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58" r:id="rId6"/>
    <p:sldId id="284" r:id="rId7"/>
    <p:sldId id="292" r:id="rId8"/>
    <p:sldId id="343" r:id="rId9"/>
    <p:sldId id="308" r:id="rId10"/>
    <p:sldId id="310" r:id="rId11"/>
    <p:sldId id="311" r:id="rId12"/>
    <p:sldId id="312" r:id="rId13"/>
    <p:sldId id="339" r:id="rId14"/>
    <p:sldId id="341" r:id="rId15"/>
    <p:sldId id="342" r:id="rId16"/>
    <p:sldId id="353" r:id="rId17"/>
    <p:sldId id="340" r:id="rId18"/>
    <p:sldId id="316" r:id="rId19"/>
    <p:sldId id="345" r:id="rId20"/>
    <p:sldId id="317" r:id="rId21"/>
    <p:sldId id="318" r:id="rId22"/>
    <p:sldId id="319" r:id="rId23"/>
    <p:sldId id="336" r:id="rId24"/>
    <p:sldId id="321" r:id="rId25"/>
    <p:sldId id="322" r:id="rId26"/>
    <p:sldId id="323" r:id="rId27"/>
    <p:sldId id="324" r:id="rId28"/>
    <p:sldId id="346" r:id="rId29"/>
    <p:sldId id="327" r:id="rId30"/>
    <p:sldId id="347" r:id="rId31"/>
    <p:sldId id="349" r:id="rId32"/>
    <p:sldId id="350" r:id="rId33"/>
    <p:sldId id="351" r:id="rId34"/>
    <p:sldId id="328" r:id="rId35"/>
    <p:sldId id="329" r:id="rId36"/>
    <p:sldId id="338" r:id="rId3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92"/>
      </p:cViewPr>
      <p:guideLst>
        <p:guide orient="horz" pos="2155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30A2D0B-DB93-4698-8E84-BEED2DC0637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981CA0CC-4430-4449-96C7-BE2F534E9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8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CC6CEEBD-791E-47C0-889C-7047FA5EF23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A272D1A2-C25C-4A7F-9F99-C18B6D8AE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0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mark.reid\AppData\Local\Microsoft\Windows\Temporary Internet Files\Content.Outlook\PGGY5M7M\IMG_20140820_165135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t="14168" r="29757" b="1739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132" y="188806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85E5-60C2-4137-8638-3E51701C61DD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3E0F-15F5-49A4-89F7-717511E10C70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CC3-EDC4-4ABD-9CAF-3D04D4E8C2A9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78E6-9205-49B2-881B-D71C475156B6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7276-8DA4-4A0C-8AB7-EF1BF1087869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DF49-5A17-4F3A-A295-9DB061B9E57E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4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F38-0CA7-4232-9311-F820EB124F6F}" type="datetime1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5930-38D4-4A67-B3A5-D4A2FEE0B075}" type="datetime1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3EA1-9C33-40B9-9873-71D02C56EA96}" type="datetime1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mark.reid\AppData\Local\Microsoft\Windows\Temporary Internet Files\Content.Outlook\PGGY5M7M\IMG_20140823_19100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7" b="43262"/>
          <a:stretch/>
        </p:blipFill>
        <p:spPr bwMode="auto">
          <a:xfrm>
            <a:off x="0" y="991312"/>
            <a:ext cx="9144000" cy="10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&quot;No&quot; Symbol 5"/>
          <p:cNvSpPr/>
          <p:nvPr userDrawn="1"/>
        </p:nvSpPr>
        <p:spPr>
          <a:xfrm>
            <a:off x="1999716" y="1051133"/>
            <a:ext cx="974217" cy="948582"/>
          </a:xfrm>
          <a:prstGeom prst="noSmoking">
            <a:avLst>
              <a:gd name="adj" fmla="val 832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3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02D3-FD92-4461-889B-DF371E4F8736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D440-AD07-44EA-8C86-73F2CA1530CA}" type="datetime1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850" y="88364"/>
            <a:ext cx="7854950" cy="90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D247E892-82DE-4206-954E-D20A1A60274C}" type="datetime1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E6CEE09-1D17-452E-9690-93D3BA9632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WTBN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6200"/>
            <a:ext cx="749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30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mcieast.usmc.mil/WTBN/Pages/default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immy.moland@usmc.mil" TargetMode="External"/><Relationship Id="rId2" Type="http://schemas.openxmlformats.org/officeDocument/2006/relationships/hyperlink" Target="mailto:frank.curci@usmc.mi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Weapons Training Battalion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Staff Non-Fire 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 for Friday (Check In)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113326"/>
            <a:ext cx="4038600" cy="413507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By 0730, SNF Checks </a:t>
            </a:r>
            <a:r>
              <a:rPr lang="en-US" dirty="0"/>
              <a:t>R</a:t>
            </a:r>
            <a:r>
              <a:rPr lang="en-US" dirty="0" smtClean="0"/>
              <a:t>ange Breakdown posted on Alpha Range </a:t>
            </a:r>
            <a:r>
              <a:rPr lang="en-US" dirty="0" err="1" smtClean="0"/>
              <a:t>Thunderdome</a:t>
            </a:r>
            <a:endParaRPr lang="en-US" dirty="0" smtClean="0"/>
          </a:p>
          <a:p>
            <a:r>
              <a:rPr lang="en-US" dirty="0" smtClean="0"/>
              <a:t>Once range is identified, SNF, Coaches, and shooters proceed to range for Range Brief at 0800</a:t>
            </a:r>
          </a:p>
          <a:p>
            <a:pPr lvl="1"/>
            <a:r>
              <a:rPr lang="en-US" dirty="0" smtClean="0"/>
              <a:t>RSO/OIC pass out Weapon Custody Cards (DO NOT FILL OUT YET)</a:t>
            </a:r>
          </a:p>
          <a:p>
            <a:r>
              <a:rPr lang="en-US" dirty="0" smtClean="0"/>
              <a:t>Once Range Brief has been conducted, Range Staff will brief the shooters on how to fill out their Custody Cards</a:t>
            </a:r>
          </a:p>
          <a:p>
            <a:r>
              <a:rPr lang="en-US" dirty="0" smtClean="0"/>
              <a:t>SNF will verify Custody Cards for each shooter against their Detail Roster and sign Custody Cards</a:t>
            </a:r>
          </a:p>
          <a:p>
            <a:r>
              <a:rPr lang="en-US" dirty="0" smtClean="0"/>
              <a:t>Once Roster has been verified and Cards have been signed, SNF will proceed to S-3 to correct their Detail </a:t>
            </a:r>
            <a:r>
              <a:rPr lang="en-US" dirty="0" smtClean="0"/>
              <a:t>Roster.</a:t>
            </a:r>
            <a:endParaRPr lang="en-US" dirty="0" smtClean="0"/>
          </a:p>
          <a:p>
            <a:pPr lvl="1"/>
            <a:r>
              <a:rPr lang="en-US" dirty="0"/>
              <a:t>Shooters will head </a:t>
            </a:r>
            <a:r>
              <a:rPr lang="en-US" dirty="0" smtClean="0"/>
              <a:t>to the armory and stand-by for SNF .</a:t>
            </a:r>
            <a:endParaRPr lang="en-US" dirty="0" smtClean="0"/>
          </a:p>
          <a:p>
            <a:r>
              <a:rPr lang="en-US" dirty="0" smtClean="0"/>
              <a:t>SNF </a:t>
            </a:r>
            <a:r>
              <a:rPr lang="en-US" dirty="0" smtClean="0"/>
              <a:t>proceeds to armory </a:t>
            </a:r>
            <a:r>
              <a:rPr lang="en-US" dirty="0" smtClean="0"/>
              <a:t>with corrected/certified </a:t>
            </a:r>
            <a:r>
              <a:rPr lang="en-US" dirty="0" smtClean="0"/>
              <a:t>Roster and turns in weapons.</a:t>
            </a:r>
          </a:p>
          <a:p>
            <a:r>
              <a:rPr lang="en-US" dirty="0" smtClean="0"/>
              <a:t>SNF/shooter/coaches/corpsmen can depart range complex once all individual units weapons are in armory.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26327" r="5489" b="19242"/>
          <a:stretch/>
        </p:blipFill>
        <p:spPr>
          <a:xfrm>
            <a:off x="4495800" y="3027335"/>
            <a:ext cx="4537827" cy="20377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6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&quot;No&quot; Symbol 6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5812" y="6069102"/>
            <a:ext cx="779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Note: DO NOT SPEED THROUGH VERIFICATION PROCESS! It will slow you down in the long run! Identify all corrections before heading to the S-3.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endCxn id="19" idx="1"/>
          </p:cNvCxnSpPr>
          <p:nvPr/>
        </p:nvCxnSpPr>
        <p:spPr>
          <a:xfrm>
            <a:off x="4059382" y="2281874"/>
            <a:ext cx="2849343" cy="1853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58001" y="4087139"/>
            <a:ext cx="346364" cy="329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397" t="23126" r="32530" b="44466"/>
          <a:stretch/>
        </p:blipFill>
        <p:spPr>
          <a:xfrm>
            <a:off x="696192" y="2524126"/>
            <a:ext cx="7847734" cy="33337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7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&quot;No&quot; Symbol 7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31850" y="88364"/>
            <a:ext cx="7854950" cy="90223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Range Break Down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6192" y="2495550"/>
            <a:ext cx="7847734" cy="3362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C:\Users\mark.reid\AppData\Local\Microsoft\Windows\Temporary Internet Files\Content.Outlook\PGGY5M7M\IMG_20140823_191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7" b="43262"/>
          <a:stretch/>
        </p:blipFill>
        <p:spPr bwMode="auto">
          <a:xfrm>
            <a:off x="0" y="991312"/>
            <a:ext cx="9144000" cy="10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1999716" y="1051133"/>
            <a:ext cx="974217" cy="948582"/>
          </a:xfrm>
          <a:prstGeom prst="noSmoking">
            <a:avLst>
              <a:gd name="adj" fmla="val 832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1850" y="88364"/>
            <a:ext cx="7854950" cy="902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Billeting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1850" y="2676088"/>
            <a:ext cx="7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64444"/>
              </p:ext>
            </p:extLst>
          </p:nvPr>
        </p:nvGraphicFramePr>
        <p:xfrm>
          <a:off x="103359" y="1051542"/>
          <a:ext cx="8915402" cy="576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2"/>
                <a:gridCol w="1615440"/>
                <a:gridCol w="1615440"/>
                <a:gridCol w="1615440"/>
                <a:gridCol w="1615440"/>
                <a:gridCol w="161544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Monday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Tuesday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Wednesday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Thursday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Friday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Prep Week 1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1000: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 SNF Brief</a:t>
                      </a:r>
                      <a:endParaRPr lang="en-US" sz="1200" dirty="0">
                        <a:solidFill>
                          <a:srgbClr val="C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5629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Prep Week 2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Base</a:t>
                      </a: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 Units </a:t>
                      </a:r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NLT 1430:</a:t>
                      </a:r>
                    </a:p>
                    <a:p>
                      <a:pPr marL="0" indent="-171450" algn="l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Email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 Detail Roster</a:t>
                      </a:r>
                    </a:p>
                    <a:p>
                      <a:pPr marL="0" indent="-171450" algn="l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Scanned copy of Letter of Authorization</a:t>
                      </a:r>
                      <a:endParaRPr lang="en-US" sz="1200" dirty="0" smtClean="0">
                        <a:solidFill>
                          <a:srgbClr val="C000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indent="-171450" algn="l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Submit Billeting request</a:t>
                      </a:r>
                      <a:endParaRPr lang="en-US" sz="1200" dirty="0">
                        <a:solidFill>
                          <a:srgbClr val="C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Base Units 0700</a:t>
                      </a:r>
                    </a:p>
                    <a:p>
                      <a:pPr marL="0" algn="l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-   Prep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 Training</a:t>
                      </a:r>
                      <a:endParaRPr lang="en-US" sz="1200" dirty="0" smtClean="0">
                        <a:solidFill>
                          <a:srgbClr val="C000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Non Base Units NLT 1430:</a:t>
                      </a:r>
                    </a:p>
                    <a:p>
                      <a:pPr marL="0" indent="-171450" algn="l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Email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 Detail Roster</a:t>
                      </a:r>
                    </a:p>
                    <a:p>
                      <a:pPr marL="0" indent="-171450" algn="l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Scanned copy of Letter of Authorization / Prep Training Letter</a:t>
                      </a:r>
                      <a:endParaRPr lang="en-US" sz="1200" dirty="0" smtClean="0">
                        <a:solidFill>
                          <a:srgbClr val="C000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indent="-171450" algn="l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Submit Billeting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FFFF00"/>
                          </a:solidFill>
                          <a:latin typeface="Gill Sans MT" panose="020B0502020104020203" pitchFamily="34" charset="0"/>
                        </a:rPr>
                        <a:t>WTBN processes unit paperwork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FFFF00"/>
                          </a:solidFill>
                          <a:latin typeface="Gill Sans MT" panose="020B0502020104020203" pitchFamily="34" charset="0"/>
                        </a:rPr>
                        <a:t>WTBN creates and submits chow requests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dirty="0" smtClean="0">
                        <a:solidFill>
                          <a:srgbClr val="FFFF00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algn="l"/>
                      <a:endParaRPr lang="en-US" sz="1200" baseline="0" dirty="0" smtClean="0">
                        <a:solidFill>
                          <a:srgbClr val="C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solidFill>
                          <a:srgbClr val="FFFF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0700: SNF Check in</a:t>
                      </a:r>
                    </a:p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0800: Range Brief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Verify roster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Fill out Custody Cards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Roster</a:t>
                      </a: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 Corrections with S-3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Weapons </a:t>
                      </a: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turn in</a:t>
                      </a:r>
                      <a:endParaRPr lang="en-US" sz="1200" dirty="0" smtClean="0">
                        <a:latin typeface="Gill Sans MT" panose="020B0502020104020203" pitchFamily="34" charset="0"/>
                      </a:endParaRPr>
                    </a:p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NLT 1100:</a:t>
                      </a:r>
                    </a:p>
                    <a:p>
                      <a:pPr marL="0" indent="-171450" algn="l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Barracks check-in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97712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lvl="1"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Unit preparatory training (“Grass Week”)</a:t>
                      </a:r>
                      <a:endParaRPr lang="en-US" sz="12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Firing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Week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Block-In Brief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Zero Weapons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Table </a:t>
                      </a: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1A practice</a:t>
                      </a:r>
                      <a:endParaRPr lang="en-US" sz="1200" dirty="0" smtClean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- Table 1A Practice</a:t>
                      </a:r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Table</a:t>
                      </a: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 1A </a:t>
                      </a:r>
                      <a:r>
                        <a:rPr lang="en-US" sz="1200" baseline="0" dirty="0" err="1" smtClean="0">
                          <a:latin typeface="Gill Sans MT" panose="020B0502020104020203" pitchFamily="34" charset="0"/>
                        </a:rPr>
                        <a:t>Qual</a:t>
                      </a:r>
                      <a:endParaRPr lang="en-US" sz="1200" baseline="0" dirty="0" smtClean="0">
                        <a:latin typeface="Gill Sans MT" panose="020B0502020104020203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Table 2</a:t>
                      </a:r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Table 2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latin typeface="Gill Sans MT" panose="020B0502020104020203" pitchFamily="34" charset="0"/>
                        </a:rPr>
                        <a:t>UNQ Relay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SNF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Check Out</a:t>
                      </a:r>
                      <a:endParaRPr lang="en-US" sz="1200" baseline="0" dirty="0" smtClean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n-US" sz="1200" dirty="0" smtClean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69240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Gill Sans MT" panose="020B0502020104020203" pitchFamily="34" charset="0"/>
                        </a:rPr>
                        <a:t>1000</a:t>
                      </a:r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:  </a:t>
                      </a:r>
                      <a:r>
                        <a:rPr lang="en-US" sz="1200" b="1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Verifier</a:t>
                      </a:r>
                      <a:r>
                        <a:rPr lang="en-US" sz="1200" b="1" baseline="0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 Brief conducted by range staff</a:t>
                      </a:r>
                      <a:endParaRPr lang="en-US" sz="1200" b="1" dirty="0">
                        <a:solidFill>
                          <a:srgbClr val="0B02B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Verify scores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Contesting</a:t>
                      </a:r>
                      <a:endParaRPr lang="en-US" sz="1200" b="1" dirty="0">
                        <a:solidFill>
                          <a:srgbClr val="0B02B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Barracks check-out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Weapons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 check-out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Non-Fire check-out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Verify scores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r>
                        <a:rPr lang="en-US" sz="1200" b="1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Contesting</a:t>
                      </a:r>
                      <a:endParaRPr lang="en-US" sz="1200" b="1" dirty="0">
                        <a:solidFill>
                          <a:srgbClr val="0B02BE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FontTx/>
                        <a:buChar char="-"/>
                      </a:pPr>
                      <a:endParaRPr lang="en-US" sz="1200" dirty="0" smtClean="0">
                        <a:solidFill>
                          <a:srgbClr val="0070C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Admin Week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smtClean="0">
                          <a:latin typeface="Gill Sans MT" panose="020B0502020104020203" pitchFamily="34" charset="0"/>
                        </a:rPr>
                        <a:t>NLT 1630: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FFFF00"/>
                          </a:solidFill>
                          <a:latin typeface="Gill Sans MT" panose="020B0502020104020203" pitchFamily="34" charset="0"/>
                        </a:rPr>
                        <a:t>WTBN runs scores</a:t>
                      </a:r>
                      <a:endParaRPr lang="en-US" sz="1200" dirty="0">
                        <a:solidFill>
                          <a:srgbClr val="FFFF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Legend: 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Gill Sans MT" panose="020B0502020104020203" pitchFamily="34" charset="0"/>
                        </a:rPr>
                        <a:t>Non-fire responsibilities       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Coach responsibilities         </a:t>
                      </a:r>
                      <a:r>
                        <a:rPr lang="en-US" sz="1200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Verifier</a:t>
                      </a:r>
                      <a:r>
                        <a:rPr lang="en-US" sz="1200" baseline="0" dirty="0" smtClean="0">
                          <a:solidFill>
                            <a:srgbClr val="0B02BE"/>
                          </a:solidFill>
                          <a:latin typeface="Gill Sans MT" panose="020B0502020104020203" pitchFamily="34" charset="0"/>
                        </a:rPr>
                        <a:t> responsibilities          </a:t>
                      </a:r>
                      <a:r>
                        <a:rPr lang="en-US" sz="1200" baseline="0" dirty="0" smtClean="0">
                          <a:solidFill>
                            <a:srgbClr val="FFFF00"/>
                          </a:solidFill>
                          <a:latin typeface="Gill Sans MT" panose="020B0502020104020203" pitchFamily="34" charset="0"/>
                        </a:rPr>
                        <a:t>WTBN responsibilities</a:t>
                      </a:r>
                      <a:endParaRPr lang="en-US" sz="1200" dirty="0">
                        <a:solidFill>
                          <a:srgbClr val="FFFF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endParaRPr lang="en-US" sz="1200" dirty="0">
                        <a:solidFill>
                          <a:srgbClr val="FFFF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/>
                      <a:endParaRPr lang="en-US" sz="12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1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Ensure LTI/PFIs are conducted properly</a:t>
            </a:r>
          </a:p>
          <a:p>
            <a:pPr lvl="1"/>
            <a:r>
              <a:rPr lang="en-US" sz="1800" dirty="0" smtClean="0"/>
              <a:t>LOCKTITE on RCO under-screws is always a good idea</a:t>
            </a:r>
          </a:p>
          <a:p>
            <a:r>
              <a:rPr lang="en-US" sz="2200" dirty="0" smtClean="0"/>
              <a:t>Scrub your rosters</a:t>
            </a:r>
          </a:p>
          <a:p>
            <a:pPr lvl="1"/>
            <a:r>
              <a:rPr lang="en-US" sz="1800" dirty="0" smtClean="0"/>
              <a:t>Medical,  Admin, or Legal issues – if they don’t need to or can’t shoot, don’t bring them out here</a:t>
            </a:r>
          </a:p>
          <a:p>
            <a:r>
              <a:rPr lang="en-US" sz="2200" dirty="0" smtClean="0"/>
              <a:t>Back brief your S-3</a:t>
            </a:r>
          </a:p>
          <a:p>
            <a:pPr lvl="1"/>
            <a:r>
              <a:rPr lang="en-US" sz="1800" dirty="0" smtClean="0"/>
              <a:t>Ensure they are tracking on all timelines and requirements</a:t>
            </a:r>
          </a:p>
          <a:p>
            <a:pPr lvl="2"/>
            <a:r>
              <a:rPr lang="en-US" sz="1400" b="1" u="sng" dirty="0" smtClean="0">
                <a:solidFill>
                  <a:srgbClr val="FF0000"/>
                </a:solidFill>
              </a:rPr>
              <a:t>YOU have the most up-to-date information, not them</a:t>
            </a:r>
          </a:p>
          <a:p>
            <a:r>
              <a:rPr lang="en-US" sz="2200" dirty="0" smtClean="0"/>
              <a:t>Range Support Vehicle for logistical support</a:t>
            </a:r>
          </a:p>
          <a:p>
            <a:pPr lvl="1"/>
            <a:r>
              <a:rPr lang="en-US" sz="1800" dirty="0" smtClean="0"/>
              <a:t>Not required, but highly recommended</a:t>
            </a:r>
          </a:p>
          <a:p>
            <a:pPr lvl="1"/>
            <a:r>
              <a:rPr lang="en-US" sz="1800" dirty="0" smtClean="0"/>
              <a:t>Only one allowed downrange at a time, coordinate between RSO, OIC, and other SNFs on your range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0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6048" y="956345"/>
            <a:ext cx="12919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/>
              <a:t>?</a:t>
            </a:r>
            <a:endParaRPr lang="en-US" sz="20000" dirty="0"/>
          </a:p>
        </p:txBody>
      </p:sp>
      <p:sp>
        <p:nvSpPr>
          <p:cNvPr id="6" name="TextBox 5"/>
          <p:cNvSpPr txBox="1"/>
          <p:nvPr/>
        </p:nvSpPr>
        <p:spPr>
          <a:xfrm>
            <a:off x="906012" y="3926048"/>
            <a:ext cx="7331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Questions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65690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During Firing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SNF Responsibilities</a:t>
            </a:r>
          </a:p>
          <a:p>
            <a:r>
              <a:rPr lang="en-US" sz="2400" dirty="0"/>
              <a:t>Coaches and </a:t>
            </a:r>
            <a:r>
              <a:rPr lang="en-US" sz="2400" dirty="0" smtClean="0"/>
              <a:t>Verifiers</a:t>
            </a:r>
          </a:p>
          <a:p>
            <a:r>
              <a:rPr lang="en-US" sz="2400" dirty="0" smtClean="0"/>
              <a:t>Qualification</a:t>
            </a:r>
          </a:p>
          <a:p>
            <a:r>
              <a:rPr lang="en-US" sz="2400" dirty="0" smtClean="0"/>
              <a:t>Safety and Range Violations</a:t>
            </a:r>
          </a:p>
          <a:p>
            <a:r>
              <a:rPr lang="en-US" sz="2400" dirty="0" smtClean="0"/>
              <a:t>Chow/Billeting </a:t>
            </a:r>
          </a:p>
          <a:p>
            <a:r>
              <a:rPr lang="en-US" sz="2400" dirty="0" smtClean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6592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SNF Responsibilities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Check in with the Range House daily</a:t>
            </a:r>
          </a:p>
          <a:p>
            <a:pPr lvl="1"/>
            <a:r>
              <a:rPr lang="en-US" sz="2000" dirty="0" smtClean="0"/>
              <a:t>Report your numbers and drops (last 5 of EDIPI, reason shooter was dropped)</a:t>
            </a:r>
          </a:p>
          <a:p>
            <a:r>
              <a:rPr lang="en-US" sz="2400" dirty="0" smtClean="0"/>
              <a:t>Remain on the range unless:</a:t>
            </a:r>
          </a:p>
          <a:p>
            <a:pPr lvl="1"/>
            <a:r>
              <a:rPr lang="en-US" sz="2000" dirty="0" smtClean="0"/>
              <a:t>Picking up chow</a:t>
            </a:r>
          </a:p>
          <a:p>
            <a:pPr lvl="1"/>
            <a:r>
              <a:rPr lang="en-US" sz="2000" dirty="0" smtClean="0"/>
              <a:t>Escorting a dropped shooter</a:t>
            </a:r>
          </a:p>
          <a:p>
            <a:pPr lvl="1"/>
            <a:r>
              <a:rPr lang="en-US" sz="2000" dirty="0" smtClean="0"/>
              <a:t>Attending a required brief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Always check out with the RSO/ROIC/Line Staff or Range CMT</a:t>
            </a:r>
          </a:p>
          <a:p>
            <a:r>
              <a:rPr lang="en-US" sz="2400" dirty="0" smtClean="0"/>
              <a:t>Ensure all trash is bagged and disposed of in brown dumpsters only</a:t>
            </a:r>
          </a:p>
          <a:p>
            <a:r>
              <a:rPr lang="en-US" sz="2400" dirty="0" smtClean="0"/>
              <a:t>Ensure no shooter leaves the range until dismissed by the RSO/ROIC</a:t>
            </a:r>
          </a:p>
          <a:p>
            <a:r>
              <a:rPr lang="en-US" sz="2400" dirty="0" smtClean="0"/>
              <a:t>Ensure all coaches and corpsmen (if assigned) check in to the range house at 0500/0530 (depending on time of year)</a:t>
            </a:r>
            <a:endParaRPr lang="en-US" sz="2000" dirty="0"/>
          </a:p>
          <a:p>
            <a:pPr lvl="1"/>
            <a:r>
              <a:rPr lang="en-US" sz="2000" dirty="0" smtClean="0"/>
              <a:t>All corpsmen are required to have a Unit 1 bag. WTBN does not provide medical supplies</a:t>
            </a:r>
          </a:p>
          <a:p>
            <a:pPr lvl="1"/>
            <a:r>
              <a:rPr lang="en-US" sz="2000" dirty="0" smtClean="0"/>
              <a:t>Corpsmen are required to stay with the unit until dismissed from the armory</a:t>
            </a:r>
          </a:p>
        </p:txBody>
      </p:sp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Coaches and Verifiers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Coaches</a:t>
            </a:r>
          </a:p>
          <a:p>
            <a:pPr lvl="1"/>
            <a:r>
              <a:rPr lang="en-US" sz="2000" u="sng" dirty="0" smtClean="0"/>
              <a:t>One additional coach per unit</a:t>
            </a:r>
            <a:r>
              <a:rPr lang="en-US" sz="2000" dirty="0" smtClean="0"/>
              <a:t> is authorized.  Must be a </a:t>
            </a:r>
            <a:r>
              <a:rPr lang="en-US" sz="2000" u="sng" dirty="0" smtClean="0"/>
              <a:t>Sgt or CMT</a:t>
            </a:r>
          </a:p>
          <a:p>
            <a:pPr lvl="1"/>
            <a:r>
              <a:rPr lang="en-US" sz="2000" dirty="0" smtClean="0"/>
              <a:t>Coaches are assigned to specific shooters; </a:t>
            </a:r>
            <a:r>
              <a:rPr lang="en-US" sz="2000" u="sng" dirty="0" smtClean="0">
                <a:solidFill>
                  <a:srgbClr val="FF0000"/>
                </a:solidFill>
              </a:rPr>
              <a:t>no swaps without prior coordination</a:t>
            </a:r>
            <a:endParaRPr lang="en-US" sz="1600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Required to:</a:t>
            </a:r>
          </a:p>
          <a:p>
            <a:pPr lvl="2"/>
            <a:r>
              <a:rPr lang="en-US" sz="1600" dirty="0" smtClean="0"/>
              <a:t>Wear white headband, ear pro, and eye pro while serving as a coach</a:t>
            </a:r>
          </a:p>
          <a:p>
            <a:pPr lvl="2"/>
            <a:r>
              <a:rPr lang="en-US" sz="1600" dirty="0" smtClean="0"/>
              <a:t>Be in good standing with the CMC Evaluation and Reporting Program</a:t>
            </a:r>
          </a:p>
          <a:p>
            <a:pPr lvl="2"/>
            <a:r>
              <a:rPr lang="en-US" sz="1600" dirty="0" smtClean="0"/>
              <a:t>Check in with range personnel every morning at 0500/0530 (depending on time of year)</a:t>
            </a:r>
          </a:p>
          <a:p>
            <a:pPr lvl="1"/>
            <a:r>
              <a:rPr lang="en-US" sz="2000" dirty="0" smtClean="0"/>
              <a:t>Coaches Evaluation Program</a:t>
            </a:r>
          </a:p>
          <a:p>
            <a:pPr lvl="2"/>
            <a:r>
              <a:rPr lang="en-US" sz="1600" dirty="0" smtClean="0"/>
              <a:t>All coaches receive feedback from range personnel &amp; MTU at the end of the firing week</a:t>
            </a:r>
          </a:p>
          <a:p>
            <a:pPr lvl="2"/>
            <a:r>
              <a:rPr lang="en-US" sz="1600" dirty="0" smtClean="0"/>
              <a:t>Highest scoring coach will be selected as “Coach of the Week” by WTBN</a:t>
            </a:r>
          </a:p>
          <a:p>
            <a:pPr lvl="2"/>
            <a:r>
              <a:rPr lang="en-US" sz="1600" dirty="0" smtClean="0"/>
              <a:t>Units may request copies of all evaluation forms from WTBN S-3</a:t>
            </a:r>
          </a:p>
          <a:p>
            <a:r>
              <a:rPr lang="en-US" sz="2400" dirty="0" smtClean="0"/>
              <a:t>Verifiers</a:t>
            </a:r>
          </a:p>
          <a:p>
            <a:pPr lvl="1"/>
            <a:r>
              <a:rPr lang="en-US" sz="2000" dirty="0" smtClean="0"/>
              <a:t>Must attend the Verifiers Brief (Tuesday of the firing week, time TBD)</a:t>
            </a:r>
          </a:p>
          <a:p>
            <a:pPr lvl="1"/>
            <a:r>
              <a:rPr lang="en-US" sz="2000" dirty="0" smtClean="0"/>
              <a:t>Must remain on the range during qualification until all contesting 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Contesting</a:t>
            </a:r>
          </a:p>
          <a:p>
            <a:pPr lvl="1"/>
            <a:r>
              <a:rPr lang="en-US" sz="2000" dirty="0" smtClean="0"/>
              <a:t>Must be at least a 7-point difference between:</a:t>
            </a:r>
          </a:p>
          <a:p>
            <a:pPr lvl="2"/>
            <a:r>
              <a:rPr lang="en-US" sz="1600" dirty="0" smtClean="0"/>
              <a:t>Qualifying and not qualifying</a:t>
            </a:r>
          </a:p>
          <a:p>
            <a:pPr lvl="2"/>
            <a:r>
              <a:rPr lang="en-US" sz="1600" dirty="0" smtClean="0"/>
              <a:t>A change in badges</a:t>
            </a:r>
          </a:p>
          <a:p>
            <a:pPr lvl="2"/>
            <a:r>
              <a:rPr lang="en-US" sz="1600" dirty="0" err="1" smtClean="0"/>
              <a:t>Databook</a:t>
            </a:r>
            <a:r>
              <a:rPr lang="en-US" sz="1600" dirty="0" smtClean="0"/>
              <a:t> must be correctly filled out</a:t>
            </a:r>
          </a:p>
          <a:p>
            <a:r>
              <a:rPr lang="en-US" sz="2400" dirty="0" err="1" smtClean="0"/>
              <a:t>Unq</a:t>
            </a:r>
            <a:r>
              <a:rPr lang="en-US" sz="2400" dirty="0" smtClean="0"/>
              <a:t> Relay</a:t>
            </a:r>
          </a:p>
          <a:p>
            <a:pPr lvl="1"/>
            <a:r>
              <a:rPr lang="en-US" sz="2000" dirty="0" err="1" smtClean="0"/>
              <a:t>Unq</a:t>
            </a:r>
            <a:r>
              <a:rPr lang="en-US" sz="2000" dirty="0" smtClean="0"/>
              <a:t> relay conducted, time permitting</a:t>
            </a:r>
          </a:p>
          <a:p>
            <a:pPr lvl="1"/>
            <a:r>
              <a:rPr lang="en-US" sz="2000" u="sng" dirty="0" smtClean="0">
                <a:solidFill>
                  <a:srgbClr val="FF0000"/>
                </a:solidFill>
              </a:rPr>
              <a:t>To qualify for the </a:t>
            </a:r>
            <a:r>
              <a:rPr lang="en-US" sz="2000" u="sng" dirty="0" err="1" smtClean="0">
                <a:solidFill>
                  <a:srgbClr val="FF0000"/>
                </a:solidFill>
              </a:rPr>
              <a:t>unq</a:t>
            </a:r>
            <a:r>
              <a:rPr lang="en-US" sz="2000" u="sng" dirty="0" smtClean="0">
                <a:solidFill>
                  <a:srgbClr val="FF0000"/>
                </a:solidFill>
              </a:rPr>
              <a:t> relay, shooter must have filled out </a:t>
            </a:r>
            <a:r>
              <a:rPr lang="en-US" sz="2000" u="sng" dirty="0" err="1" smtClean="0">
                <a:solidFill>
                  <a:srgbClr val="FF0000"/>
                </a:solidFill>
              </a:rPr>
              <a:t>databook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pPr lvl="2"/>
            <a:r>
              <a:rPr lang="en-US" sz="1600" dirty="0" smtClean="0"/>
              <a:t>Plots, holds, calls, and weather. Coaches notes are highly recommended</a:t>
            </a:r>
          </a:p>
          <a:p>
            <a:pPr lvl="2"/>
            <a:r>
              <a:rPr lang="en-US" sz="1600" dirty="0" smtClean="0"/>
              <a:t>MUST have attended the ISMT during the week</a:t>
            </a:r>
          </a:p>
          <a:p>
            <a:pPr lvl="2"/>
            <a:r>
              <a:rPr lang="en-US" sz="1600" dirty="0" smtClean="0"/>
              <a:t>175 or higher (Range personnel can waive, BUT DO NOT HAVE TO)</a:t>
            </a:r>
          </a:p>
          <a:p>
            <a:r>
              <a:rPr lang="en-US" sz="2400" dirty="0" smtClean="0"/>
              <a:t>Verifiers</a:t>
            </a:r>
          </a:p>
          <a:p>
            <a:pPr lvl="1"/>
            <a:r>
              <a:rPr lang="en-US" sz="2000" dirty="0" smtClean="0"/>
              <a:t>Must stay on range until completion of contesting.</a:t>
            </a:r>
          </a:p>
          <a:p>
            <a:pPr lvl="1"/>
            <a:r>
              <a:rPr lang="en-US" sz="2000" dirty="0" smtClean="0"/>
              <a:t>If a verifier assigned to a unit fails to show up, the ranking SNCO or Officer from that unit will be pulled from the detail to verify</a:t>
            </a:r>
          </a:p>
        </p:txBody>
      </p:sp>
    </p:spTree>
    <p:extLst>
      <p:ext uri="{BB962C8B-B14F-4D97-AF65-F5344CB8AC3E}">
        <p14:creationId xmlns:p14="http://schemas.microsoft.com/office/powerpoint/2010/main" val="92947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5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r="31841"/>
          <a:stretch>
            <a:fillRect/>
          </a:stretch>
        </p:blipFill>
        <p:spPr bwMode="auto">
          <a:xfrm>
            <a:off x="0" y="808038"/>
            <a:ext cx="4572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580860" y="799622"/>
            <a:ext cx="4581525" cy="6049962"/>
            <a:chOff x="4563140" y="685797"/>
            <a:chExt cx="4580860" cy="607423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85797"/>
              <a:ext cx="4572000" cy="6074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74"/>
            <p:cNvSpPr txBox="1">
              <a:spLocks noChangeArrowheads="1"/>
            </p:cNvSpPr>
            <p:nvPr/>
          </p:nvSpPr>
          <p:spPr bwMode="auto">
            <a:xfrm>
              <a:off x="5438775" y="2819400"/>
              <a:ext cx="4572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SRR-64</a:t>
              </a:r>
            </a:p>
          </p:txBody>
        </p:sp>
        <p:sp>
          <p:nvSpPr>
            <p:cNvPr id="11" name="TextBox 67"/>
            <p:cNvSpPr txBox="1">
              <a:spLocks noChangeArrowheads="1"/>
            </p:cNvSpPr>
            <p:nvPr/>
          </p:nvSpPr>
          <p:spPr bwMode="auto">
            <a:xfrm>
              <a:off x="4563140" y="3389390"/>
              <a:ext cx="5508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RR-44 </a:t>
              </a:r>
            </a:p>
            <a:p>
              <a:pPr eaLnBrk="1" hangingPunct="1"/>
              <a:r>
                <a:rPr lang="en-US" sz="800" b="1"/>
                <a:t>Armory</a:t>
              </a:r>
            </a:p>
          </p:txBody>
        </p:sp>
        <p:sp>
          <p:nvSpPr>
            <p:cNvPr id="12" name="TextBox 70"/>
            <p:cNvSpPr txBox="1">
              <a:spLocks noChangeArrowheads="1"/>
            </p:cNvSpPr>
            <p:nvPr/>
          </p:nvSpPr>
          <p:spPr bwMode="auto">
            <a:xfrm>
              <a:off x="5740400" y="3429000"/>
              <a:ext cx="5111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 dirty="0"/>
                <a:t>RR-11 </a:t>
              </a:r>
            </a:p>
            <a:p>
              <a:pPr algn="ctr" eaLnBrk="1" hangingPunct="1"/>
              <a:r>
                <a:rPr lang="en-US" sz="800" b="1" dirty="0"/>
                <a:t>S-3</a:t>
              </a:r>
            </a:p>
          </p:txBody>
        </p:sp>
        <p:sp>
          <p:nvSpPr>
            <p:cNvPr id="13" name="TextBox 72"/>
            <p:cNvSpPr txBox="1">
              <a:spLocks noChangeArrowheads="1"/>
            </p:cNvSpPr>
            <p:nvPr/>
          </p:nvSpPr>
          <p:spPr bwMode="auto">
            <a:xfrm>
              <a:off x="5717363" y="5212206"/>
              <a:ext cx="442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/>
                <a:t>Mess</a:t>
              </a:r>
            </a:p>
            <a:p>
              <a:pPr algn="ctr" eaLnBrk="1" hangingPunct="1"/>
              <a:r>
                <a:rPr lang="en-US" sz="800" b="1"/>
                <a:t>Hall</a:t>
              </a:r>
            </a:p>
          </p:txBody>
        </p:sp>
        <p:sp>
          <p:nvSpPr>
            <p:cNvPr id="14" name="TextBox 71"/>
            <p:cNvSpPr txBox="1">
              <a:spLocks noChangeArrowheads="1"/>
            </p:cNvSpPr>
            <p:nvPr/>
          </p:nvSpPr>
          <p:spPr bwMode="auto">
            <a:xfrm>
              <a:off x="4993426" y="5320950"/>
              <a:ext cx="6302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/>
                <a:t>Shooters</a:t>
              </a:r>
            </a:p>
            <a:p>
              <a:pPr algn="ctr" eaLnBrk="1" hangingPunct="1"/>
              <a:r>
                <a:rPr lang="en-US" sz="800" b="1"/>
                <a:t>Parking </a:t>
              </a:r>
            </a:p>
            <a:p>
              <a:pPr algn="ctr" eaLnBrk="1" hangingPunct="1"/>
              <a:r>
                <a:rPr lang="en-US" sz="800" b="1"/>
                <a:t>Lot</a:t>
              </a:r>
            </a:p>
          </p:txBody>
        </p:sp>
        <p:sp>
          <p:nvSpPr>
            <p:cNvPr id="21" name="TextBox 67"/>
            <p:cNvSpPr txBox="1">
              <a:spLocks noChangeArrowheads="1"/>
            </p:cNvSpPr>
            <p:nvPr/>
          </p:nvSpPr>
          <p:spPr bwMode="auto">
            <a:xfrm>
              <a:off x="8509371" y="3580906"/>
              <a:ext cx="5277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/>
                <a:t>Target </a:t>
              </a:r>
            </a:p>
            <a:p>
              <a:pPr algn="ctr" eaLnBrk="1" hangingPunct="1"/>
              <a:r>
                <a:rPr lang="en-US" sz="800" b="1"/>
                <a:t>Shed</a:t>
              </a:r>
            </a:p>
          </p:txBody>
        </p:sp>
        <p:sp>
          <p:nvSpPr>
            <p:cNvPr id="22" name="TextBox 67"/>
            <p:cNvSpPr txBox="1">
              <a:spLocks noChangeArrowheads="1"/>
            </p:cNvSpPr>
            <p:nvPr/>
          </p:nvSpPr>
          <p:spPr bwMode="auto">
            <a:xfrm>
              <a:off x="6071625" y="3035300"/>
              <a:ext cx="470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Alpha</a:t>
              </a:r>
            </a:p>
          </p:txBody>
        </p:sp>
        <p:sp>
          <p:nvSpPr>
            <p:cNvPr id="23" name="TextBox 67"/>
            <p:cNvSpPr txBox="1">
              <a:spLocks noChangeArrowheads="1"/>
            </p:cNvSpPr>
            <p:nvPr/>
          </p:nvSpPr>
          <p:spPr bwMode="auto">
            <a:xfrm>
              <a:off x="8397081" y="3035072"/>
              <a:ext cx="5341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Charlie</a:t>
              </a:r>
            </a:p>
          </p:txBody>
        </p:sp>
        <p:sp>
          <p:nvSpPr>
            <p:cNvPr id="24" name="TextBox 67"/>
            <p:cNvSpPr txBox="1">
              <a:spLocks noChangeArrowheads="1"/>
            </p:cNvSpPr>
            <p:nvPr/>
          </p:nvSpPr>
          <p:spPr bwMode="auto">
            <a:xfrm>
              <a:off x="7210801" y="3035300"/>
              <a:ext cx="4764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Bravo</a:t>
              </a:r>
            </a:p>
          </p:txBody>
        </p:sp>
        <p:sp>
          <p:nvSpPr>
            <p:cNvPr id="25" name="TextBox 67"/>
            <p:cNvSpPr txBox="1">
              <a:spLocks noChangeArrowheads="1"/>
            </p:cNvSpPr>
            <p:nvPr/>
          </p:nvSpPr>
          <p:spPr bwMode="auto">
            <a:xfrm>
              <a:off x="5247363" y="2438400"/>
              <a:ext cx="4651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Walk </a:t>
              </a:r>
            </a:p>
            <a:p>
              <a:pPr eaLnBrk="1" hangingPunct="1"/>
              <a:r>
                <a:rPr lang="en-US" sz="800" b="1"/>
                <a:t>Down</a:t>
              </a:r>
            </a:p>
            <a:p>
              <a:pPr eaLnBrk="1" hangingPunct="1"/>
              <a:r>
                <a:rPr lang="en-US" sz="800" b="1"/>
                <a:t>Pistol</a:t>
              </a:r>
            </a:p>
          </p:txBody>
        </p:sp>
        <p:sp>
          <p:nvSpPr>
            <p:cNvPr id="26" name="TextBox 67"/>
            <p:cNvSpPr txBox="1">
              <a:spLocks noChangeArrowheads="1"/>
            </p:cNvSpPr>
            <p:nvPr/>
          </p:nvSpPr>
          <p:spPr bwMode="auto">
            <a:xfrm>
              <a:off x="5243861" y="3551693"/>
              <a:ext cx="4235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RR-1</a:t>
              </a:r>
            </a:p>
          </p:txBody>
        </p:sp>
        <p:sp>
          <p:nvSpPr>
            <p:cNvPr id="27" name="TextBox 67"/>
            <p:cNvSpPr txBox="1">
              <a:spLocks noChangeArrowheads="1"/>
            </p:cNvSpPr>
            <p:nvPr/>
          </p:nvSpPr>
          <p:spPr bwMode="auto">
            <a:xfrm>
              <a:off x="5235549" y="4343400"/>
              <a:ext cx="4235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RR-4</a:t>
              </a:r>
            </a:p>
          </p:txBody>
        </p:sp>
        <p:sp>
          <p:nvSpPr>
            <p:cNvPr id="28" name="TextBox 67"/>
            <p:cNvSpPr txBox="1">
              <a:spLocks noChangeArrowheads="1"/>
            </p:cNvSpPr>
            <p:nvPr/>
          </p:nvSpPr>
          <p:spPr bwMode="auto">
            <a:xfrm>
              <a:off x="5235549" y="3800180"/>
              <a:ext cx="4235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 b="1"/>
                <a:t>RR-2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00022" y="6380334"/>
            <a:ext cx="721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6004" y="3868651"/>
            <a:ext cx="465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ISMT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7342" y="4635096"/>
            <a:ext cx="1057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MAGGIES GRILL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and Range Violations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145796"/>
            <a:ext cx="5153025" cy="4341264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Safety Violations </a:t>
            </a:r>
            <a:r>
              <a:rPr lang="en-US" sz="2400" dirty="0" smtClean="0"/>
              <a:t>(will result in outright drop from the range)</a:t>
            </a:r>
          </a:p>
          <a:p>
            <a:pPr lvl="1"/>
            <a:r>
              <a:rPr lang="en-US" sz="2000" dirty="0" smtClean="0"/>
              <a:t>Aiming in behind the firing line</a:t>
            </a:r>
          </a:p>
          <a:p>
            <a:pPr lvl="1"/>
            <a:r>
              <a:rPr lang="en-US" sz="2000" dirty="0" smtClean="0"/>
              <a:t>Negligent discharge</a:t>
            </a:r>
          </a:p>
          <a:p>
            <a:pPr lvl="1"/>
            <a:r>
              <a:rPr lang="en-US" sz="2000" dirty="0" smtClean="0"/>
              <a:t>Crossing the red line in the pits</a:t>
            </a:r>
          </a:p>
          <a:p>
            <a:pPr lvl="1"/>
            <a:r>
              <a:rPr lang="en-US" sz="2000" dirty="0" smtClean="0"/>
              <a:t>Flagging the line (w/ condition 1 weapon)</a:t>
            </a:r>
          </a:p>
          <a:p>
            <a:r>
              <a:rPr lang="en-US" sz="2400" b="1" dirty="0" smtClean="0"/>
              <a:t>Range Violations </a:t>
            </a:r>
            <a:r>
              <a:rPr lang="en-US" sz="2400" dirty="0" smtClean="0"/>
              <a:t>(could </a:t>
            </a:r>
            <a:r>
              <a:rPr lang="en-US" sz="2400" dirty="0"/>
              <a:t>result in outright drop from the </a:t>
            </a:r>
            <a:r>
              <a:rPr lang="en-US" sz="2400" dirty="0" smtClean="0"/>
              <a:t>range if multiple violations occur)</a:t>
            </a:r>
          </a:p>
          <a:p>
            <a:pPr lvl="1"/>
            <a:r>
              <a:rPr lang="en-US" sz="2000" dirty="0"/>
              <a:t>Leaving weapon or ammo unattended</a:t>
            </a:r>
          </a:p>
          <a:p>
            <a:pPr lvl="1"/>
            <a:r>
              <a:rPr lang="en-US" sz="2000" dirty="0"/>
              <a:t>Firing outside of range commands</a:t>
            </a:r>
          </a:p>
          <a:p>
            <a:pPr lvl="1"/>
            <a:r>
              <a:rPr lang="en-US" sz="2000" dirty="0" smtClean="0"/>
              <a:t>Improper weapons handling</a:t>
            </a:r>
          </a:p>
          <a:p>
            <a:pPr lvl="1"/>
            <a:r>
              <a:rPr lang="en-US" sz="2000" dirty="0"/>
              <a:t>Failure to put weapon on “safe” after firing</a:t>
            </a:r>
          </a:p>
          <a:p>
            <a:r>
              <a:rPr lang="en-US" sz="2400" b="1" dirty="0" smtClean="0"/>
              <a:t>Other</a:t>
            </a:r>
          </a:p>
          <a:p>
            <a:pPr lvl="1"/>
            <a:r>
              <a:rPr lang="en-US" sz="2000" dirty="0" smtClean="0"/>
              <a:t>Integrity violations</a:t>
            </a:r>
          </a:p>
          <a:p>
            <a:pPr lvl="1"/>
            <a:r>
              <a:rPr lang="en-US" sz="2000" dirty="0" smtClean="0"/>
              <a:t>Weapon malfunctions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610225" y="2085975"/>
            <a:ext cx="3305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Involved leadership prevents unnecessary drops!</a:t>
            </a:r>
          </a:p>
          <a:p>
            <a:pPr algn="ctr"/>
            <a:endParaRPr lang="en-US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you are policing your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SNFs are the only personnel authorized to appeal a decision made by range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Notify RSO/ROIC if you wish to appeal on behalf of your shooter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CO and BN CO have the final say</a:t>
            </a:r>
          </a:p>
          <a:p>
            <a:endParaRPr lang="en-US" b="1" dirty="0" smtClean="0"/>
          </a:p>
          <a:p>
            <a:r>
              <a:rPr lang="en-US" b="1" dirty="0" smtClean="0"/>
              <a:t>COMMON SENSE APPLIES!!!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2059536"/>
            <a:ext cx="8229600" cy="397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Stone Bay chow hall provides box meals as follows: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SNF picks up chows IAW schedule:</a:t>
            </a:r>
          </a:p>
          <a:p>
            <a:pPr lvl="1"/>
            <a:r>
              <a:rPr lang="en-US" sz="1800" dirty="0" smtClean="0"/>
              <a:t>Recommend delivering morning chow during armory draw and range check in</a:t>
            </a:r>
          </a:p>
          <a:p>
            <a:pPr lvl="2"/>
            <a:r>
              <a:rPr lang="en-US" sz="1600" dirty="0" smtClean="0"/>
              <a:t>Breakfast Chow pick up any time after 0500</a:t>
            </a:r>
          </a:p>
          <a:p>
            <a:pPr lvl="2"/>
            <a:r>
              <a:rPr lang="en-US" sz="1600" dirty="0" smtClean="0"/>
              <a:t>Lunch chow pick up no earlier than </a:t>
            </a:r>
            <a:r>
              <a:rPr lang="en-US" sz="1600" dirty="0" smtClean="0"/>
              <a:t>1030</a:t>
            </a:r>
          </a:p>
          <a:p>
            <a:pPr lvl="2"/>
            <a:r>
              <a:rPr lang="en-US" sz="1600" dirty="0" smtClean="0"/>
              <a:t>Dinner chow pick up no earlier than 1430</a:t>
            </a: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998594"/>
              </p:ext>
            </p:extLst>
          </p:nvPr>
        </p:nvGraphicFramePr>
        <p:xfrm>
          <a:off x="66676" y="2619758"/>
          <a:ext cx="901064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775"/>
                <a:gridCol w="1501775"/>
                <a:gridCol w="1228723"/>
                <a:gridCol w="1774826"/>
                <a:gridCol w="1501775"/>
                <a:gridCol w="1501775"/>
              </a:tblGrid>
              <a:tr h="3515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 anchor="ctr"/>
                </a:tc>
              </a:tr>
              <a:tr h="351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 anchor="ctr"/>
                </a:tc>
              </a:tr>
              <a:tr h="351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 anchor="ctr"/>
                </a:tc>
              </a:tr>
              <a:tr h="351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Chow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" y="1171576"/>
            <a:ext cx="910037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Inspect your shooters weapons and gear to prevent unnecessary drops</a:t>
            </a:r>
          </a:p>
          <a:p>
            <a:r>
              <a:rPr lang="en-US" sz="2400" dirty="0" smtClean="0"/>
              <a:t>Stay constantly engaged</a:t>
            </a:r>
          </a:p>
          <a:p>
            <a:pPr lvl="1"/>
            <a:r>
              <a:rPr lang="en-US" sz="2000" dirty="0" smtClean="0"/>
              <a:t>The more engaged you and your leadership are, the less hands on range staff need to be</a:t>
            </a:r>
          </a:p>
          <a:p>
            <a:r>
              <a:rPr lang="en-US" sz="2400" dirty="0" smtClean="0"/>
              <a:t>Familiarize yourself with range SOP chapter 5 (on website)</a:t>
            </a:r>
          </a:p>
          <a:p>
            <a:r>
              <a:rPr lang="en-US" sz="2400" dirty="0" smtClean="0"/>
              <a:t>Enforce </a:t>
            </a:r>
            <a:r>
              <a:rPr lang="en-US" sz="2400" dirty="0" err="1" smtClean="0"/>
              <a:t>databook</a:t>
            </a:r>
            <a:r>
              <a:rPr lang="en-US" sz="2400" dirty="0" smtClean="0"/>
              <a:t> use</a:t>
            </a:r>
          </a:p>
          <a:p>
            <a:r>
              <a:rPr lang="en-US" sz="2400" dirty="0" smtClean="0"/>
              <a:t>Personnel management</a:t>
            </a:r>
          </a:p>
          <a:p>
            <a:pPr lvl="1"/>
            <a:r>
              <a:rPr lang="en-US" sz="2000" dirty="0" smtClean="0"/>
              <a:t>Stay engaged with coaches and verifiers, ensure they are where they need to be, when they need to be there</a:t>
            </a:r>
          </a:p>
          <a:p>
            <a:r>
              <a:rPr lang="en-US" sz="2400" dirty="0" smtClean="0"/>
              <a:t>Have on hand:</a:t>
            </a:r>
          </a:p>
          <a:p>
            <a:pPr lvl="1"/>
            <a:r>
              <a:rPr lang="en-US" sz="2000" dirty="0" smtClean="0"/>
              <a:t>Extra gear (</a:t>
            </a:r>
            <a:r>
              <a:rPr lang="en-US" sz="2000" dirty="0" err="1" smtClean="0"/>
              <a:t>databooks</a:t>
            </a:r>
            <a:r>
              <a:rPr lang="en-US" sz="2000" dirty="0" smtClean="0"/>
              <a:t>, ear pro, eye pro, slings, magazines, etc.)</a:t>
            </a:r>
          </a:p>
          <a:p>
            <a:pPr lvl="1"/>
            <a:r>
              <a:rPr lang="en-US" sz="2000" dirty="0" smtClean="0"/>
              <a:t>CLP/rifle cleaning gear – enforce weapons maintenance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6048" y="956345"/>
            <a:ext cx="12919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/>
              <a:t>?</a:t>
            </a:r>
            <a:endParaRPr lang="en-US" sz="20000" dirty="0"/>
          </a:p>
        </p:txBody>
      </p:sp>
      <p:sp>
        <p:nvSpPr>
          <p:cNvPr id="6" name="TextBox 5"/>
          <p:cNvSpPr txBox="1"/>
          <p:nvPr/>
        </p:nvSpPr>
        <p:spPr>
          <a:xfrm>
            <a:off x="906012" y="3926048"/>
            <a:ext cx="7331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Questions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0085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Post-Firing (Last Day of Firing)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Stage all gear outside of billeting, ensure that it is clean</a:t>
            </a:r>
          </a:p>
          <a:p>
            <a:r>
              <a:rPr lang="en-US" sz="2400" dirty="0" smtClean="0"/>
              <a:t>Draw all weapons from the Armory (including all stocks) in the morning</a:t>
            </a:r>
          </a:p>
          <a:p>
            <a:r>
              <a:rPr lang="en-US" sz="2400" dirty="0" smtClean="0"/>
              <a:t>Stage all vehicles in the gravel parking lot next to the armory </a:t>
            </a:r>
            <a:r>
              <a:rPr lang="en-US" sz="2400" b="1" u="sng" dirty="0" smtClean="0"/>
              <a:t>only</a:t>
            </a:r>
          </a:p>
          <a:p>
            <a:r>
              <a:rPr lang="en-US" sz="2400" dirty="0" smtClean="0"/>
              <a:t>Attend the </a:t>
            </a:r>
            <a:r>
              <a:rPr lang="en-US" sz="2400" dirty="0" smtClean="0"/>
              <a:t>0900 (or “On-Call”) </a:t>
            </a:r>
            <a:r>
              <a:rPr lang="en-US" sz="2400" dirty="0" smtClean="0"/>
              <a:t>Check Out brief in S-3 classroom</a:t>
            </a:r>
          </a:p>
          <a:p>
            <a:pPr lvl="1"/>
            <a:r>
              <a:rPr lang="en-US" sz="2000" dirty="0"/>
              <a:t>Signatures required from Billeting, Armory, and Range. S-3 will be the last </a:t>
            </a:r>
            <a:r>
              <a:rPr lang="en-US" sz="2000" dirty="0" smtClean="0"/>
              <a:t>signature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Ensure you pick up afternoon chow</a:t>
            </a:r>
          </a:p>
          <a:p>
            <a:r>
              <a:rPr lang="en-US" sz="2400" dirty="0" smtClean="0"/>
              <a:t>If assigned an area to police call, contact 910-440-2650 to get it inspected</a:t>
            </a:r>
          </a:p>
          <a:p>
            <a:r>
              <a:rPr lang="en-US" sz="2400" dirty="0" smtClean="0"/>
              <a:t>Check out with S-3</a:t>
            </a:r>
          </a:p>
          <a:p>
            <a:pPr lvl="1"/>
            <a:r>
              <a:rPr lang="en-US" sz="2000" dirty="0" smtClean="0"/>
              <a:t>Turn in SNF Binder, armory sheet, and critique sheet</a:t>
            </a:r>
          </a:p>
          <a:p>
            <a:pPr lvl="1"/>
            <a:r>
              <a:rPr lang="en-US" sz="2000" dirty="0" smtClean="0"/>
              <a:t>You cannot complete checkout without filling out the critique sheet with feedback</a:t>
            </a:r>
          </a:p>
          <a:p>
            <a:r>
              <a:rPr lang="en-US" sz="2400" dirty="0" smtClean="0"/>
              <a:t>Coach of the Week/High Shooter  </a:t>
            </a:r>
          </a:p>
          <a:p>
            <a:pPr lvl="1"/>
            <a:r>
              <a:rPr lang="en-US" sz="2000" dirty="0" smtClean="0"/>
              <a:t>Report to Range Company office, building RR-11 (bottom deck, center) to get picture taken</a:t>
            </a:r>
          </a:p>
        </p:txBody>
      </p:sp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1850" y="88364"/>
            <a:ext cx="7854950" cy="902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FAQ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558" y="2550253"/>
            <a:ext cx="85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What form needs to be sent via email to Mr. Curci the Tuesday prior to firing week?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558" y="3637459"/>
            <a:ext cx="85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What format does the Detail Roster need to be sent?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558" y="4724665"/>
            <a:ext cx="85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What time is the Detail Roster due by on the Tuesday prior to firing week?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558" y="3093856"/>
            <a:ext cx="168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A:  Detail Roster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558" y="4181062"/>
            <a:ext cx="196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A:  Microsoft Word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4558" y="526826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A:  1430</a:t>
            </a:r>
          </a:p>
        </p:txBody>
      </p:sp>
    </p:spTree>
    <p:extLst>
      <p:ext uri="{BB962C8B-B14F-4D97-AF65-F5344CB8AC3E}">
        <p14:creationId xmlns:p14="http://schemas.microsoft.com/office/powerpoint/2010/main" val="182878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1850" y="88364"/>
            <a:ext cx="7854950" cy="902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FAQ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558" y="2529579"/>
            <a:ext cx="85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Does all documentation need to be turned in on the Tuesday before Firing Week?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558" y="3892532"/>
            <a:ext cx="85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Where do I go to check in on the Friday before Firing Week?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558" y="4978486"/>
            <a:ext cx="85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Can I </a:t>
            </a:r>
            <a:r>
              <a:rPr lang="en-US" b="1" dirty="0" smtClean="0"/>
              <a:t>change </a:t>
            </a:r>
            <a:r>
              <a:rPr lang="en-US" b="1" dirty="0" smtClean="0"/>
              <a:t>any shooters on day of check in?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558" y="3072556"/>
            <a:ext cx="871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A:  </a:t>
            </a:r>
            <a:r>
              <a:rPr lang="en-US" dirty="0" smtClean="0"/>
              <a:t>No, just the detail roster in Microsoft word format.  All other documentation needs to be signed and can be brought in on the Friday before firing during the check in process.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4558" y="4435509"/>
            <a:ext cx="753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A:  </a:t>
            </a:r>
            <a:r>
              <a:rPr lang="en-US" dirty="0" smtClean="0"/>
              <a:t>See detail roster at Alpha Thunder Dome and then your respective range.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558" y="5521465"/>
            <a:ext cx="8716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A:  </a:t>
            </a:r>
            <a:r>
              <a:rPr lang="en-US" dirty="0" smtClean="0"/>
              <a:t>Yes, however </a:t>
            </a:r>
            <a:r>
              <a:rPr lang="en-US" dirty="0" smtClean="0"/>
              <a:t>an updated </a:t>
            </a:r>
            <a:r>
              <a:rPr lang="en-US" dirty="0" smtClean="0"/>
              <a:t>detail </a:t>
            </a:r>
            <a:r>
              <a:rPr lang="en-US" dirty="0" smtClean="0"/>
              <a:t>roster </a:t>
            </a:r>
            <a:r>
              <a:rPr lang="en-US" dirty="0" smtClean="0"/>
              <a:t>must be provided to S-3, it is also important to note that the rosters has </a:t>
            </a:r>
            <a:r>
              <a:rPr lang="en-US" dirty="0" smtClean="0"/>
              <a:t>already been sent to the chow hall and your shooter wont get fed by means of the chow hall and the responsibility will fall upon the individual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7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1850" y="88364"/>
            <a:ext cx="7854950" cy="902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FAQ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558" y="2550253"/>
            <a:ext cx="850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What time, date, and location do the verifiers need to be at the range complex?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558" y="3246318"/>
            <a:ext cx="7600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A:  </a:t>
            </a:r>
            <a:r>
              <a:rPr lang="en-US" dirty="0" smtClean="0"/>
              <a:t>1000, Tuesday (of Firing Week), at the range house of units respective range.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4558" y="4638447"/>
            <a:ext cx="8502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A:  Each unqualified shooter must shoot 175 or higher; Have a filled out data book; must have attended remediation with WTBN Marksmanship Training Unit (MTU) at the Integrated Simulated Marksmanship Trainer (ISMT). Can be waived by range personnel on case-by-case basis.  </a:t>
            </a:r>
            <a:r>
              <a:rPr lang="en-US" dirty="0" err="1"/>
              <a:t>Ownness</a:t>
            </a:r>
            <a:r>
              <a:rPr lang="en-US" dirty="0"/>
              <a:t> falls on the shooter, data book usage, and use of the ISMT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558" y="3942383"/>
            <a:ext cx="811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Q:  Do all Unqualified shooters rate a UNQ relay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1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6048" y="956345"/>
            <a:ext cx="12919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/>
              <a:t>?</a:t>
            </a:r>
            <a:endParaRPr lang="en-US" sz="20000" dirty="0"/>
          </a:p>
        </p:txBody>
      </p:sp>
      <p:sp>
        <p:nvSpPr>
          <p:cNvPr id="6" name="TextBox 5"/>
          <p:cNvSpPr txBox="1"/>
          <p:nvPr/>
        </p:nvSpPr>
        <p:spPr>
          <a:xfrm>
            <a:off x="906012" y="3926048"/>
            <a:ext cx="7331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Questions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27955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Staff Non-Fire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6449"/>
            <a:ext cx="8229600" cy="43327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300" i="1" dirty="0" smtClean="0"/>
              <a:t>Command representative, responsible for </a:t>
            </a:r>
            <a:r>
              <a:rPr lang="en-US" sz="3300" i="1" dirty="0"/>
              <a:t> </a:t>
            </a:r>
            <a:r>
              <a:rPr lang="en-US" sz="3300" i="1" dirty="0" smtClean="0"/>
              <a:t>           </a:t>
            </a:r>
            <a:r>
              <a:rPr lang="en-US" sz="3300" i="1" u="sng" dirty="0" smtClean="0">
                <a:solidFill>
                  <a:srgbClr val="C00000"/>
                </a:solidFill>
              </a:rPr>
              <a:t>everything your detail does or fails to do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1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Overall responsible for:</a:t>
            </a:r>
          </a:p>
          <a:p>
            <a:pPr lvl="1"/>
            <a:r>
              <a:rPr lang="en-US" dirty="0" smtClean="0"/>
              <a:t>All coordination</a:t>
            </a:r>
          </a:p>
          <a:p>
            <a:pPr lvl="1"/>
            <a:r>
              <a:rPr lang="en-US" dirty="0" smtClean="0"/>
              <a:t>Personnel and weapons accountability</a:t>
            </a:r>
          </a:p>
          <a:p>
            <a:pPr lvl="1"/>
            <a:r>
              <a:rPr lang="en-US" dirty="0" smtClean="0"/>
              <a:t>Enforcing orders and 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2050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&quot;No&quot; Symbol 6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8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341264"/>
          </a:xfrm>
        </p:spPr>
        <p:txBody>
          <a:bodyPr>
            <a:normAutofit/>
          </a:bodyPr>
          <a:lstStyle/>
          <a:p>
            <a:r>
              <a:rPr lang="en-US" sz="2400" dirty="0"/>
              <a:t>MCO 3574.2L – Marine Corps Combat Marksmanship Programs</a:t>
            </a:r>
          </a:p>
          <a:p>
            <a:r>
              <a:rPr lang="en-US" sz="2400" dirty="0"/>
              <a:t>MCRP 3-01A – Rifle Marksmanship</a:t>
            </a:r>
          </a:p>
          <a:p>
            <a:r>
              <a:rPr lang="en-US" sz="2400" dirty="0"/>
              <a:t>MARADMIN 069/15 – Authorized individual weapons, optics, modular attachments and modifications for annual rifle and pistol training for FY 2013</a:t>
            </a:r>
          </a:p>
          <a:p>
            <a:r>
              <a:rPr lang="en-US" sz="2400" dirty="0"/>
              <a:t>WTBN 3000.3E </a:t>
            </a:r>
            <a:r>
              <a:rPr lang="en-US" sz="2400" dirty="0" smtClean="0"/>
              <a:t>w/ </a:t>
            </a:r>
            <a:r>
              <a:rPr lang="en-US" sz="2400" dirty="0" err="1" smtClean="0"/>
              <a:t>ch.</a:t>
            </a:r>
            <a:r>
              <a:rPr lang="en-US" sz="2400" dirty="0" smtClean="0"/>
              <a:t> 1 (WTBN </a:t>
            </a:r>
            <a:r>
              <a:rPr lang="en-US" sz="2400" dirty="0"/>
              <a:t>Range SOP)</a:t>
            </a:r>
          </a:p>
          <a:p>
            <a:r>
              <a:rPr lang="en-US" sz="2400" dirty="0">
                <a:hlinkClick r:id="rId3"/>
              </a:rPr>
              <a:t>https://intranet.mcieast.usmc.mil/WTBN/Pages/default.aspx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Updates to firing weeks posted at the top, templates and documents located along the right hand 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059536"/>
            <a:ext cx="4038600" cy="406662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Mr. Frank Curci (S-3 Check-in)</a:t>
            </a:r>
          </a:p>
          <a:p>
            <a:pPr lvl="1"/>
            <a:r>
              <a:rPr lang="en-US" sz="1400" dirty="0" smtClean="0"/>
              <a:t>910-440-2918</a:t>
            </a:r>
          </a:p>
          <a:p>
            <a:pPr lvl="1"/>
            <a:r>
              <a:rPr lang="en-US" sz="1400" dirty="0" smtClean="0">
                <a:hlinkClick r:id="rId2"/>
              </a:rPr>
              <a:t>frank.curci@usmc.mil</a:t>
            </a:r>
            <a:endParaRPr lang="en-US" sz="1400" dirty="0" smtClean="0"/>
          </a:p>
          <a:p>
            <a:pPr lvl="2"/>
            <a:r>
              <a:rPr lang="en-US" sz="1000" dirty="0" smtClean="0"/>
              <a:t>Ensure Detail Roster is complete and as accurate as possible. Include EDIPIs for all shooters and coaches</a:t>
            </a:r>
          </a:p>
          <a:p>
            <a:r>
              <a:rPr lang="en-US" sz="1800" dirty="0" smtClean="0"/>
              <a:t>Mr. Jim Moland (Billeting)</a:t>
            </a:r>
          </a:p>
          <a:p>
            <a:pPr lvl="1"/>
            <a:r>
              <a:rPr lang="en-US" sz="1400" dirty="0" smtClean="0"/>
              <a:t>910-358-0793</a:t>
            </a:r>
          </a:p>
          <a:p>
            <a:pPr lvl="1"/>
            <a:r>
              <a:rPr lang="en-US" sz="1400" dirty="0">
                <a:hlinkClick r:id="rId3"/>
              </a:rPr>
              <a:t>j</a:t>
            </a:r>
            <a:r>
              <a:rPr lang="en-US" sz="1400" dirty="0" smtClean="0">
                <a:hlinkClick r:id="rId3"/>
              </a:rPr>
              <a:t>immy.moland@usmc.mil</a:t>
            </a:r>
            <a:endParaRPr lang="en-US" sz="1400" dirty="0" smtClean="0"/>
          </a:p>
          <a:p>
            <a:pPr lvl="2"/>
            <a:r>
              <a:rPr lang="en-US" sz="1000" dirty="0" smtClean="0"/>
              <a:t>When emailing your billeting request, include your name, unit, POC, and number of shooters broken down by male and female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2059536"/>
            <a:ext cx="4038600" cy="42190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Operations Officer: 910-440-1600</a:t>
            </a:r>
          </a:p>
          <a:p>
            <a:pPr lvl="1"/>
            <a:r>
              <a:rPr lang="en-US" sz="1000" dirty="0" smtClean="0"/>
              <a:t>Capt J. Harvey</a:t>
            </a:r>
          </a:p>
          <a:p>
            <a:pPr lvl="1"/>
            <a:r>
              <a:rPr lang="en-US" sz="1000" dirty="0" smtClean="0"/>
              <a:t>joshua.s.harvey@usmc.mil</a:t>
            </a:r>
            <a:endParaRPr lang="en-US" sz="1000" dirty="0"/>
          </a:p>
          <a:p>
            <a:r>
              <a:rPr lang="en-US" sz="1400" dirty="0" smtClean="0"/>
              <a:t>Operations Chief: 910-440-2687</a:t>
            </a:r>
          </a:p>
          <a:p>
            <a:pPr lvl="1"/>
            <a:r>
              <a:rPr lang="en-US" sz="1000" dirty="0" smtClean="0"/>
              <a:t>MSgt B. Stanley</a:t>
            </a:r>
          </a:p>
          <a:p>
            <a:pPr lvl="1"/>
            <a:r>
              <a:rPr lang="en-US" sz="1000" dirty="0"/>
              <a:t>b</a:t>
            </a:r>
            <a:r>
              <a:rPr lang="en-US" sz="1000" dirty="0" smtClean="0"/>
              <a:t>rian.c.Stanley@usmc.mil</a:t>
            </a:r>
          </a:p>
          <a:p>
            <a:r>
              <a:rPr lang="en-US" sz="1400" dirty="0" smtClean="0"/>
              <a:t>Battalion Gunner: 910-440-2705</a:t>
            </a:r>
          </a:p>
          <a:p>
            <a:pPr lvl="1"/>
            <a:r>
              <a:rPr lang="en-US" sz="1000" dirty="0" smtClean="0"/>
              <a:t>Gunner </a:t>
            </a:r>
            <a:r>
              <a:rPr lang="en-US" sz="1000" dirty="0" err="1" smtClean="0"/>
              <a:t>Pieratti</a:t>
            </a:r>
            <a:endParaRPr lang="en-US" sz="1000" dirty="0" smtClean="0"/>
          </a:p>
          <a:p>
            <a:pPr lvl="1"/>
            <a:r>
              <a:rPr lang="en-US" sz="1000" dirty="0"/>
              <a:t>thomas.pieratti@usmc.mil</a:t>
            </a:r>
            <a:endParaRPr lang="en-US" sz="1000" dirty="0" smtClean="0"/>
          </a:p>
          <a:p>
            <a:r>
              <a:rPr lang="en-US" sz="1400" dirty="0" smtClean="0"/>
              <a:t>Range Company Commander: 910-440-2712</a:t>
            </a:r>
          </a:p>
          <a:p>
            <a:pPr lvl="1"/>
            <a:r>
              <a:rPr lang="en-US" sz="1000" dirty="0" smtClean="0"/>
              <a:t>See Operations Officer</a:t>
            </a:r>
          </a:p>
          <a:p>
            <a:r>
              <a:rPr lang="en-US" sz="1400" dirty="0" smtClean="0"/>
              <a:t>Marksmanship Training Unit: 910-440-2026/2027</a:t>
            </a:r>
          </a:p>
          <a:p>
            <a:pPr lvl="1"/>
            <a:r>
              <a:rPr lang="en-US" sz="1000" dirty="0" smtClean="0"/>
              <a:t>SSgt P. Murphy</a:t>
            </a:r>
          </a:p>
          <a:p>
            <a:pPr lvl="1"/>
            <a:r>
              <a:rPr lang="en-US" sz="1000" dirty="0"/>
              <a:t>pamela.murphy@usmc.mil</a:t>
            </a:r>
            <a:endParaRPr lang="en-US" sz="1000" dirty="0" smtClean="0"/>
          </a:p>
          <a:p>
            <a:r>
              <a:rPr lang="en-US" sz="1400" dirty="0" smtClean="0"/>
              <a:t>Alpha Range: 910-440-2947</a:t>
            </a:r>
          </a:p>
          <a:p>
            <a:r>
              <a:rPr lang="en-US" sz="1400" dirty="0" smtClean="0"/>
              <a:t>Bravo Range: 910-440-2943</a:t>
            </a:r>
          </a:p>
          <a:p>
            <a:r>
              <a:rPr lang="en-US" sz="1400" dirty="0" smtClean="0"/>
              <a:t>Charlie Range: 910-440-2942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Armory:  </a:t>
            </a:r>
            <a:r>
              <a:rPr lang="en-US" sz="1400" dirty="0" smtClean="0"/>
              <a:t>910-440-2597</a:t>
            </a:r>
          </a:p>
          <a:p>
            <a:r>
              <a:rPr lang="en-US" sz="1400" dirty="0" smtClean="0"/>
              <a:t>After Hours Contact: 910-358-1169</a:t>
            </a:r>
          </a:p>
          <a:p>
            <a:pPr lvl="1"/>
            <a:r>
              <a:rPr lang="en-US" sz="1000" dirty="0" smtClean="0"/>
              <a:t>WTBN OOD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6048" y="956345"/>
            <a:ext cx="12919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/>
              <a:t>?</a:t>
            </a:r>
            <a:endParaRPr lang="en-US" sz="20000" dirty="0"/>
          </a:p>
        </p:txBody>
      </p:sp>
      <p:sp>
        <p:nvSpPr>
          <p:cNvPr id="6" name="TextBox 5"/>
          <p:cNvSpPr txBox="1"/>
          <p:nvPr/>
        </p:nvSpPr>
        <p:spPr>
          <a:xfrm>
            <a:off x="906012" y="3926048"/>
            <a:ext cx="7331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Questions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1077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Pre-Firing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06662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Planning Factors</a:t>
            </a:r>
          </a:p>
          <a:p>
            <a:r>
              <a:rPr lang="en-US" dirty="0" smtClean="0"/>
              <a:t>The Detail Roster</a:t>
            </a:r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Next Tuesday</a:t>
            </a:r>
          </a:p>
          <a:p>
            <a:pPr lvl="1"/>
            <a:r>
              <a:rPr lang="en-US" dirty="0" smtClean="0"/>
              <a:t>Next Friday</a:t>
            </a:r>
          </a:p>
          <a:p>
            <a:pPr lvl="1"/>
            <a:r>
              <a:rPr lang="en-US" dirty="0" smtClean="0"/>
              <a:t>Range Breakdown</a:t>
            </a:r>
          </a:p>
          <a:p>
            <a:r>
              <a:rPr lang="en-US" dirty="0" smtClean="0"/>
              <a:t>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5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066627"/>
          </a:xfrm>
        </p:spPr>
        <p:txBody>
          <a:bodyPr anchor="t"/>
          <a:lstStyle/>
          <a:p>
            <a:r>
              <a:rPr lang="en-US" b="1" u="sng" dirty="0" smtClean="0"/>
              <a:t>PRIOR COORDINATION IS </a:t>
            </a:r>
            <a:r>
              <a:rPr lang="en-US" b="1" i="1" u="sng" dirty="0" smtClean="0"/>
              <a:t>KEY</a:t>
            </a:r>
          </a:p>
          <a:p>
            <a:pPr lvl="1"/>
            <a:r>
              <a:rPr lang="en-US" dirty="0" smtClean="0"/>
              <a:t>24 hours in advance can be worked with, day-of changes </a:t>
            </a:r>
            <a:r>
              <a:rPr lang="en-US" u="sng" dirty="0" smtClean="0">
                <a:solidFill>
                  <a:srgbClr val="FF0000"/>
                </a:solidFill>
              </a:rPr>
              <a:t>will not</a:t>
            </a:r>
            <a:r>
              <a:rPr lang="en-US" dirty="0" smtClean="0"/>
              <a:t> be entertained</a:t>
            </a:r>
          </a:p>
          <a:p>
            <a:pPr lvl="1"/>
            <a:r>
              <a:rPr lang="en-US" dirty="0" smtClean="0"/>
              <a:t>Phone call is good, but </a:t>
            </a:r>
            <a:r>
              <a:rPr lang="en-US" u="sng" dirty="0" smtClean="0"/>
              <a:t>always send a follow up email</a:t>
            </a:r>
            <a:r>
              <a:rPr lang="en-US" dirty="0" smtClean="0"/>
              <a:t> and </a:t>
            </a:r>
            <a:r>
              <a:rPr lang="en-US" u="sng" dirty="0" smtClean="0"/>
              <a:t>ensure you receive a confirmation response.</a:t>
            </a:r>
            <a:r>
              <a:rPr lang="en-US" dirty="0" smtClean="0"/>
              <a:t> Call again if you don’t get one in a reasonable amount of time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1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066627"/>
          </a:xfrm>
        </p:spPr>
        <p:txBody>
          <a:bodyPr/>
          <a:lstStyle/>
          <a:p>
            <a:r>
              <a:rPr lang="en-US" sz="2400" dirty="0" smtClean="0"/>
              <a:t>Size of your detail determines your requirements for:</a:t>
            </a:r>
          </a:p>
          <a:p>
            <a:pPr lvl="1"/>
            <a:r>
              <a:rPr lang="en-US" sz="2000" dirty="0" smtClean="0"/>
              <a:t>Number of Corpsmen (3 per range)</a:t>
            </a:r>
          </a:p>
          <a:p>
            <a:pPr lvl="1"/>
            <a:r>
              <a:rPr lang="en-US" sz="2000" dirty="0" smtClean="0"/>
              <a:t>Number of Coaches (1 CMC per 20 shooters, ~1 per 4 target points)</a:t>
            </a:r>
          </a:p>
          <a:p>
            <a:pPr lvl="1"/>
            <a:r>
              <a:rPr lang="en-US" sz="2000" dirty="0" smtClean="0"/>
              <a:t>Number of  Verifiers (Officers, SNCOs, or CMT qualified </a:t>
            </a:r>
            <a:r>
              <a:rPr lang="en-US" sz="2000" dirty="0" err="1" smtClean="0"/>
              <a:t>Sgts</a:t>
            </a:r>
            <a:r>
              <a:rPr lang="en-US" sz="2000" dirty="0" smtClean="0"/>
              <a:t> only)</a:t>
            </a:r>
          </a:p>
          <a:p>
            <a:pPr lvl="2"/>
            <a:r>
              <a:rPr lang="en-US" sz="1600" dirty="0" smtClean="0"/>
              <a:t>Number of required verifiers will be finalized during Final Check In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If you fail to provide assigned requirements, we will drop shooters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Reserve weekends, weather, and other factors might result in a compressed firing week – STAY FLEXIBLE</a:t>
            </a:r>
          </a:p>
          <a:p>
            <a:r>
              <a:rPr lang="en-US" sz="2400" dirty="0" smtClean="0"/>
              <a:t>Stock weapons: 10% extra </a:t>
            </a:r>
          </a:p>
          <a:p>
            <a:pPr lvl="1"/>
            <a:r>
              <a:rPr lang="en-US" sz="2000" dirty="0" smtClean="0"/>
              <a:t>Accurately listed on Detail Roster</a:t>
            </a:r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Detail Roster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8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&quot;No&quot; Symbol 8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0666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Correctly filled out with all information included</a:t>
            </a:r>
          </a:p>
          <a:p>
            <a:pPr lvl="1"/>
            <a:r>
              <a:rPr lang="en-US" sz="2000" dirty="0" smtClean="0"/>
              <a:t>Shooters, EDIPIs, weapons, coaches (and coaches EDIPIs), corpsmen, and verifiers</a:t>
            </a:r>
          </a:p>
          <a:p>
            <a:r>
              <a:rPr lang="en-US" sz="2400" dirty="0" smtClean="0"/>
              <a:t>Proper format</a:t>
            </a:r>
          </a:p>
          <a:p>
            <a:pPr lvl="1"/>
            <a:r>
              <a:rPr lang="en-US" sz="2000" dirty="0" smtClean="0"/>
              <a:t>Microsoft Word document ONLY. Do not change the formatting.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http://www.lejeune.marines.mil/Units/WeaponsTrainingBattalion/S-3.aspx </a:t>
            </a:r>
          </a:p>
          <a:p>
            <a:r>
              <a:rPr lang="en-US" sz="2400" dirty="0" smtClean="0"/>
              <a:t>Signed by the Commanding Officer or “Acting”, (</a:t>
            </a:r>
            <a:r>
              <a:rPr lang="en-US" sz="2400" b="1" dirty="0" smtClean="0">
                <a:solidFill>
                  <a:srgbClr val="FF0000"/>
                </a:solidFill>
              </a:rPr>
              <a:t>by direction will not be accepted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00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EE09-1D17-452E-9690-93D3BA963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68414"/>
            <a:ext cx="8229600" cy="31871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Paperwork and billeting request due next Tuesday NLT 1430</a:t>
            </a:r>
          </a:p>
          <a:p>
            <a:pPr lvl="1"/>
            <a:r>
              <a:rPr lang="en-US" sz="2000" dirty="0" smtClean="0"/>
              <a:t>Detail roster (Word Document ONLY)</a:t>
            </a:r>
          </a:p>
          <a:p>
            <a:pPr lvl="1"/>
            <a:r>
              <a:rPr lang="en-US" sz="2000" dirty="0" smtClean="0"/>
              <a:t>Scanned copy of your Letter of Authorization (PDF, signed)</a:t>
            </a:r>
          </a:p>
          <a:p>
            <a:pPr lvl="1"/>
            <a:r>
              <a:rPr lang="en-US" sz="2000" dirty="0" smtClean="0"/>
              <a:t>Scanned copy of your Preparatory Training Letter (PDF, signed)</a:t>
            </a:r>
          </a:p>
          <a:p>
            <a:pPr lvl="2"/>
            <a:r>
              <a:rPr lang="en-US" sz="1600" dirty="0" smtClean="0"/>
              <a:t>Units that prefer to turn in a hardcopy must do so NLT check in on Friday</a:t>
            </a:r>
          </a:p>
          <a:p>
            <a:r>
              <a:rPr lang="en-US" sz="2400" dirty="0" smtClean="0"/>
              <a:t>Check In next Friday*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Specific </a:t>
            </a:r>
            <a:r>
              <a:rPr lang="en-US" dirty="0"/>
              <a:t>timeline for </a:t>
            </a:r>
            <a:r>
              <a:rPr lang="en-US" u="sng" dirty="0"/>
              <a:t>your firing week</a:t>
            </a:r>
            <a:r>
              <a:rPr lang="en-US" dirty="0"/>
              <a:t> located </a:t>
            </a:r>
            <a:r>
              <a:rPr lang="en-US" dirty="0" smtClean="0"/>
              <a:t>on the cover page of </a:t>
            </a:r>
            <a:r>
              <a:rPr lang="en-US" dirty="0"/>
              <a:t>your SNF </a:t>
            </a:r>
            <a:r>
              <a:rPr lang="en-US" dirty="0" smtClean="0"/>
              <a:t>packet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92948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500" b="1" dirty="0">
                <a:solidFill>
                  <a:srgbClr val="FF0000"/>
                </a:solidFill>
              </a:rPr>
              <a:t>Failure to meet these timelines </a:t>
            </a:r>
            <a:r>
              <a:rPr lang="en-US" sz="2500" b="1" u="sng" dirty="0">
                <a:solidFill>
                  <a:srgbClr val="FF0000"/>
                </a:solidFill>
              </a:rPr>
              <a:t>without prior coordination </a:t>
            </a:r>
            <a:r>
              <a:rPr lang="en-US" sz="2500" b="1" dirty="0">
                <a:solidFill>
                  <a:srgbClr val="FF0000"/>
                </a:solidFill>
              </a:rPr>
              <a:t>with WTBN S-3 will result in some or all of your shooters being dropped.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991312"/>
            <a:ext cx="9144000" cy="1068224"/>
            <a:chOff x="0" y="991312"/>
            <a:chExt cx="9144000" cy="1068224"/>
          </a:xfrm>
        </p:grpSpPr>
        <p:pic>
          <p:nvPicPr>
            <p:cNvPr id="10" name="Picture 2" descr="C:\Users\mark.reid\AppData\Local\Microsoft\Windows\Temporary Internet Files\Content.Outlook\PGGY5M7M\IMG_20140823_19100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27" b="43262"/>
            <a:stretch/>
          </p:blipFill>
          <p:spPr bwMode="auto">
            <a:xfrm>
              <a:off x="0" y="991312"/>
              <a:ext cx="9144000" cy="106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&quot;No&quot; Symbol 10"/>
            <p:cNvSpPr/>
            <p:nvPr/>
          </p:nvSpPr>
          <p:spPr>
            <a:xfrm>
              <a:off x="1999716" y="1051133"/>
              <a:ext cx="974217" cy="948582"/>
            </a:xfrm>
            <a:prstGeom prst="noSmoking">
              <a:avLst>
                <a:gd name="adj" fmla="val 832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1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c4a484-e2d8-41df-8692-d97dfd9e716c">J44TYPJXNP67-1049-20</_dlc_DocId>
    <_dlc_DocIdUrl xmlns="50c4a484-e2d8-41df-8692-d97dfd9e716c">
      <Url>https://intranet.mcieast.usmc.mil/WTBN/_layouts/DocIdRedir.aspx?ID=J44TYPJXNP67-1049-20</Url>
      <Description>J44TYPJXNP67-1049-20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DA3D9A6D7364FB2CC5360DC6EA6B0" ma:contentTypeVersion="0" ma:contentTypeDescription="Create a new document." ma:contentTypeScope="" ma:versionID="b5f9e6687fd105b95b87d96e8448a157">
  <xsd:schema xmlns:xsd="http://www.w3.org/2001/XMLSchema" xmlns:xs="http://www.w3.org/2001/XMLSchema" xmlns:p="http://schemas.microsoft.com/office/2006/metadata/properties" xmlns:ns2="50c4a484-e2d8-41df-8692-d97dfd9e716c" targetNamespace="http://schemas.microsoft.com/office/2006/metadata/properties" ma:root="true" ma:fieldsID="8a477e36d3f45d43f2d8671d8089cfd8" ns2:_="">
    <xsd:import namespace="50c4a484-e2d8-41df-8692-d97dfd9e71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4a484-e2d8-41df-8692-d97dfd9e71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5E3C3-0466-4843-9CB4-75D291DDCF1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1AB3471-39A7-46D4-BE6F-B89CFABAB95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0c4a484-e2d8-41df-8692-d97dfd9e716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4B66C3-D8F5-4F59-B6E6-0AD4CCB158E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29FC27-E8FD-40C2-AF91-776388587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4a484-e2d8-41df-8692-d97dfd9e71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8993</TotalTime>
  <Words>2277</Words>
  <Application>Microsoft Office PowerPoint</Application>
  <PresentationFormat>On-screen Show (4:3)</PresentationFormat>
  <Paragraphs>371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Gill Sans MT</vt:lpstr>
      <vt:lpstr>Office Theme</vt:lpstr>
      <vt:lpstr>Weapons Training Battalion</vt:lpstr>
      <vt:lpstr>Orientation</vt:lpstr>
      <vt:lpstr>Staff Non-Fire Responsibilities</vt:lpstr>
      <vt:lpstr>PowerPoint Presentation</vt:lpstr>
      <vt:lpstr>Pre-Firing Agenda</vt:lpstr>
      <vt:lpstr>Coordination</vt:lpstr>
      <vt:lpstr>Planning Factors</vt:lpstr>
      <vt:lpstr>The Detail Roster</vt:lpstr>
      <vt:lpstr>Timeline</vt:lpstr>
      <vt:lpstr>Timeline for Friday (Check In)</vt:lpstr>
      <vt:lpstr>PowerPoint Presentation</vt:lpstr>
      <vt:lpstr>PowerPoint Presentation</vt:lpstr>
      <vt:lpstr>Timeline (cont.)</vt:lpstr>
      <vt:lpstr>Recommendations</vt:lpstr>
      <vt:lpstr>PowerPoint Presentation</vt:lpstr>
      <vt:lpstr>During Firing Agenda</vt:lpstr>
      <vt:lpstr>SNF Responsibilities</vt:lpstr>
      <vt:lpstr>Coaches and Verifiers</vt:lpstr>
      <vt:lpstr>Qualification</vt:lpstr>
      <vt:lpstr>Safety and Range Violations</vt:lpstr>
      <vt:lpstr>Chow</vt:lpstr>
      <vt:lpstr>Chow (cont.)</vt:lpstr>
      <vt:lpstr>Recommendations</vt:lpstr>
      <vt:lpstr>PowerPoint Presentation</vt:lpstr>
      <vt:lpstr>Post-Firing (Last Day of Firing)</vt:lpstr>
      <vt:lpstr>PowerPoint Presentation</vt:lpstr>
      <vt:lpstr>PowerPoint Presentation</vt:lpstr>
      <vt:lpstr>PowerPoint Presentation</vt:lpstr>
      <vt:lpstr>PowerPoint Presentation</vt:lpstr>
      <vt:lpstr>References</vt:lpstr>
      <vt:lpstr>Points of Contact</vt:lpstr>
      <vt:lpstr>Questions?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Tracker</dc:title>
  <dc:creator>Kosnik Capt Steven L</dc:creator>
  <cp:lastModifiedBy>Stanley MSgt Brian C</cp:lastModifiedBy>
  <cp:revision>258</cp:revision>
  <cp:lastPrinted>2017-08-01T16:52:16Z</cp:lastPrinted>
  <dcterms:created xsi:type="dcterms:W3CDTF">2014-07-28T20:44:05Z</dcterms:created>
  <dcterms:modified xsi:type="dcterms:W3CDTF">2018-02-07T15:12:38Z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0x010100AF0DA3D9A6D7364FB2CC5360DC6EA6B0</vt:lpwstr>
  </property>
  <property fmtid="{D5CDD505-2E9C-101B-9397-08002B2CF9AE}" pid="3" name="_dlc_DocIdItemGuid">
    <vt:lpwstr>b510b9d1-2214-4c07-9b2f-2c04404d0698</vt:lpwstr>
  </property>
</Properties>
</file>