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90" r:id="rId2"/>
    <p:sldId id="377" r:id="rId3"/>
    <p:sldId id="378" r:id="rId4"/>
    <p:sldId id="352" r:id="rId5"/>
    <p:sldId id="376" r:id="rId6"/>
    <p:sldId id="315" r:id="rId7"/>
    <p:sldId id="362" r:id="rId8"/>
    <p:sldId id="355" r:id="rId9"/>
    <p:sldId id="356" r:id="rId10"/>
    <p:sldId id="360" r:id="rId11"/>
    <p:sldId id="367" r:id="rId12"/>
    <p:sldId id="323" r:id="rId13"/>
    <p:sldId id="357" r:id="rId14"/>
    <p:sldId id="358" r:id="rId15"/>
    <p:sldId id="359" r:id="rId16"/>
    <p:sldId id="347" r:id="rId17"/>
    <p:sldId id="330" r:id="rId18"/>
    <p:sldId id="328" r:id="rId19"/>
    <p:sldId id="361" r:id="rId20"/>
    <p:sldId id="332" r:id="rId21"/>
    <p:sldId id="321" r:id="rId22"/>
    <p:sldId id="317" r:id="rId23"/>
    <p:sldId id="366" r:id="rId24"/>
    <p:sldId id="380" r:id="rId25"/>
    <p:sldId id="381" r:id="rId26"/>
    <p:sldId id="382" r:id="rId27"/>
    <p:sldId id="383" r:id="rId28"/>
    <p:sldId id="369" r:id="rId29"/>
    <p:sldId id="370" r:id="rId30"/>
    <p:sldId id="351" r:id="rId31"/>
    <p:sldId id="372"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cyLLoSchiavo" initials="SLL" lastIdx="21" clrIdx="0"/>
  <p:cmAuthor id="1" name="JenniferMRape" initials="J"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E9E7"/>
    <a:srgbClr val="CC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090" autoAdjust="0"/>
    <p:restoredTop sz="81541" autoAdjust="0"/>
  </p:normalViewPr>
  <p:slideViewPr>
    <p:cSldViewPr>
      <p:cViewPr varScale="1">
        <p:scale>
          <a:sx n="50" d="100"/>
          <a:sy n="50" d="100"/>
        </p:scale>
        <p:origin x="-988"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32"/>
    </p:cViewPr>
  </p:notesTextViewPr>
  <p:notesViewPr>
    <p:cSldViewPr>
      <p:cViewPr varScale="1">
        <p:scale>
          <a:sx n="84" d="100"/>
          <a:sy n="84" d="100"/>
        </p:scale>
        <p:origin x="-321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A2C0746-28AE-468B-9220-7EC4246781E5}" type="datetimeFigureOut">
              <a:rPr lang="en-US" smtClean="0"/>
              <a:pPr/>
              <a:t>7/28/2017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1E9C174-31D0-4DB6-8D0F-F0AE791D3F9E}" type="slidenum">
              <a:rPr lang="en-US" smtClean="0"/>
              <a:pPr/>
              <a:t>‹#›</a:t>
            </a:fld>
            <a:endParaRPr lang="en-US" dirty="0"/>
          </a:p>
        </p:txBody>
      </p:sp>
    </p:spTree>
    <p:extLst>
      <p:ext uri="{BB962C8B-B14F-4D97-AF65-F5344CB8AC3E}">
        <p14:creationId xmlns:p14="http://schemas.microsoft.com/office/powerpoint/2010/main" val="27587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aw.cornell.edu/uscode/text/40/subtitle-I"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law.cornell.edu/uscode/text/40/subtitle-I/chapter-5/subchapter-VI" TargetMode="External"/><Relationship Id="rId4" Type="http://schemas.openxmlformats.org/officeDocument/2006/relationships/hyperlink" Target="http://www.law.cornell.edu/uscode/text/40/subtitle-I/chapter-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Collisions and body damage are outside the scope of what GSA recoups</a:t>
            </a:r>
            <a:r>
              <a:rPr lang="en-US" baseline="0" dirty="0" smtClean="0"/>
              <a:t> in its rates. As a result, GSA will assign financial responsibility to the appropriate party based on the information presented. </a:t>
            </a:r>
          </a:p>
          <a:p>
            <a:endParaRPr lang="en-US" baseline="0" dirty="0" smtClean="0"/>
          </a:p>
          <a:p>
            <a:r>
              <a:rPr lang="en-US" baseline="0" dirty="0" smtClean="0"/>
              <a:t>When GSA is assigning financial responsibility it is looking at:</a:t>
            </a:r>
          </a:p>
          <a:p>
            <a:r>
              <a:rPr lang="en-US" dirty="0" smtClean="0"/>
              <a:t>	* Admissions of fault by either party</a:t>
            </a:r>
          </a:p>
          <a:p>
            <a:r>
              <a:rPr lang="en-US" dirty="0" smtClean="0"/>
              <a:t>	* Issuance of a moving violation citation to either party</a:t>
            </a:r>
          </a:p>
          <a:p>
            <a:r>
              <a:rPr lang="en-US" dirty="0" smtClean="0"/>
              <a:t>	* Assignment of fault/responsibility in the police report</a:t>
            </a:r>
          </a:p>
          <a:p>
            <a:r>
              <a:rPr lang="en-US" dirty="0" smtClean="0"/>
              <a:t>	* Payment of claim by the third party/insurance</a:t>
            </a:r>
          </a:p>
          <a:p>
            <a:endParaRPr lang="en-US" dirty="0" smtClean="0"/>
          </a:p>
          <a:p>
            <a:r>
              <a:rPr lang="en-US" dirty="0" smtClean="0"/>
              <a:t>If a third party may have been at fault and cannot be identified, financial responsibility defaults to the agency. It is essential that if an agency driver is involved in a collision with a third party they completely fill out the SF91 located in the Motor Vehicle Accident Reporting Kit in the vehicle’s glove compartment, including Section II which is the information for the third party.</a:t>
            </a:r>
          </a:p>
          <a:p>
            <a:endParaRPr lang="en-US" dirty="0" smtClean="0"/>
          </a:p>
          <a:p>
            <a:r>
              <a:rPr lang="en-US" dirty="0" smtClean="0"/>
              <a:t>It is the agency’s responsibility to acquire and provide the police report to GSA.</a:t>
            </a:r>
          </a:p>
          <a:p>
            <a:endParaRPr lang="en-US" dirty="0" smtClean="0"/>
          </a:p>
          <a:p>
            <a:r>
              <a:rPr lang="en-US" dirty="0" smtClean="0"/>
              <a:t>It is in the agency’s best interest if the driver is able to take photos of the damage and scene for supporting documentation. It is not required, but can help support a case against a third party. </a:t>
            </a:r>
          </a:p>
          <a:p>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Total, we bill the whole thing and credit for sale proceeds</a:t>
            </a:r>
          </a:p>
          <a:p>
            <a:pPr rtl="0"/>
            <a:endParaRPr lang="en-US" dirty="0" smtClean="0"/>
          </a:p>
          <a:p>
            <a:pPr rtl="0"/>
            <a:r>
              <a:rPr lang="en-US" dirty="0" smtClean="0"/>
              <a:t>Turn-in damage, we look at loss on sale compared to agency at fault damage.</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Agencies must submit requests to apply decorative items to the Director of the Office of Motor Vehicle Management</a:t>
            </a:r>
            <a:r>
              <a:rPr lang="en-US" baseline="0" dirty="0" smtClean="0"/>
              <a:t> (p</a:t>
            </a:r>
            <a:r>
              <a:rPr lang="en-US" dirty="0" smtClean="0"/>
              <a:t>er 41 CFR 101-39.304,</a:t>
            </a:r>
            <a:r>
              <a:rPr lang="en-US" b="0" dirty="0" smtClean="0"/>
              <a:t> </a:t>
            </a:r>
            <a:r>
              <a:rPr lang="en-US" cap="all" dirty="0" smtClean="0"/>
              <a:t>MODIFICATION OR INSTALLATION OF ACCESSORY EQUIPMENT</a:t>
            </a:r>
            <a:r>
              <a:rPr lang="en-US" dirty="0"/>
              <a:t>)</a:t>
            </a:r>
            <a:endParaRPr lang="en-US" cap="all" dirty="0" smtClean="0"/>
          </a:p>
        </p:txBody>
      </p:sp>
      <p:sp>
        <p:nvSpPr>
          <p:cNvPr id="4" name="Slide Number Placeholder 3"/>
          <p:cNvSpPr>
            <a:spLocks noGrp="1"/>
          </p:cNvSpPr>
          <p:nvPr>
            <p:ph type="sldNum" sz="quarter" idx="10"/>
          </p:nvPr>
        </p:nvSpPr>
        <p:spPr/>
        <p:txBody>
          <a:bodyPr/>
          <a:lstStyle/>
          <a:p>
            <a:fld id="{C1E9C174-31D0-4DB6-8D0F-F0AE791D3F9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most cases, a warning will be issued for a first instance or for minor, infrequent occurrences, though depending on the severity, GSA may issue an AIE for up to the entire purchase amount. </a:t>
            </a:r>
          </a:p>
          <a:p>
            <a:endParaRPr lang="en-US" baseline="0" dirty="0" smtClean="0"/>
          </a:p>
          <a:p>
            <a:r>
              <a:rPr lang="en-US" baseline="0" dirty="0" smtClean="0"/>
              <a:t>If a pattern of improper fueling occurs, the agency will be financially responsible and an AIE issued for the entire purchase amount.</a:t>
            </a:r>
          </a:p>
        </p:txBody>
      </p:sp>
      <p:sp>
        <p:nvSpPr>
          <p:cNvPr id="4" name="Slide Number Placeholder 3"/>
          <p:cNvSpPr>
            <a:spLocks noGrp="1"/>
          </p:cNvSpPr>
          <p:nvPr>
            <p:ph type="sldNum" sz="quarter" idx="10"/>
          </p:nvPr>
        </p:nvSpPr>
        <p:spPr/>
        <p:txBody>
          <a:bodyPr/>
          <a:lstStyle/>
          <a:p>
            <a:fld id="{C1E9C174-31D0-4DB6-8D0F-F0AE791D3F9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Normal</a:t>
            </a:r>
            <a:r>
              <a:rPr lang="en-US" baseline="0" dirty="0" smtClean="0"/>
              <a:t> wear and tear will be addressed in more detail later in the presentation.</a:t>
            </a:r>
          </a:p>
          <a:p>
            <a:endParaRPr lang="en-US" baseline="0" dirty="0" smtClean="0"/>
          </a:p>
          <a:p>
            <a:r>
              <a:rPr lang="en-US" baseline="0" dirty="0" smtClean="0"/>
              <a:t>While road hazard issues are common, they are not normal wear and tear on a vehicle. To minimize costs, take advantage of the manufacturer's roadside assistance program if the vehicle is eligible.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Examples when GSA may elect not to issue an AIE to a customer include, but are not limited to:</a:t>
            </a:r>
            <a:endParaRPr lang="en-US" sz="1400" dirty="0" smtClean="0"/>
          </a:p>
          <a:p>
            <a:pPr lvl="1">
              <a:buFont typeface="Arial" pitchFamily="34" charset="0"/>
              <a:buChar char="•"/>
            </a:pPr>
            <a:r>
              <a:rPr lang="en-US" dirty="0" smtClean="0"/>
              <a:t> Cost effectiveness.</a:t>
            </a:r>
            <a:endParaRPr lang="en-US" sz="1400" dirty="0" smtClean="0"/>
          </a:p>
          <a:p>
            <a:pPr lvl="2"/>
            <a:r>
              <a:rPr lang="en-US" dirty="0" smtClean="0"/>
              <a:t>Example - The cost to transport a vehicle to a dealer for warranty work is greater than the cost to perform the work at a non-warranty repair vendor.</a:t>
            </a:r>
            <a:endParaRPr lang="en-US" sz="1400" dirty="0" smtClean="0"/>
          </a:p>
          <a:p>
            <a:pPr lvl="1">
              <a:buFont typeface="Arial" pitchFamily="34" charset="0"/>
              <a:buChar char="•"/>
            </a:pPr>
            <a:r>
              <a:rPr lang="en-US" dirty="0" smtClean="0"/>
              <a:t> Timeliness.</a:t>
            </a:r>
            <a:endParaRPr lang="en-US" sz="1400" dirty="0" smtClean="0"/>
          </a:p>
          <a:p>
            <a:pPr lvl="2"/>
            <a:r>
              <a:rPr lang="en-US" dirty="0" smtClean="0"/>
              <a:t>Example – Excessive time out of service would be incurred by choosing to repair under warranty versus at a non-warranty repair vendor.</a:t>
            </a:r>
            <a:endParaRPr lang="en-US" sz="1400" dirty="0" smtClean="0"/>
          </a:p>
          <a:p>
            <a:endParaRPr lang="en-US" dirty="0" smtClean="0"/>
          </a:p>
          <a:p>
            <a:r>
              <a:rPr lang="en-US" dirty="0" smtClean="0"/>
              <a:t>It is important that agency drivers</a:t>
            </a:r>
            <a:r>
              <a:rPr lang="en-US" baseline="0" dirty="0" smtClean="0"/>
              <a:t> understand whether their vehicle is covered by the OEM’s warranty. If they are not sure, drivers should contact their FSR or the MCC for guidance on where to take the vehicle. </a:t>
            </a:r>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GSA establishes preventative maintenance schedules for all of its vehicles. These are based on vehicle type, in some cases fuel (e.g. electric vehicles, hybrids, and diesels), regular or severe use, and whether the vehicle has an Oil Life Sensor. If the vehicle has an OLS, the general PM schedule is when the OLS goes off or 12 months. Vehicles not on an OLS will receive an email notification that the vehicle is due for a PM. The schedules are based on keeping vehicles well maintained and minimizing cost overall to the government. Taking vehicles in for preventative maintenance more frequently than prescribed by GSA increases costs for everyone and thus will be AIE’d.</a:t>
            </a:r>
          </a:p>
          <a:p>
            <a:pPr defTabSz="931774">
              <a:defRPr/>
            </a:pPr>
            <a:endParaRPr lang="en-US" dirty="0" smtClean="0"/>
          </a:p>
          <a:p>
            <a:pPr defTabSz="931774">
              <a:defRPr/>
            </a:pPr>
            <a:r>
              <a:rPr lang="en-US" dirty="0" smtClean="0"/>
              <a:t>In the event of damaged glass on a vehicle, GSA will cover the cost if the glass can be repaired per industry standard. If glass needs to be replaced, an AIE will be issued. </a:t>
            </a:r>
          </a:p>
          <a:p>
            <a:pPr defTabSz="931774">
              <a:defRPr/>
            </a:pPr>
            <a:endParaRPr lang="en-US" dirty="0" smtClean="0"/>
          </a:p>
          <a:p>
            <a:pPr defTabSz="931774">
              <a:defRPr/>
            </a:pPr>
            <a:r>
              <a:rPr lang="en-US" dirty="0" smtClean="0"/>
              <a:t>GSA’s policy on vehicle cleaning is set at the regional level based on the geography, climate, cost, etc. Vehicle cleanings in excess of the regional threshold will result in an AIE. Drivers and local agency fleet managers should talk to their FSR for guidance.</a:t>
            </a:r>
          </a:p>
          <a:p>
            <a:pPr defTabSz="931774">
              <a:defRPr/>
            </a:pPr>
            <a:endParaRPr lang="en-US" dirty="0" smtClean="0"/>
          </a:p>
          <a:p>
            <a:pPr defTabSz="931774">
              <a:defRPr/>
            </a:pPr>
            <a:endParaRPr lang="en-US" dirty="0" smtClean="0"/>
          </a:p>
          <a:p>
            <a:pPr>
              <a:buFont typeface="Arial" pitchFamily="34" charset="0"/>
              <a:buChar char="•"/>
            </a:pPr>
            <a:endParaRPr lang="en-US" dirty="0" smtClean="0"/>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1E9C174-31D0-4DB6-8D0F-F0AE791D3F9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buFont typeface="Arial" pitchFamily="34" charset="0"/>
              <a:buChar char="•"/>
              <a:defRPr/>
            </a:pPr>
            <a:r>
              <a:rPr lang="en-US" dirty="0" smtClean="0"/>
              <a:t> This policy</a:t>
            </a:r>
            <a:r>
              <a:rPr lang="en-US" baseline="0" dirty="0" smtClean="0"/>
              <a:t> is per</a:t>
            </a:r>
            <a:r>
              <a:rPr lang="en-US" dirty="0" smtClean="0"/>
              <a:t> 41 CFR 102-34.280,</a:t>
            </a:r>
            <a:r>
              <a:rPr lang="en-US" baseline="0" dirty="0" smtClean="0"/>
              <a:t> </a:t>
            </a:r>
            <a:r>
              <a:rPr lang="en-US" dirty="0" smtClean="0"/>
              <a:t>What State inspections must we have for Government motor vehicles?</a:t>
            </a:r>
          </a:p>
          <a:p>
            <a:endParaRPr lang="en-US" dirty="0" smtClean="0"/>
          </a:p>
          <a:p>
            <a:pPr>
              <a:buFont typeface="Arial" pitchFamily="34" charset="0"/>
              <a:buChar char="•"/>
            </a:pPr>
            <a:r>
              <a:rPr lang="en-US" dirty="0" smtClean="0"/>
              <a:t>Some</a:t>
            </a:r>
            <a:r>
              <a:rPr lang="en-US" baseline="0" dirty="0" smtClean="0"/>
              <a:t> heavy duty vehicles require safety inspections; these should be covered by the using agency.</a:t>
            </a:r>
            <a:endParaRPr lang="en-US" dirty="0" smtClean="0"/>
          </a:p>
          <a:p>
            <a:pPr>
              <a:buFont typeface="Arial" pitchFamily="34" charset="0"/>
              <a:buChar char="•"/>
            </a:pPr>
            <a:endParaRPr lang="en-US" dirty="0" smtClean="0"/>
          </a:p>
          <a:p>
            <a:pPr>
              <a:buFont typeface="Arial" pitchFamily="34" charset="0"/>
              <a:buChar char="•"/>
            </a:pPr>
            <a:r>
              <a:rPr lang="en-US" dirty="0" smtClean="0"/>
              <a:t>GSA will issue AIEs for any non-emissions inspections or service requirements resulting from customer using agency-supplied state plate or any other tag not issued by GSA Fleet.</a:t>
            </a:r>
          </a:p>
        </p:txBody>
      </p:sp>
      <p:sp>
        <p:nvSpPr>
          <p:cNvPr id="4" name="Slide Number Placeholder 3"/>
          <p:cNvSpPr>
            <a:spLocks noGrp="1"/>
          </p:cNvSpPr>
          <p:nvPr>
            <p:ph type="sldNum" sz="quarter" idx="10"/>
          </p:nvPr>
        </p:nvSpPr>
        <p:spPr/>
        <p:txBody>
          <a:bodyPr/>
          <a:lstStyle/>
          <a:p>
            <a:fld id="{C1E9C174-31D0-4DB6-8D0F-F0AE791D3F9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an AIE</a:t>
            </a:r>
            <a:r>
              <a:rPr lang="en-US" baseline="0" dirty="0" smtClean="0"/>
              <a:t> is issued for lost value, that is a situation in which GSA determined that the sum of the damage is less than the value of each damaged item. As a result, the agency is actually receiving an AIE for less than it would have if each item was </a:t>
            </a:r>
            <a:r>
              <a:rPr lang="en-US" baseline="0" dirty="0" err="1" smtClean="0"/>
              <a:t>AIEd</a:t>
            </a:r>
            <a:r>
              <a:rPr lang="en-US" baseline="0" dirty="0" smtClean="0"/>
              <a:t> separately. This occurs because the resale market values the damage to the vehicle at less than the cost to fix each item. GSA’s remarketing specialists use their industry knowledge and work with our auction house partners to determine which repairs should be made to return a positive investment.</a:t>
            </a:r>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GSA Fleet’s Loss Prevention Team is always on the look out for fraud, waste and abuse,</a:t>
            </a:r>
            <a:r>
              <a:rPr lang="en-US" baseline="0" dirty="0" smtClean="0"/>
              <a:t> in particular as it applies to the Fleet Services Card. This Team, as appropriate, works with GSA’s OIG, agency OIGs, and law enforcement to investigate potentially fraudulent activity.  GSA will issue AIEs to the agency for this activity and then it is up to the agency to pursue reimbursement from their employee.</a:t>
            </a:r>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E9C174-31D0-4DB6-8D0F-F0AE791D3F9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sz="1200" dirty="0" smtClean="0"/>
              <a:t>Examples of vehicle transport for the benefit of the customer could include:</a:t>
            </a:r>
          </a:p>
          <a:p>
            <a:pPr lvl="1">
              <a:buFont typeface="Arial" pitchFamily="34" charset="0"/>
              <a:buChar char="•"/>
            </a:pPr>
            <a:r>
              <a:rPr lang="en-US" sz="1200" dirty="0" smtClean="0"/>
              <a:t>“Front door delivery” - Vehicles transported from new vehicle marshalling location to customer’s location.</a:t>
            </a:r>
          </a:p>
          <a:p>
            <a:pPr lvl="1">
              <a:buFont typeface="Arial" pitchFamily="34" charset="0"/>
              <a:buChar char="•"/>
            </a:pPr>
            <a:r>
              <a:rPr lang="en-US" sz="1200" dirty="0" smtClean="0"/>
              <a:t>Remote locations – Transport to locations that require unusually complicated deliveries (i.e. vehicles that are barged or flown into remote areas).</a:t>
            </a:r>
          </a:p>
          <a:p>
            <a:pPr lvl="1">
              <a:buFont typeface="Arial" pitchFamily="34" charset="0"/>
              <a:buChar char="•"/>
            </a:pPr>
            <a:r>
              <a:rPr lang="en-US" sz="1200" dirty="0" smtClean="0"/>
              <a:t>Immediate need – Transport of vehicles from other areas of the country in order to meet an immediate and/or emergent need.</a:t>
            </a:r>
          </a:p>
          <a:p>
            <a:pPr lvl="1">
              <a:buFont typeface="Arial" pitchFamily="34" charset="0"/>
              <a:buChar char="•"/>
            </a:pPr>
            <a:endParaRPr lang="en-US" sz="1200" dirty="0" smtClean="0"/>
          </a:p>
          <a:p>
            <a:pPr lvl="0">
              <a:buFont typeface="Arial" pitchFamily="34" charset="0"/>
              <a:buChar char="•"/>
            </a:pPr>
            <a:r>
              <a:rPr lang="en-US" sz="1200" dirty="0" smtClean="0"/>
              <a:t>Towing due to broken glass will be </a:t>
            </a:r>
            <a:r>
              <a:rPr lang="en-US" sz="1200" dirty="0" err="1" smtClean="0"/>
              <a:t>AIE’d</a:t>
            </a:r>
            <a:r>
              <a:rPr lang="en-US" sz="1200" dirty="0" smtClean="0"/>
              <a:t> since it will have been considered an incident</a:t>
            </a:r>
          </a:p>
          <a:p>
            <a:pPr lvl="0">
              <a:buFont typeface="Arial" pitchFamily="34" charset="0"/>
              <a:buChar char="•"/>
            </a:pPr>
            <a:endParaRPr lang="en-US" sz="1200" dirty="0" smtClean="0"/>
          </a:p>
          <a:p>
            <a:pPr lvl="0">
              <a:buFont typeface="Arial" pitchFamily="34" charset="0"/>
              <a:buChar char="•"/>
            </a:pPr>
            <a:r>
              <a:rPr lang="en-US" sz="1200" dirty="0" smtClean="0"/>
              <a:t>Towing for mechanical repairs will be </a:t>
            </a:r>
            <a:r>
              <a:rPr lang="en-US" sz="1200" dirty="0" err="1" smtClean="0"/>
              <a:t>AIE’d</a:t>
            </a:r>
            <a:r>
              <a:rPr lang="en-US" sz="1200" dirty="0" smtClean="0"/>
              <a:t> if mechanical failure is due to neglect and or abuse of the vehicle</a:t>
            </a:r>
          </a:p>
          <a:p>
            <a:pPr lvl="1">
              <a:buFont typeface="Arial" pitchFamily="34" charset="0"/>
              <a:buChar char="•"/>
            </a:pPr>
            <a:r>
              <a:rPr lang="en-US" sz="1200" dirty="0" smtClean="0"/>
              <a:t>For example (but not limited to) lack or quality of oil cause engine failure, wrong gas is pumped into the vehicle causing fuel system failures)</a:t>
            </a:r>
          </a:p>
          <a:p>
            <a:pPr lvl="1">
              <a:buFont typeface="Arial" pitchFamily="34" charset="0"/>
              <a:buChar char="•"/>
            </a:pPr>
            <a:r>
              <a:rPr lang="en-US" sz="1200" dirty="0" smtClean="0"/>
              <a:t>Agencies should be using the OEMs roadside assistance program whenever possible.</a:t>
            </a:r>
          </a:p>
          <a:p>
            <a:endParaRPr lang="en-US" sz="1200"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Normal wear and tear happens to vehicles. GSA is issuing guidance on what is normal wear and tear versus excessive wear and tear in order to help agencies understand GSA’s expectations.</a:t>
            </a:r>
          </a:p>
          <a:p>
            <a:pPr defTabSz="931774">
              <a:defRPr/>
            </a:pPr>
            <a:endParaRPr lang="en-US" dirty="0" smtClean="0"/>
          </a:p>
          <a:p>
            <a:pPr defTabSz="931774">
              <a:defRPr/>
            </a:pPr>
            <a:r>
              <a:rPr lang="en-US" dirty="0" smtClean="0"/>
              <a:t>Situations that cause excessive wear and tear typically fall into a number of categories including, but not limited to:  abuse; neglect, such as a failure to properly maintain a vehicle; vehicle collisions; acts of nature; theft; vandalism; and damage or part failures due to the installation, use, or removal of accessory equipment.  In addition, certain vehicles are operated in a state of severe use, such as significant time off-road; frequent, long duration idling; and frequent hard starts and stops that can result in excessive wear and tear.  The damage caused by continuous severe use is not normal wear and tear, and must be charged to the financially responsible customer accordingly.  </a:t>
            </a:r>
          </a:p>
          <a:p>
            <a:pPr defTabSz="931774">
              <a:defRPr/>
            </a:pPr>
            <a:endParaRPr lang="en-US" dirty="0" smtClean="0"/>
          </a:p>
          <a:p>
            <a:pPr defTabSz="931774">
              <a:defRPr/>
            </a:pPr>
            <a:r>
              <a:rPr lang="en-US" dirty="0" smtClean="0"/>
              <a:t>In the AIE Guidance document, there is a one page table that will provide guidance on what GSA considers excessive wear and tear. This does not cover every possible scenario and the failure of an item to be on the list does not exclude the possibility that the agency may receive an AIE for damage to that item. However, this list covers most regularly occurring items and situations.</a:t>
            </a:r>
          </a:p>
        </p:txBody>
      </p:sp>
      <p:sp>
        <p:nvSpPr>
          <p:cNvPr id="4" name="Slide Number Placeholder 3"/>
          <p:cNvSpPr>
            <a:spLocks noGrp="1"/>
          </p:cNvSpPr>
          <p:nvPr>
            <p:ph type="sldNum" sz="quarter" idx="10"/>
          </p:nvPr>
        </p:nvSpPr>
        <p:spPr/>
        <p:txBody>
          <a:bodyPr/>
          <a:lstStyle/>
          <a:p>
            <a:fld id="{C1E9C174-31D0-4DB6-8D0F-F0AE791D3F9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table is broken into six categories</a:t>
            </a:r>
          </a:p>
          <a:p>
            <a:pPr>
              <a:buFont typeface="Arial" pitchFamily="34" charset="0"/>
              <a:buChar char="•"/>
            </a:pPr>
            <a:r>
              <a:rPr lang="en-US" dirty="0" smtClean="0"/>
              <a:t>Mechanical</a:t>
            </a:r>
          </a:p>
          <a:p>
            <a:pPr>
              <a:buFont typeface="Arial" pitchFamily="34" charset="0"/>
              <a:buChar char="•"/>
            </a:pPr>
            <a:r>
              <a:rPr lang="en-US" dirty="0" smtClean="0"/>
              <a:t>Parts and</a:t>
            </a:r>
            <a:r>
              <a:rPr lang="en-US" baseline="0" dirty="0" smtClean="0"/>
              <a:t> Accessories</a:t>
            </a:r>
          </a:p>
          <a:p>
            <a:pPr>
              <a:buFont typeface="Arial" pitchFamily="34" charset="0"/>
              <a:buChar char="•"/>
            </a:pPr>
            <a:r>
              <a:rPr lang="en-US" baseline="0" dirty="0" smtClean="0"/>
              <a:t>Exterior</a:t>
            </a:r>
          </a:p>
          <a:p>
            <a:pPr>
              <a:buFont typeface="Arial" pitchFamily="34" charset="0"/>
              <a:buChar char="•"/>
            </a:pPr>
            <a:r>
              <a:rPr lang="en-US" baseline="0" dirty="0" smtClean="0"/>
              <a:t>Glass</a:t>
            </a:r>
          </a:p>
          <a:p>
            <a:pPr>
              <a:buFont typeface="Arial" pitchFamily="34" charset="0"/>
              <a:buChar char="•"/>
            </a:pPr>
            <a:r>
              <a:rPr lang="en-US" baseline="0" dirty="0" smtClean="0"/>
              <a:t>Interior and Cargo Area</a:t>
            </a:r>
          </a:p>
          <a:p>
            <a:pPr>
              <a:buFont typeface="Arial" pitchFamily="34" charset="0"/>
              <a:buChar char="•"/>
            </a:pPr>
            <a:r>
              <a:rPr lang="en-US" baseline="0" dirty="0" smtClean="0"/>
              <a:t>Tires, Wheels and Wheel Trims</a:t>
            </a:r>
          </a:p>
          <a:p>
            <a:pPr>
              <a:buFont typeface="Arial" pitchFamily="34" charset="0"/>
              <a:buChar char="•"/>
            </a:pPr>
            <a:endParaRPr lang="en-US" baseline="0" dirty="0" smtClean="0"/>
          </a:p>
          <a:p>
            <a:pPr>
              <a:buFont typeface="Arial" pitchFamily="34" charset="0"/>
              <a:buNone/>
            </a:pPr>
            <a:r>
              <a:rPr lang="en-US" baseline="0" dirty="0" smtClean="0"/>
              <a:t>Each category is then broken down by major component. It then provides a description or example(s) of what GSA Fleet considers excessive wear and tear.</a:t>
            </a:r>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Tires are</a:t>
            </a:r>
            <a:r>
              <a:rPr lang="en-US" baseline="0" dirty="0" smtClean="0"/>
              <a:t> always one of the biggest areas of concern, both to GSA as it is the single largest maintenance expense and to customers. The next two slides will demonstrate in a little more detail how GSA’s tire proration policy works. </a:t>
            </a:r>
          </a:p>
          <a:p>
            <a:endParaRPr lang="en-US" baseline="0" dirty="0" smtClean="0"/>
          </a:p>
          <a:p>
            <a:r>
              <a:rPr lang="en-US" baseline="0" dirty="0" smtClean="0"/>
              <a:t>GSA has an average tire </a:t>
            </a:r>
            <a:r>
              <a:rPr lang="en-US" baseline="0" dirty="0" err="1" smtClean="0"/>
              <a:t>treadwear</a:t>
            </a:r>
            <a:r>
              <a:rPr lang="en-US" baseline="0" dirty="0" smtClean="0"/>
              <a:t> expectancy of 40,000 miles. Most tires are expected to go much further than that with proper care, including, but not limited to, maintaining proper tire pressure, getting the vehicle’s alignment checked if the vehicle is pulling or if uneven </a:t>
            </a:r>
            <a:r>
              <a:rPr lang="en-US" baseline="0" dirty="0" err="1" smtClean="0"/>
              <a:t>treadwear</a:t>
            </a:r>
            <a:r>
              <a:rPr lang="en-US" baseline="0" dirty="0" smtClean="0"/>
              <a:t> occurs, and properly storing vehicles that are not in service. Because of differences in driving conditions that can impact the pace of </a:t>
            </a:r>
            <a:r>
              <a:rPr lang="en-US" baseline="0" dirty="0" err="1" smtClean="0"/>
              <a:t>treadwear</a:t>
            </a:r>
            <a:r>
              <a:rPr lang="en-US" baseline="0" dirty="0" smtClean="0"/>
              <a:t>, even though the expected </a:t>
            </a:r>
            <a:r>
              <a:rPr lang="en-US" baseline="0" dirty="0" err="1" smtClean="0"/>
              <a:t>treadwear</a:t>
            </a:r>
            <a:r>
              <a:rPr lang="en-US" baseline="0" dirty="0" smtClean="0"/>
              <a:t> is 40,000 miles, GSA will not issue an AIE for a tire that travels at least 32,001 miles.</a:t>
            </a:r>
          </a:p>
          <a:p>
            <a:endParaRPr lang="en-US" baseline="0" dirty="0" smtClean="0"/>
          </a:p>
          <a:p>
            <a:r>
              <a:rPr lang="en-US" baseline="0" dirty="0" smtClean="0"/>
              <a:t>There is no current standard for tires as it applies to age. NHTSA and tire manufacturers are studying the issue. </a:t>
            </a:r>
          </a:p>
          <a:p>
            <a:endParaRPr lang="en-US" baseline="0" dirty="0" smtClean="0"/>
          </a:p>
          <a:p>
            <a:r>
              <a:rPr lang="en-US" baseline="0" dirty="0" smtClean="0"/>
              <a:t>AIEs will be issued on a pro-rated basis for tires replacements at 32,000 miles or less, whether due to </a:t>
            </a:r>
            <a:r>
              <a:rPr lang="en-US" baseline="0" dirty="0" err="1" smtClean="0"/>
              <a:t>treadwear</a:t>
            </a:r>
            <a:r>
              <a:rPr lang="en-US" baseline="0" dirty="0" smtClean="0"/>
              <a:t>, dry rot, damage or other causes. GSA will compare the mileage at the time of tire replacement to the mileage of the oldest tire on the vehicle. The use of a pro-rate AIE schedule is to acknowledge the used </a:t>
            </a:r>
            <a:r>
              <a:rPr lang="en-US" baseline="0" dirty="0" err="1" smtClean="0"/>
              <a:t>treadwear</a:t>
            </a:r>
            <a:r>
              <a:rPr lang="en-US" baseline="0" dirty="0" smtClean="0"/>
              <a:t> and the percentage of the tire that was already paid for under the mileage rate. Comparisons are based on a set of tires with a set of tires being the number of tires on the vehicle. So, for a standard passenger vehicle with four tires, the first replacement is considered the 5</a:t>
            </a:r>
            <a:r>
              <a:rPr lang="en-US" baseline="30000" dirty="0" smtClean="0"/>
              <a:t>th</a:t>
            </a:r>
            <a:r>
              <a:rPr lang="en-US" baseline="0" dirty="0" smtClean="0"/>
              <a:t> tire on the vehicle. For a dually, the first replacement is considered the 7</a:t>
            </a:r>
            <a:r>
              <a:rPr lang="en-US" baseline="30000" dirty="0" smtClean="0"/>
              <a:t>th</a:t>
            </a:r>
            <a:r>
              <a:rPr lang="en-US" baseline="0" dirty="0" smtClean="0"/>
              <a:t> tire on the vehicle. And so on.</a:t>
            </a:r>
          </a:p>
        </p:txBody>
      </p:sp>
      <p:sp>
        <p:nvSpPr>
          <p:cNvPr id="4" name="Slide Number Placeholder 3"/>
          <p:cNvSpPr>
            <a:spLocks noGrp="1"/>
          </p:cNvSpPr>
          <p:nvPr>
            <p:ph type="sldNum" sz="quarter" idx="10"/>
          </p:nvPr>
        </p:nvSpPr>
        <p:spPr/>
        <p:txBody>
          <a:bodyPr/>
          <a:lstStyle/>
          <a:p>
            <a:fld id="{C1E9C174-31D0-4DB6-8D0F-F0AE791D3F9E}"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of tire replacements for a sedan.</a:t>
            </a:r>
          </a:p>
        </p:txBody>
      </p:sp>
      <p:sp>
        <p:nvSpPr>
          <p:cNvPr id="4" name="Slide Number Placeholder 3"/>
          <p:cNvSpPr>
            <a:spLocks noGrp="1"/>
          </p:cNvSpPr>
          <p:nvPr>
            <p:ph type="sldNum" sz="quarter" idx="10"/>
          </p:nvPr>
        </p:nvSpPr>
        <p:spPr/>
        <p:txBody>
          <a:bodyPr/>
          <a:lstStyle/>
          <a:p>
            <a:fld id="{C1E9C174-31D0-4DB6-8D0F-F0AE791D3F9E}"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12941">
              <a:lnSpc>
                <a:spcPct val="120000"/>
              </a:lnSpc>
            </a:pPr>
            <a:r>
              <a:rPr lang="en-US" sz="1200" dirty="0" smtClean="0"/>
              <a:t>This is a real life example of tire replacements on a light truck and how the AIEs would break out under this guidance.</a:t>
            </a:r>
          </a:p>
          <a:p>
            <a:pPr indent="12941">
              <a:lnSpc>
                <a:spcPct val="120000"/>
              </a:lnSpc>
            </a:pPr>
            <a:endParaRPr lang="en-US" sz="1200" b="1" dirty="0" smtClean="0"/>
          </a:p>
          <a:p>
            <a:pPr indent="12941">
              <a:lnSpc>
                <a:spcPct val="120000"/>
              </a:lnSpc>
            </a:pPr>
            <a:r>
              <a:rPr lang="en-US" sz="1200" b="1" dirty="0" smtClean="0"/>
              <a:t>Tire Billing Prorated Chart</a:t>
            </a:r>
            <a:endParaRPr lang="en-US" sz="1200" dirty="0" smtClean="0"/>
          </a:p>
          <a:p>
            <a:pPr marL="279532" lvl="1" indent="12941">
              <a:lnSpc>
                <a:spcPct val="120000"/>
              </a:lnSpc>
            </a:pPr>
            <a:r>
              <a:rPr lang="en-US" sz="1200" dirty="0" smtClean="0"/>
              <a:t>&lt;8,000 miles = 80% AIE</a:t>
            </a:r>
          </a:p>
          <a:p>
            <a:pPr marL="279532" lvl="1" indent="12941">
              <a:lnSpc>
                <a:spcPct val="120000"/>
              </a:lnSpc>
            </a:pPr>
            <a:r>
              <a:rPr lang="en-US" sz="1200" dirty="0" smtClean="0"/>
              <a:t>&gt; = 8,001 and &lt;16,000 miles = 60% AIE</a:t>
            </a:r>
          </a:p>
          <a:p>
            <a:pPr marL="279532" lvl="1" indent="12941">
              <a:lnSpc>
                <a:spcPct val="120000"/>
              </a:lnSpc>
            </a:pPr>
            <a:r>
              <a:rPr lang="en-US" sz="1200" dirty="0" smtClean="0"/>
              <a:t>&gt;=16,001 and &lt;24,000 miles = 40% AIE</a:t>
            </a:r>
          </a:p>
          <a:p>
            <a:pPr marL="279532" lvl="1" indent="12941">
              <a:lnSpc>
                <a:spcPct val="120000"/>
              </a:lnSpc>
            </a:pPr>
            <a:r>
              <a:rPr lang="en-US" sz="1200" dirty="0" smtClean="0"/>
              <a:t>&gt;=24,001 and &lt;32,000 miles = 20% AIE</a:t>
            </a:r>
          </a:p>
          <a:p>
            <a:pPr marL="279532" lvl="1" indent="12941">
              <a:lnSpc>
                <a:spcPct val="120000"/>
              </a:lnSpc>
            </a:pPr>
            <a:r>
              <a:rPr lang="en-US" sz="1200" dirty="0" smtClean="0"/>
              <a:t>&gt;32,001 miles = 0% AIE</a:t>
            </a:r>
          </a:p>
          <a:p>
            <a:endParaRPr lang="en-US" dirty="0" smtClean="0"/>
          </a:p>
        </p:txBody>
      </p:sp>
      <p:sp>
        <p:nvSpPr>
          <p:cNvPr id="4" name="Slide Number Placeholder 3"/>
          <p:cNvSpPr>
            <a:spLocks noGrp="1"/>
          </p:cNvSpPr>
          <p:nvPr>
            <p:ph type="sldNum" sz="quarter" idx="10"/>
          </p:nvPr>
        </p:nvSpPr>
        <p:spPr/>
        <p:txBody>
          <a:bodyPr/>
          <a:lstStyle/>
          <a:p>
            <a:fld id="{C1E9C174-31D0-4DB6-8D0F-F0AE791D3F9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40 USC </a:t>
            </a:r>
            <a:r>
              <a:rPr lang="en-US" dirty="0" smtClean="0">
                <a:hlinkClick r:id="rId3" tooltip="Subtitle I - FEDERAL PROPERTY AND ADMINISTRATIVE SERVICES&#10;"/>
              </a:rPr>
              <a:t>Subtitle I</a:t>
            </a:r>
            <a:r>
              <a:rPr lang="en-US" dirty="0" smtClean="0"/>
              <a:t> › </a:t>
            </a:r>
            <a:r>
              <a:rPr lang="en-US" dirty="0" smtClean="0">
                <a:hlinkClick r:id="rId4" tooltip="Chapter 5 - PROPERTY MANAGEMENT"/>
              </a:rPr>
              <a:t>Chapter 5</a:t>
            </a:r>
            <a:r>
              <a:rPr lang="en-US" dirty="0" smtClean="0"/>
              <a:t> › </a:t>
            </a:r>
            <a:r>
              <a:rPr lang="en-US" dirty="0" smtClean="0">
                <a:hlinkClick r:id="rId5" tooltip="Subchapter VI - MOTOR VEHICLE POOLS AND TRANSPORTATION SYSTEMS"/>
              </a:rPr>
              <a:t>Subchapter VI </a:t>
            </a:r>
            <a:endParaRPr lang="en-US" dirty="0" smtClean="0"/>
          </a:p>
          <a:p>
            <a:pPr lvl="1"/>
            <a:r>
              <a:rPr lang="en-US" dirty="0" smtClean="0"/>
              <a:t>§ 602</a:t>
            </a:r>
          </a:p>
          <a:p>
            <a:pPr lvl="2"/>
            <a:r>
              <a:rPr lang="en-US" dirty="0" smtClean="0"/>
              <a:t>GSA vehicle leasing authority</a:t>
            </a:r>
          </a:p>
          <a:p>
            <a:pPr lvl="1"/>
            <a:r>
              <a:rPr lang="en-US" dirty="0" smtClean="0"/>
              <a:t>§ 605</a:t>
            </a:r>
          </a:p>
          <a:p>
            <a:pPr lvl="2"/>
            <a:r>
              <a:rPr lang="en-US" dirty="0" smtClean="0"/>
              <a:t>(a) Acquisition Services Fund (ASF) used to pay for vehicles and services</a:t>
            </a:r>
          </a:p>
          <a:p>
            <a:pPr lvl="2"/>
            <a:r>
              <a:rPr lang="en-US" dirty="0" smtClean="0"/>
              <a:t>(b) Prices set to recover all costs.	</a:t>
            </a:r>
          </a:p>
          <a:p>
            <a:r>
              <a:rPr lang="en-US" dirty="0" smtClean="0"/>
              <a:t>40 USC 321(b)(2)</a:t>
            </a:r>
          </a:p>
          <a:p>
            <a:pPr lvl="1"/>
            <a:r>
              <a:rPr lang="en-US" dirty="0" smtClean="0"/>
              <a:t>Requires the ASF, among other things, to be reimbursed for “loss of, or damage to, personal property”</a:t>
            </a:r>
          </a:p>
          <a:p>
            <a:r>
              <a:rPr lang="en-US" dirty="0" smtClean="0"/>
              <a:t>41 CFR 101-26.501-9</a:t>
            </a:r>
          </a:p>
          <a:p>
            <a:pPr lvl="1"/>
            <a:r>
              <a:rPr lang="en-US" dirty="0" smtClean="0"/>
              <a:t>Subsection</a:t>
            </a:r>
            <a:r>
              <a:rPr lang="en-US" baseline="0" dirty="0" smtClean="0"/>
              <a:t> 501 – same section that establishes regulations for GSA Automotive also identifies </a:t>
            </a:r>
            <a:r>
              <a:rPr lang="en-US" dirty="0" smtClean="0"/>
              <a:t>GSA’s centralized leasing program as an additional source of motor vehicles</a:t>
            </a:r>
          </a:p>
          <a:p>
            <a:r>
              <a:rPr lang="en-US" dirty="0" smtClean="0"/>
              <a:t>41 CFR 101-39</a:t>
            </a:r>
          </a:p>
          <a:p>
            <a:pPr lvl="1"/>
            <a:r>
              <a:rPr lang="en-US" dirty="0" smtClean="0"/>
              <a:t>GSA Fleet’s leasing program outline</a:t>
            </a:r>
          </a:p>
          <a:p>
            <a:pPr lvl="1"/>
            <a:r>
              <a:rPr lang="en-US" dirty="0" smtClean="0"/>
              <a:t>	Much</a:t>
            </a:r>
            <a:r>
              <a:rPr lang="en-US" baseline="0" dirty="0" smtClean="0"/>
              <a:t> of what is covered in this guide is derived from this section.</a:t>
            </a:r>
            <a:endParaRPr lang="en-US" dirty="0" smtClean="0"/>
          </a:p>
          <a:p>
            <a:pPr lvl="1"/>
            <a:endParaRPr lang="en-US" dirty="0" smtClean="0"/>
          </a:p>
          <a:p>
            <a:pPr defTabSz="931774">
              <a:defRPr/>
            </a:pPr>
            <a:r>
              <a:rPr lang="en-US" b="1" dirty="0" smtClean="0"/>
              <a:t>§101-39.207   Reimbursement for services.</a:t>
            </a:r>
          </a:p>
          <a:p>
            <a:r>
              <a:rPr lang="en-US" dirty="0" smtClean="0"/>
              <a:t>(d) Using agencies will be billed for accidents and incidents as described in §101-39.406. Agencies may also be charged administrative fees when vehicles are not properly maintained, repaired, or when the vehicle is subject to abuse or neglect.</a:t>
            </a:r>
          </a:p>
          <a:p>
            <a:r>
              <a:rPr lang="en-US" dirty="0" smtClean="0"/>
              <a:t>(e) Agencies may be charged for recovery of expenses for repairs or services to GSA IFMS vehicles which are not authorized by the GSA IFMS either through preventive maintenance notices, approval from a GSA Maintenance Control Center, or approval from a GSA fleet management center, per instructions in the operator's guide issued with each vehicle. Excess costs relating to the failure to utilize self-service gasoline pumps or the unnecessary use of premium grade gasoline may also be recovered from using agencies (see §101-38.401-2 of this chapter).</a:t>
            </a:r>
          </a:p>
          <a:p>
            <a:endParaRPr lang="en-US" dirty="0" smtClean="0"/>
          </a:p>
          <a:p>
            <a:r>
              <a:rPr lang="en-US" b="1" dirty="0" smtClean="0"/>
              <a:t>§101-39.406   Responsibility for damages.</a:t>
            </a:r>
          </a:p>
          <a:p>
            <a:r>
              <a:rPr lang="en-US" dirty="0" smtClean="0"/>
              <a:t>(a) GSA will charge the using agency all costs resulting from damage, including vandalism, theft, and parking lot damage, to a GSA Interagency Fleet Management System (IFMS) vehicle which occurs during the period that the vehicle is assigned or issued to that agency, to an employee of that agency, or to the agency's authorized contractor; however, the using agency will not be held responsible for damages to the vehicle if it is determined by GSA, after a review on a case by case basis of the documentation required by §101-39.401, that damage to the vehicle occurred:</a:t>
            </a:r>
          </a:p>
          <a:p>
            <a:r>
              <a:rPr lang="en-US" dirty="0" smtClean="0"/>
              <a:t>(1) As a result of the negligent or willful act of a party other than the agency (or the employee of that agency) to which the vehicle was assigned or issued and the identity of the party can be reasonably determined;</a:t>
            </a:r>
          </a:p>
          <a:p>
            <a:r>
              <a:rPr lang="en-US" dirty="0" smtClean="0"/>
              <a:t>(2) As a result of mechanical failure of the vehicle, and the using agency (or its employee) is not otherwise negligent. Proof of mechanical failure must be submitted; or</a:t>
            </a:r>
          </a:p>
          <a:p>
            <a:r>
              <a:rPr lang="en-US" dirty="0" smtClean="0"/>
              <a:t>(3) As a result of normal wear and tear such as is expected in the operation of a similar vehicle.</a:t>
            </a:r>
          </a:p>
          <a:p>
            <a:r>
              <a:rPr lang="en-US" dirty="0" smtClean="0"/>
              <a:t>(b) Agencies using GSA IFMS services will be billed for the total cost of all damages resulting from neglect or abuse of assigned or issued GSA IFMS vehicles.</a:t>
            </a:r>
          </a:p>
          <a:p>
            <a:r>
              <a:rPr lang="en-US" dirty="0" smtClean="0"/>
              <a:t>(c) If an agency is held responsible for damages, GSA will charge to that agency all costs for removing and repairing the GSA IFMS vehicle. If the vehicle is damaged beyond economical repair, GSA will charge all costs to that agency, including fair market value of the vehicle less any salvage value. Upon request, GSA will furnish an accident report, where applicable, regarding the incident to the agency. Each agency shall be responsible for disciplining its employees who are guilty of damaging GSA IFMS vehicles through misconduct or improper operation, including inattention.</a:t>
            </a:r>
          </a:p>
          <a:p>
            <a:r>
              <a:rPr lang="en-US" dirty="0" smtClean="0"/>
              <a:t>(d) If an agency has information or facts that indicate that it was not responsible for an accident, the agency may furnish the data to GSA requesting that costs charged to and collected from it be credited to the agency. GSA will make the final determination of agency responsibility based upon Government findings, police accident reports, and any available witness statements.</a:t>
            </a:r>
          </a:p>
          <a:p>
            <a:r>
              <a:rPr lang="en-US" dirty="0" smtClean="0"/>
              <a:t>(e) When contractors or subcontractors of using agencies are in accidents involving GSA IFMS vehicles, the agency employing the contractor will usually be billed directly for all costs associated with the accident. It will be the responsibility of the using agency to collect accident costs from the contractor should the contractor be at fault.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smtClean="0"/>
              <a:t>Monthly Rate recovers all fixed costs.  </a:t>
            </a:r>
          </a:p>
          <a:p>
            <a:pPr lvl="1" hangingPunct="0"/>
            <a:r>
              <a:rPr lang="en-US" dirty="0" smtClean="0"/>
              <a:t>Acquisition costs, overhead, depreciation, and replacement cost.</a:t>
            </a:r>
          </a:p>
          <a:p>
            <a:pPr hangingPunct="0"/>
            <a:endParaRPr lang="en-US" dirty="0" smtClean="0"/>
          </a:p>
          <a:p>
            <a:pPr hangingPunct="0"/>
            <a:r>
              <a:rPr lang="en-US" dirty="0" smtClean="0"/>
              <a:t>Mileage Rate recovers all variable costs.</a:t>
            </a:r>
          </a:p>
          <a:p>
            <a:pPr lvl="1" hangingPunct="0"/>
            <a:r>
              <a:rPr lang="en-US" dirty="0" smtClean="0"/>
              <a:t>Fuel, general maintenance and repairs</a:t>
            </a:r>
          </a:p>
          <a:p>
            <a:pPr lvl="1" hangingPunct="0"/>
            <a:endParaRPr lang="en-US" dirty="0" smtClean="0"/>
          </a:p>
          <a:p>
            <a:pPr hangingPunct="0"/>
            <a:r>
              <a:rPr lang="en-US" dirty="0" smtClean="0"/>
              <a:t>Incremental Rate recovers costs for additional expenses to acquire AFVs</a:t>
            </a:r>
          </a:p>
          <a:p>
            <a:pPr hangingPunct="0"/>
            <a:endParaRPr lang="en-US" dirty="0" smtClean="0"/>
          </a:p>
          <a:p>
            <a:pPr hangingPunct="0"/>
            <a:r>
              <a:rPr lang="en-US" dirty="0" smtClean="0"/>
              <a:t>Optional Equipment Rate recovers costs for most additional equipment and requests for non-low bid vehicles</a:t>
            </a:r>
          </a:p>
          <a:p>
            <a:pPr hangingPunct="0"/>
            <a:endParaRPr lang="en-US" dirty="0" smtClean="0"/>
          </a:p>
          <a:p>
            <a:pPr hangingPunct="0"/>
            <a:r>
              <a:rPr lang="en-US" dirty="0" smtClean="0"/>
              <a:t>Fuel Surcharge recovers expenses due to sudden and prolonged surge in fuel prices</a:t>
            </a:r>
          </a:p>
          <a:p>
            <a:pPr hangingPunct="0"/>
            <a:endParaRPr lang="en-US" dirty="0" smtClean="0"/>
          </a:p>
          <a:p>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u="sng" dirty="0" smtClean="0"/>
              <a:t>Agency Incurred Expenses </a:t>
            </a:r>
            <a:r>
              <a:rPr lang="en-US" b="0" u="none" baseline="0" dirty="0" smtClean="0"/>
              <a:t> - This is the focus of this presentation. During the acquisition, operation, and disposal cycles of its vehicles, GSA Fleet incurs other expenses and/or financial losses that are the financial responsibility of the using agency but that are not covered by standard rates. These expenses are out of the norm or are the result of excessive wear and tear on the vehicle.  If spread across the entire fleet, it would raise costs for all of GSA Fleet’s customers as opposed to just those customers that incurred the added expense.</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 accessory equipment would include</a:t>
            </a:r>
            <a:r>
              <a:rPr lang="en-US" baseline="0" dirty="0" smtClean="0"/>
              <a:t> things like snow plows, vehicle monitoring devices, fuel monitoring devices, emergency lights, radio equipment, etc.</a:t>
            </a:r>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Collisions and body damage happen. GSA</a:t>
            </a:r>
            <a:r>
              <a:rPr lang="en-US" baseline="0" dirty="0" smtClean="0"/>
              <a:t> Fleet’s Accident Management Center works with your agency and the vendors to get vehicles repaired and back on the road as quickly as possible with quality repairs at the best value to the government.</a:t>
            </a:r>
            <a:endParaRPr lang="en-US" dirty="0"/>
          </a:p>
        </p:txBody>
      </p:sp>
      <p:sp>
        <p:nvSpPr>
          <p:cNvPr id="4" name="Slide Number Placeholder 3"/>
          <p:cNvSpPr>
            <a:spLocks noGrp="1"/>
          </p:cNvSpPr>
          <p:nvPr>
            <p:ph type="sldNum" sz="quarter" idx="10"/>
          </p:nvPr>
        </p:nvSpPr>
        <p:spPr/>
        <p:txBody>
          <a:bodyPr/>
          <a:lstStyle/>
          <a:p>
            <a:fld id="{C1E9C174-31D0-4DB6-8D0F-F0AE791D3F9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B12AC4C-4D6A-4219-B2A5-91E3A792B613}" type="datetime1">
              <a:rPr lang="en-US" smtClean="0"/>
              <a:pPr/>
              <a:t>7/28/2017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CB66481-F5AD-4D14-86EC-E427B3DBA500}"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EDE38A-6D8F-4872-9E31-A41FB0811A23}" type="datetime1">
              <a:rPr lang="en-US" smtClean="0"/>
              <a:pPr/>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6481-F5AD-4D14-86EC-E427B3DBA50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6853D6-1208-42FE-B804-E017EC4825C6}" type="datetime1">
              <a:rPr lang="en-US" smtClean="0"/>
              <a:pPr/>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6481-F5AD-4D14-86EC-E427B3DBA50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3300"/>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1A214005-5D67-4181-9E19-A37816524765}" type="datetime1">
              <a:rPr lang="en-US" smtClean="0"/>
              <a:pPr/>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6481-F5AD-4D14-86EC-E427B3DBA500}"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C0660A-7B74-4149-8D67-9073374E95F3}" type="datetime1">
              <a:rPr lang="en-US" smtClean="0"/>
              <a:pPr/>
              <a:t>7/28/2017</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9CB66481-F5AD-4D14-86EC-E427B3DBA50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2889DA0-1C0C-45EE-B053-FCAB3E216F28}" type="datetime1">
              <a:rPr lang="en-US" smtClean="0"/>
              <a:pPr/>
              <a:t>7/28/2017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B66481-F5AD-4D14-86EC-E427B3DBA500}"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4AE9033-EDD6-47AB-A8C3-2E9632AC92C0}" type="datetime1">
              <a:rPr lang="en-US" smtClean="0"/>
              <a:pPr/>
              <a:t>7/28/2017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B66481-F5AD-4D14-86EC-E427B3DBA500}"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98A1776-B527-4C98-A03B-4B19C6D989AF}" type="datetime1">
              <a:rPr lang="en-US" smtClean="0"/>
              <a:pPr/>
              <a:t>7/28/2017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B66481-F5AD-4D14-86EC-E427B3DBA50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40A2F-C674-45A6-8704-A67FFBB37545}" type="datetime1">
              <a:rPr lang="en-US" smtClean="0"/>
              <a:pPr/>
              <a:t>7/28/2017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B66481-F5AD-4D14-86EC-E427B3DBA50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A2B10D-041E-48AB-8412-BCB44B1DD984}" type="datetime1">
              <a:rPr lang="en-US" smtClean="0"/>
              <a:pPr/>
              <a:t>7/28/2017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B66481-F5AD-4D14-86EC-E427B3DBA500}"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B785CE-F584-4F4C-9675-6FE6F1E6A780}" type="datetime1">
              <a:rPr lang="en-US" smtClean="0"/>
              <a:pPr/>
              <a:t>7/28/2017</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9CB66481-F5AD-4D14-86EC-E427B3DBA500}"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774B69E-7AC9-44FE-BC92-14A583F82082}" type="datetime1">
              <a:rPr lang="en-US" smtClean="0"/>
              <a:pPr/>
              <a:t>7/28/2017</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CB66481-F5AD-4D14-86EC-E427B3DBA50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rgbClr val="CC3300"/>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aw.cornell.edu/uscode/text/40/subtitle-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law.cornell.edu/uscode/text/40/subtitle-I/chapter-5/subchapter-VI" TargetMode="External"/><Relationship Id="rId4" Type="http://schemas.openxmlformats.org/officeDocument/2006/relationships/hyperlink" Target="http://www.law.cornell.edu/uscode/text/40/subtitle-I/chapter-5"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4400" dirty="0" smtClean="0">
                <a:solidFill>
                  <a:schemeClr val="bg1"/>
                </a:solidFill>
              </a:rPr>
              <a:t>Agency Incurred Expenses</a:t>
            </a:r>
            <a:endParaRPr lang="en-US" sz="4400" dirty="0">
              <a:solidFill>
                <a:schemeClr val="bg1"/>
              </a:solidFill>
            </a:endParaRPr>
          </a:p>
        </p:txBody>
      </p:sp>
      <p:sp>
        <p:nvSpPr>
          <p:cNvPr id="4" name="TextBox 3"/>
          <p:cNvSpPr txBox="1"/>
          <p:nvPr/>
        </p:nvSpPr>
        <p:spPr>
          <a:xfrm>
            <a:off x="2777338" y="3581400"/>
            <a:ext cx="4120295" cy="1569660"/>
          </a:xfrm>
          <a:prstGeom prst="rect">
            <a:avLst/>
          </a:prstGeom>
          <a:noFill/>
        </p:spPr>
        <p:txBody>
          <a:bodyPr wrap="none" rtlCol="0">
            <a:spAutoFit/>
          </a:bodyPr>
          <a:lstStyle/>
          <a:p>
            <a:pPr algn="ctr"/>
            <a:r>
              <a:rPr lang="en-US" sz="2400" i="1" dirty="0" smtClean="0"/>
              <a:t>Better Managing Customer Expectations</a:t>
            </a:r>
          </a:p>
          <a:p>
            <a:pPr algn="ctr"/>
            <a:endParaRPr lang="en-US" sz="2400" dirty="0" smtClean="0"/>
          </a:p>
          <a:p>
            <a:pPr algn="ctr"/>
            <a:r>
              <a:rPr lang="en-US" sz="2400" dirty="0" smtClean="0"/>
              <a:t>GSA Fleet Presentation</a:t>
            </a:r>
          </a:p>
          <a:p>
            <a:pPr algn="ctr"/>
            <a:r>
              <a:rPr lang="en-US" sz="2400" dirty="0" smtClean="0"/>
              <a:t>July 2014</a:t>
            </a:r>
            <a:endParaRPr lang="en-US" sz="2400" dirty="0"/>
          </a:p>
        </p:txBody>
      </p:sp>
      <p:sp>
        <p:nvSpPr>
          <p:cNvPr id="5" name="Slide Number Placeholder 4"/>
          <p:cNvSpPr>
            <a:spLocks noGrp="1"/>
          </p:cNvSpPr>
          <p:nvPr>
            <p:ph type="sldNum" sz="quarter" idx="12"/>
          </p:nvPr>
        </p:nvSpPr>
        <p:spPr/>
        <p:txBody>
          <a:bodyPr/>
          <a:lstStyle/>
          <a:p>
            <a:fld id="{9CB66481-F5AD-4D14-86EC-E427B3DBA500}"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Accident/ Incident </a:t>
            </a:r>
            <a:br>
              <a:rPr lang="en-US" dirty="0" smtClean="0"/>
            </a:br>
            <a:r>
              <a:rPr lang="en-US" dirty="0" smtClean="0"/>
              <a:t>Financial Responsibility</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10</a:t>
            </a:fld>
            <a:endParaRPr lang="en-US" dirty="0"/>
          </a:p>
        </p:txBody>
      </p:sp>
      <p:sp>
        <p:nvSpPr>
          <p:cNvPr id="4" name="Content Placeholder 3"/>
          <p:cNvSpPr>
            <a:spLocks noGrp="1"/>
          </p:cNvSpPr>
          <p:nvPr>
            <p:ph sz="quarter" idx="1"/>
          </p:nvPr>
        </p:nvSpPr>
        <p:spPr>
          <a:xfrm>
            <a:off x="762000" y="1676400"/>
            <a:ext cx="7772400" cy="4724400"/>
          </a:xfrm>
        </p:spPr>
        <p:txBody>
          <a:bodyPr>
            <a:normAutofit/>
          </a:bodyPr>
          <a:lstStyle/>
          <a:p>
            <a:r>
              <a:rPr lang="en-US" sz="2000" u="sng" dirty="0" smtClean="0"/>
              <a:t>For an Accident</a:t>
            </a:r>
            <a:r>
              <a:rPr lang="en-US" sz="2000" dirty="0" smtClean="0"/>
              <a:t>:</a:t>
            </a:r>
          </a:p>
          <a:p>
            <a:pPr lvl="1"/>
            <a:r>
              <a:rPr lang="en-US" sz="2000" dirty="0" smtClean="0"/>
              <a:t>Financial responsibility/fault established by citation, admission of either party, police report, payment of claim by third party insurance</a:t>
            </a:r>
          </a:p>
          <a:p>
            <a:pPr lvl="1"/>
            <a:r>
              <a:rPr lang="en-US" sz="2000" dirty="0" smtClean="0"/>
              <a:t>If financial responsibility/fault can not be established,  financial responsibility defaults to the agency </a:t>
            </a:r>
          </a:p>
          <a:p>
            <a:pPr lvl="1"/>
            <a:r>
              <a:rPr lang="en-US" sz="2000" dirty="0" smtClean="0"/>
              <a:t>Third Party At Fault</a:t>
            </a:r>
          </a:p>
          <a:p>
            <a:pPr lvl="2"/>
            <a:r>
              <a:rPr lang="en-US" sz="1800" dirty="0" smtClean="0"/>
              <a:t>If third party at fault can not be identified, financial responsibility defaults to the agency</a:t>
            </a:r>
          </a:p>
          <a:p>
            <a:pPr lvl="2"/>
            <a:r>
              <a:rPr lang="en-US" sz="1800" dirty="0" smtClean="0"/>
              <a:t>If third party at fault can be reasonably identified, GSA will not issue an AIE to the agency</a:t>
            </a:r>
          </a:p>
          <a:p>
            <a:pPr lvl="2"/>
            <a:r>
              <a:rPr lang="en-US" sz="1800" dirty="0" smtClean="0"/>
              <a:t>GSA AMC will pursue claims against third parties if possible</a:t>
            </a:r>
          </a:p>
          <a:p>
            <a:pPr>
              <a:buNone/>
            </a:pPr>
            <a:endParaRPr lang="en-US" sz="2000" u="sng" dirty="0" smtClean="0"/>
          </a:p>
          <a:p>
            <a:r>
              <a:rPr lang="en-US" sz="2000" u="sng" dirty="0" smtClean="0"/>
              <a:t>For an Incident</a:t>
            </a:r>
            <a:r>
              <a:rPr lang="en-US" sz="2000" dirty="0" smtClean="0"/>
              <a:t>:</a:t>
            </a:r>
          </a:p>
          <a:p>
            <a:pPr lvl="1"/>
            <a:r>
              <a:rPr lang="en-US" sz="2000" dirty="0" smtClean="0"/>
              <a:t>Financial responsibility is assigned to the agency</a:t>
            </a:r>
          </a:p>
          <a:p>
            <a:pPr lvl="1">
              <a:buNone/>
            </a:pP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447800"/>
          </a:xfrm>
        </p:spPr>
        <p:txBody>
          <a:bodyPr anchor="ctr">
            <a:normAutofit/>
          </a:bodyPr>
          <a:lstStyle/>
          <a:p>
            <a:pPr algn="ctr"/>
            <a:r>
              <a:rPr lang="en-US" dirty="0" smtClean="0"/>
              <a:t>Accidents and Incidents</a:t>
            </a:r>
            <a:endParaRPr lang="en-US" dirty="0"/>
          </a:p>
        </p:txBody>
      </p:sp>
      <p:sp>
        <p:nvSpPr>
          <p:cNvPr id="3" name="Content Placeholder 2"/>
          <p:cNvSpPr>
            <a:spLocks noGrp="1"/>
          </p:cNvSpPr>
          <p:nvPr>
            <p:ph sz="quarter" idx="1"/>
          </p:nvPr>
        </p:nvSpPr>
        <p:spPr>
          <a:xfrm>
            <a:off x="304800" y="1219200"/>
            <a:ext cx="8534400" cy="4495800"/>
          </a:xfrm>
        </p:spPr>
        <p:txBody>
          <a:bodyPr>
            <a:noAutofit/>
          </a:bodyPr>
          <a:lstStyle/>
          <a:p>
            <a:pPr>
              <a:buNone/>
            </a:pPr>
            <a:r>
              <a:rPr lang="en-US" sz="1800" b="1" dirty="0" smtClean="0"/>
              <a:t>Chargeable Expenses for Repairs</a:t>
            </a:r>
          </a:p>
          <a:p>
            <a:r>
              <a:rPr lang="en-US" sz="1800" dirty="0" smtClean="0"/>
              <a:t>If GSA Fleet decides to repair a vehicle, it will charge the financially responsible party for any or all of the following, as appropriate:</a:t>
            </a:r>
          </a:p>
          <a:p>
            <a:pPr lvl="1"/>
            <a:r>
              <a:rPr lang="en-US" sz="1800" dirty="0" smtClean="0"/>
              <a:t>Repair expenses</a:t>
            </a:r>
          </a:p>
          <a:p>
            <a:pPr lvl="1"/>
            <a:r>
              <a:rPr lang="en-US" sz="1800" dirty="0" smtClean="0"/>
              <a:t>Towing</a:t>
            </a:r>
          </a:p>
          <a:p>
            <a:pPr lvl="1"/>
            <a:r>
              <a:rPr lang="en-US" sz="1800" dirty="0" smtClean="0"/>
              <a:t>Storage</a:t>
            </a:r>
          </a:p>
          <a:p>
            <a:pPr lvl="1"/>
            <a:r>
              <a:rPr lang="en-US" sz="1800" dirty="0" smtClean="0"/>
              <a:t>Appraisal fees</a:t>
            </a:r>
          </a:p>
          <a:p>
            <a:pPr lvl="1"/>
            <a:r>
              <a:rPr lang="en-US" sz="1800" dirty="0" smtClean="0"/>
              <a:t>Rental Fees</a:t>
            </a:r>
          </a:p>
          <a:p>
            <a:pPr lvl="1"/>
            <a:r>
              <a:rPr lang="en-US" sz="1800" dirty="0" smtClean="0"/>
              <a:t>GSA Fleet purchased accessories</a:t>
            </a:r>
          </a:p>
          <a:p>
            <a:pPr lvl="1"/>
            <a:r>
              <a:rPr lang="en-US" sz="1800" dirty="0" smtClean="0"/>
              <a:t>Other applicable expenses</a:t>
            </a:r>
          </a:p>
          <a:p>
            <a:pPr lvl="1"/>
            <a:endParaRPr lang="en-US" sz="1800" dirty="0" smtClean="0"/>
          </a:p>
          <a:p>
            <a:pPr>
              <a:buNone/>
            </a:pPr>
            <a:r>
              <a:rPr lang="en-US" sz="1800" b="1" dirty="0" smtClean="0"/>
              <a:t>Chargeable Expenses for Totaled vehicles</a:t>
            </a:r>
          </a:p>
          <a:p>
            <a:r>
              <a:rPr lang="en-US" sz="1800" dirty="0" smtClean="0"/>
              <a:t>All of the above, and:</a:t>
            </a:r>
          </a:p>
          <a:p>
            <a:r>
              <a:rPr lang="en-US" sz="1800" dirty="0" smtClean="0"/>
              <a:t>If GSA Fleet totals a vehicle or if it is not recovered, GSA Fleet will charge the appropriate party for the sum of any of the above, as applicable, minus the net sale value of the vehicle, if any.</a:t>
            </a:r>
          </a:p>
        </p:txBody>
      </p:sp>
      <p:sp>
        <p:nvSpPr>
          <p:cNvPr id="4" name="Slide Number Placeholder 3"/>
          <p:cNvSpPr>
            <a:spLocks noGrp="1"/>
          </p:cNvSpPr>
          <p:nvPr>
            <p:ph type="sldNum" sz="quarter" idx="12"/>
          </p:nvPr>
        </p:nvSpPr>
        <p:spPr/>
        <p:txBody>
          <a:bodyPr/>
          <a:lstStyle/>
          <a:p>
            <a:fld id="{9CB66481-F5AD-4D14-86EC-E427B3DBA500}"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447800"/>
          </a:xfrm>
        </p:spPr>
        <p:txBody>
          <a:bodyPr anchor="ctr">
            <a:normAutofit/>
          </a:bodyPr>
          <a:lstStyle/>
          <a:p>
            <a:pPr algn="ctr"/>
            <a:r>
              <a:rPr lang="en-US" dirty="0" smtClean="0"/>
              <a:t>Decorative Items</a:t>
            </a:r>
            <a:endParaRPr lang="en-US" dirty="0"/>
          </a:p>
        </p:txBody>
      </p:sp>
      <p:sp>
        <p:nvSpPr>
          <p:cNvPr id="3" name="Content Placeholder 2"/>
          <p:cNvSpPr>
            <a:spLocks noGrp="1"/>
          </p:cNvSpPr>
          <p:nvPr>
            <p:ph sz="quarter" idx="1"/>
          </p:nvPr>
        </p:nvSpPr>
        <p:spPr>
          <a:xfrm>
            <a:off x="609600" y="1676400"/>
            <a:ext cx="7924800" cy="4495800"/>
          </a:xfrm>
        </p:spPr>
        <p:txBody>
          <a:bodyPr>
            <a:normAutofit/>
          </a:bodyPr>
          <a:lstStyle/>
          <a:p>
            <a:r>
              <a:rPr lang="en-US" sz="2000" u="sng" dirty="0" smtClean="0"/>
              <a:t>Bumper stickers, decals, shrink wrap</a:t>
            </a:r>
          </a:p>
          <a:p>
            <a:pPr lvl="1"/>
            <a:r>
              <a:rPr lang="en-US" sz="2000" dirty="0" smtClean="0"/>
              <a:t>Reminder – Requests for decorative items on GSA Fleet vehicles must be submitted to the Director of the Office of Motor Vehicle Management for approval.</a:t>
            </a:r>
          </a:p>
          <a:p>
            <a:pPr lvl="2"/>
            <a:r>
              <a:rPr lang="en-US" sz="1800" dirty="0" smtClean="0"/>
              <a:t>41 CFR 101-39.304</a:t>
            </a:r>
          </a:p>
          <a:p>
            <a:pPr lvl="1"/>
            <a:r>
              <a:rPr lang="en-US" sz="2000" dirty="0" smtClean="0"/>
              <a:t>AIE will be issued for removal cost,  repair of damage due to removal, or repair of inconsistencies in paint post-removal , e.g. fading.</a:t>
            </a:r>
          </a:p>
          <a:p>
            <a:pPr lvl="1"/>
            <a:endParaRPr lang="en-US" sz="2000" dirty="0" smtClean="0"/>
          </a:p>
          <a:p>
            <a:pPr lvl="1"/>
            <a:endParaRPr lang="en-US" sz="2800" dirty="0" smtClean="0"/>
          </a:p>
          <a:p>
            <a:pPr lvl="1"/>
            <a:endParaRPr lang="en-US" sz="2200" b="1" dirty="0" smtClean="0"/>
          </a:p>
          <a:p>
            <a:pPr lvl="1"/>
            <a:endParaRPr lang="en-US" sz="2200" dirty="0" smtClean="0"/>
          </a:p>
        </p:txBody>
      </p:sp>
      <p:sp>
        <p:nvSpPr>
          <p:cNvPr id="4" name="Slide Number Placeholder 3"/>
          <p:cNvSpPr>
            <a:spLocks noGrp="1"/>
          </p:cNvSpPr>
          <p:nvPr>
            <p:ph type="sldNum" sz="quarter" idx="12"/>
          </p:nvPr>
        </p:nvSpPr>
        <p:spPr/>
        <p:txBody>
          <a:bodyPr/>
          <a:lstStyle/>
          <a:p>
            <a:fld id="{9CB66481-F5AD-4D14-86EC-E427B3DBA500}"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Improper Fueling</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13</a:t>
            </a:fld>
            <a:endParaRPr lang="en-US" dirty="0"/>
          </a:p>
        </p:txBody>
      </p:sp>
      <p:sp>
        <p:nvSpPr>
          <p:cNvPr id="4" name="Content Placeholder 3"/>
          <p:cNvSpPr>
            <a:spLocks noGrp="1"/>
          </p:cNvSpPr>
          <p:nvPr>
            <p:ph sz="quarter" idx="1"/>
          </p:nvPr>
        </p:nvSpPr>
        <p:spPr>
          <a:xfrm>
            <a:off x="762000" y="1524000"/>
            <a:ext cx="7772400" cy="4572000"/>
          </a:xfrm>
        </p:spPr>
        <p:txBody>
          <a:bodyPr>
            <a:normAutofit fontScale="92500" lnSpcReduction="20000"/>
          </a:bodyPr>
          <a:lstStyle/>
          <a:p>
            <a:r>
              <a:rPr lang="en-US" sz="2200" u="sng" dirty="0" smtClean="0"/>
              <a:t>Examples of Improper Fueling</a:t>
            </a:r>
            <a:r>
              <a:rPr lang="en-US" sz="2200" dirty="0" smtClean="0"/>
              <a:t>:</a:t>
            </a:r>
          </a:p>
          <a:p>
            <a:pPr lvl="1"/>
            <a:r>
              <a:rPr lang="en-US" sz="2200" dirty="0" smtClean="0"/>
              <a:t>Excessive Fuel consumption based on actual verses expected fuel economy</a:t>
            </a:r>
          </a:p>
          <a:p>
            <a:pPr lvl="1"/>
            <a:r>
              <a:rPr lang="en-US" sz="2200" dirty="0" smtClean="0"/>
              <a:t>Fueling or servicing non-GSA fleet vehicles</a:t>
            </a:r>
          </a:p>
          <a:p>
            <a:pPr lvl="1"/>
            <a:r>
              <a:rPr lang="en-US" sz="2200" dirty="0" smtClean="0"/>
              <a:t>Incorrect fuel type for respective vehicle (e.g. Unleaded in Diesel, etc…)</a:t>
            </a:r>
          </a:p>
          <a:p>
            <a:pPr lvl="1"/>
            <a:r>
              <a:rPr lang="en-US" sz="2200" dirty="0" smtClean="0"/>
              <a:t>Irregular odometer entries</a:t>
            </a:r>
          </a:p>
          <a:p>
            <a:pPr lvl="1"/>
            <a:r>
              <a:rPr lang="en-US" sz="2200" dirty="0" smtClean="0"/>
              <a:t>Multiple vehicles using the same GSA fuel card</a:t>
            </a:r>
          </a:p>
          <a:p>
            <a:pPr lvl="1"/>
            <a:r>
              <a:rPr lang="en-US" sz="2200" dirty="0" smtClean="0"/>
              <a:t>Over tank purchases</a:t>
            </a:r>
          </a:p>
          <a:p>
            <a:pPr lvl="1"/>
            <a:r>
              <a:rPr lang="en-US" sz="2200" dirty="0" smtClean="0"/>
              <a:t>Premium fuel purchases</a:t>
            </a:r>
          </a:p>
          <a:p>
            <a:pPr lvl="1"/>
            <a:r>
              <a:rPr lang="en-US" sz="2200" dirty="0" smtClean="0"/>
              <a:t>Etc…</a:t>
            </a:r>
          </a:p>
          <a:p>
            <a:pPr lvl="1"/>
            <a:endParaRPr lang="en-US" sz="2200" dirty="0" smtClean="0"/>
          </a:p>
          <a:p>
            <a:pPr lvl="0"/>
            <a:r>
              <a:rPr lang="en-US" sz="2200" dirty="0" smtClean="0"/>
              <a:t>AIEs will be issued for misuse or improper use of fuel card</a:t>
            </a:r>
          </a:p>
          <a:p>
            <a:pPr lvl="0"/>
            <a:r>
              <a:rPr lang="en-US" sz="2200" dirty="0" smtClean="0"/>
              <a:t>AIE will be issued for damage to vehicles from filling or operating with incorrect fuel type</a:t>
            </a:r>
          </a:p>
          <a:p>
            <a:pPr lvl="0"/>
            <a:r>
              <a:rPr lang="en-US" sz="2200" dirty="0" smtClean="0"/>
              <a:t>Cases of fraud may be referred to the appropriate law enforcement agency</a:t>
            </a:r>
          </a:p>
          <a:p>
            <a:pPr lvl="1"/>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and Repair Items</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14</a:t>
            </a:fld>
            <a:endParaRPr lang="en-US" dirty="0"/>
          </a:p>
        </p:txBody>
      </p:sp>
      <p:sp>
        <p:nvSpPr>
          <p:cNvPr id="4" name="Content Placeholder 3"/>
          <p:cNvSpPr>
            <a:spLocks noGrp="1"/>
          </p:cNvSpPr>
          <p:nvPr>
            <p:ph sz="quarter" idx="1"/>
          </p:nvPr>
        </p:nvSpPr>
        <p:spPr>
          <a:xfrm>
            <a:off x="762000" y="1600200"/>
            <a:ext cx="7772400" cy="4572000"/>
          </a:xfrm>
        </p:spPr>
        <p:txBody>
          <a:bodyPr>
            <a:normAutofit/>
          </a:bodyPr>
          <a:lstStyle/>
          <a:p>
            <a:r>
              <a:rPr lang="en-US" sz="2000" u="sng" dirty="0" smtClean="0"/>
              <a:t>Abuse or Neglect</a:t>
            </a:r>
          </a:p>
          <a:p>
            <a:pPr lvl="1"/>
            <a:r>
              <a:rPr lang="en-US" sz="2000" dirty="0" smtClean="0"/>
              <a:t>AIE will be issued for maintenance and repairs if it is determined to be from abuse or neglect.</a:t>
            </a:r>
          </a:p>
          <a:p>
            <a:pPr lvl="1"/>
            <a:endParaRPr lang="en-US" sz="2000" dirty="0" smtClean="0"/>
          </a:p>
          <a:p>
            <a:r>
              <a:rPr lang="en-US" sz="2000" u="sng" dirty="0" smtClean="0"/>
              <a:t>Normal Wear and Tear</a:t>
            </a:r>
          </a:p>
          <a:p>
            <a:pPr lvl="1"/>
            <a:r>
              <a:rPr lang="en-US" sz="2000" dirty="0" smtClean="0"/>
              <a:t>An AIE </a:t>
            </a:r>
            <a:r>
              <a:rPr lang="en-US" sz="2000" i="1" u="sng" dirty="0" smtClean="0"/>
              <a:t>will not</a:t>
            </a:r>
            <a:r>
              <a:rPr lang="en-US" sz="2000" dirty="0" smtClean="0"/>
              <a:t> be issued for normal wear and tear as defined by GSA.</a:t>
            </a:r>
          </a:p>
          <a:p>
            <a:pPr lvl="1"/>
            <a:endParaRPr lang="en-US" sz="2000" dirty="0" smtClean="0"/>
          </a:p>
          <a:p>
            <a:r>
              <a:rPr lang="en-US" sz="2000" u="sng" dirty="0" smtClean="0"/>
              <a:t>Road Hazard</a:t>
            </a:r>
          </a:p>
          <a:p>
            <a:pPr lvl="1"/>
            <a:r>
              <a:rPr lang="en-US" sz="2000" dirty="0" smtClean="0"/>
              <a:t>AIE will be issued for part replacement (e.g. wheels, tire pressure monitoring sensors, and valves) resulting from impacts with road hazards (e.g. potholes, nails, and curbs)</a:t>
            </a:r>
          </a:p>
          <a:p>
            <a:pPr lvl="1">
              <a:buNone/>
            </a:pPr>
            <a:r>
              <a:rPr lang="en-US"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and Repair Items</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15</a:t>
            </a:fld>
            <a:endParaRPr lang="en-US" dirty="0"/>
          </a:p>
        </p:txBody>
      </p:sp>
      <p:sp>
        <p:nvSpPr>
          <p:cNvPr id="4" name="Content Placeholder 3"/>
          <p:cNvSpPr>
            <a:spLocks noGrp="1"/>
          </p:cNvSpPr>
          <p:nvPr>
            <p:ph sz="quarter" idx="1"/>
          </p:nvPr>
        </p:nvSpPr>
        <p:spPr>
          <a:xfrm>
            <a:off x="609600" y="1676400"/>
            <a:ext cx="8077200" cy="4572000"/>
          </a:xfrm>
        </p:spPr>
        <p:txBody>
          <a:bodyPr>
            <a:normAutofit/>
          </a:bodyPr>
          <a:lstStyle/>
          <a:p>
            <a:r>
              <a:rPr lang="en-US" sz="2200" u="sng" dirty="0" smtClean="0"/>
              <a:t>Roadside Assistance</a:t>
            </a:r>
          </a:p>
          <a:p>
            <a:pPr lvl="1"/>
            <a:r>
              <a:rPr lang="en-US" sz="2200" dirty="0" smtClean="0"/>
              <a:t>AIE may be issued if assistance was arranged by the agency and would have been covered under the vehicle’s OEM-issued roadside assistance program</a:t>
            </a:r>
          </a:p>
          <a:p>
            <a:pPr lvl="1"/>
            <a:r>
              <a:rPr lang="en-US" sz="2200" dirty="0" smtClean="0"/>
              <a:t>AIE will be issued if the vehicle could have been driven to a qualified repair vendor, or if the driver could have </a:t>
            </a:r>
            <a:r>
              <a:rPr lang="en-US" sz="2200" i="1" dirty="0" smtClean="0"/>
              <a:t>safely</a:t>
            </a:r>
            <a:r>
              <a:rPr lang="en-US" sz="2200" dirty="0" smtClean="0"/>
              <a:t> changed the tire or used the tire inflator kit.</a:t>
            </a:r>
          </a:p>
          <a:p>
            <a:pPr marL="548640" lvl="2" indent="0"/>
            <a:endParaRPr lang="en-US" sz="2200" dirty="0" smtClean="0"/>
          </a:p>
          <a:p>
            <a:r>
              <a:rPr lang="en-US" sz="2200" u="sng" dirty="0" smtClean="0"/>
              <a:t>Warranty Repairs</a:t>
            </a:r>
          </a:p>
          <a:p>
            <a:pPr lvl="1"/>
            <a:r>
              <a:rPr lang="en-US" sz="2200" dirty="0" smtClean="0"/>
              <a:t>AIE may be issued for repairs that would have been covered under applicable warranty.</a:t>
            </a:r>
          </a:p>
          <a:p>
            <a:pPr marL="548640" lvl="2" indent="0">
              <a:buNone/>
            </a:pPr>
            <a:endParaRPr lang="en-US" sz="3800"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447800"/>
          </a:xfrm>
        </p:spPr>
        <p:txBody>
          <a:bodyPr anchor="ctr">
            <a:normAutofit/>
          </a:bodyPr>
          <a:lstStyle/>
          <a:p>
            <a:pPr algn="ctr"/>
            <a:r>
              <a:rPr lang="en-US" dirty="0" smtClean="0"/>
              <a:t>Maintenance and Repair Items</a:t>
            </a:r>
            <a:endParaRPr lang="en-US" dirty="0"/>
          </a:p>
        </p:txBody>
      </p:sp>
      <p:sp>
        <p:nvSpPr>
          <p:cNvPr id="3" name="Content Placeholder 2"/>
          <p:cNvSpPr>
            <a:spLocks noGrp="1"/>
          </p:cNvSpPr>
          <p:nvPr>
            <p:ph sz="quarter" idx="1"/>
          </p:nvPr>
        </p:nvSpPr>
        <p:spPr>
          <a:xfrm>
            <a:off x="381000" y="1676400"/>
            <a:ext cx="8458200" cy="4495800"/>
          </a:xfrm>
        </p:spPr>
        <p:txBody>
          <a:bodyPr>
            <a:noAutofit/>
          </a:bodyPr>
          <a:lstStyle/>
          <a:p>
            <a:pPr marL="0" indent="0"/>
            <a:r>
              <a:rPr lang="en-US" sz="2000" b="1" dirty="0" smtClean="0"/>
              <a:t>  </a:t>
            </a:r>
            <a:r>
              <a:rPr lang="en-US" sz="2000" b="1" u="sng" dirty="0" smtClean="0"/>
              <a:t>Unscheduled preventative maintenance:</a:t>
            </a:r>
          </a:p>
          <a:p>
            <a:pPr marL="274320" lvl="1" indent="0"/>
            <a:r>
              <a:rPr lang="en-US" sz="2000" dirty="0" smtClean="0"/>
              <a:t>  AIE may be charged for unscheduled PMs (more frequent than GSA schedules)</a:t>
            </a:r>
          </a:p>
          <a:p>
            <a:pPr marL="274320" lvl="1" indent="0"/>
            <a:endParaRPr lang="en-US" sz="2000" dirty="0" smtClean="0"/>
          </a:p>
          <a:p>
            <a:pPr marL="0" indent="0"/>
            <a:r>
              <a:rPr lang="en-US" sz="2000" b="1" dirty="0" smtClean="0"/>
              <a:t>  </a:t>
            </a:r>
            <a:r>
              <a:rPr lang="en-US" sz="2000" b="1" u="sng" dirty="0" smtClean="0"/>
              <a:t>Glass / Windshield:</a:t>
            </a:r>
          </a:p>
          <a:p>
            <a:pPr marL="274320" lvl="1" indent="0"/>
            <a:r>
              <a:rPr lang="en-US" sz="2000" dirty="0" smtClean="0"/>
              <a:t>  Glass </a:t>
            </a:r>
            <a:r>
              <a:rPr lang="en-US" sz="2000" b="1" i="1" u="sng" dirty="0" smtClean="0"/>
              <a:t>repairs</a:t>
            </a:r>
            <a:r>
              <a:rPr lang="en-US" sz="2000" dirty="0" smtClean="0"/>
              <a:t> (per industry standard) = No AIE</a:t>
            </a:r>
          </a:p>
          <a:p>
            <a:pPr marL="274320" lvl="1" indent="0"/>
            <a:r>
              <a:rPr lang="en-US" sz="2000" dirty="0" smtClean="0"/>
              <a:t>  Glass </a:t>
            </a:r>
            <a:r>
              <a:rPr lang="en-US" sz="2000" b="1" i="1" u="sng" dirty="0" smtClean="0"/>
              <a:t>replacement</a:t>
            </a:r>
            <a:r>
              <a:rPr lang="en-US" sz="2000" dirty="0" smtClean="0"/>
              <a:t> = Auto AIE</a:t>
            </a:r>
          </a:p>
          <a:p>
            <a:pPr marL="274320" lvl="1" indent="0"/>
            <a:endParaRPr lang="en-US" sz="2000" b="1" u="sng" dirty="0" smtClean="0"/>
          </a:p>
          <a:p>
            <a:pPr marL="0" indent="0"/>
            <a:r>
              <a:rPr lang="en-US" sz="2000" dirty="0" smtClean="0"/>
              <a:t>  </a:t>
            </a:r>
            <a:r>
              <a:rPr lang="en-US" sz="2000" b="1" u="sng" dirty="0" smtClean="0"/>
              <a:t>Vehicle Cleaning:</a:t>
            </a:r>
          </a:p>
          <a:p>
            <a:pPr marL="274320" lvl="1" indent="0"/>
            <a:r>
              <a:rPr lang="en-US" sz="2000" dirty="0" smtClean="0"/>
              <a:t>  Policy set locally by the GSA Fleet Regional Office based on geography, climate, costs, etc.</a:t>
            </a:r>
          </a:p>
          <a:p>
            <a:pPr marL="274320" lvl="1" indent="0"/>
            <a:r>
              <a:rPr lang="en-US" sz="2000" dirty="0" smtClean="0"/>
              <a:t>  AIE will be charged for vehicle cleanings in excess of regional thresholds.</a:t>
            </a:r>
          </a:p>
          <a:p>
            <a:pPr marL="274320" lvl="1" indent="0">
              <a:buNone/>
            </a:pPr>
            <a:endParaRPr lang="en-US" dirty="0" smtClean="0"/>
          </a:p>
        </p:txBody>
      </p:sp>
      <p:sp>
        <p:nvSpPr>
          <p:cNvPr id="4" name="Slide Number Placeholder 3"/>
          <p:cNvSpPr>
            <a:spLocks noGrp="1"/>
          </p:cNvSpPr>
          <p:nvPr>
            <p:ph type="sldNum" sz="quarter" idx="12"/>
          </p:nvPr>
        </p:nvSpPr>
        <p:spPr/>
        <p:txBody>
          <a:bodyPr/>
          <a:lstStyle/>
          <a:p>
            <a:fld id="{9CB66481-F5AD-4D14-86EC-E427B3DBA500}"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447800"/>
          </a:xfrm>
        </p:spPr>
        <p:txBody>
          <a:bodyPr anchor="ctr">
            <a:normAutofit/>
          </a:bodyPr>
          <a:lstStyle/>
          <a:p>
            <a:pPr algn="ctr"/>
            <a:r>
              <a:rPr lang="en-US" dirty="0" smtClean="0"/>
              <a:t>Mandatory Inspections</a:t>
            </a:r>
            <a:endParaRPr lang="en-US" dirty="0"/>
          </a:p>
        </p:txBody>
      </p:sp>
      <p:sp>
        <p:nvSpPr>
          <p:cNvPr id="3" name="Content Placeholder 2"/>
          <p:cNvSpPr>
            <a:spLocks noGrp="1"/>
          </p:cNvSpPr>
          <p:nvPr>
            <p:ph sz="quarter" idx="1"/>
          </p:nvPr>
        </p:nvSpPr>
        <p:spPr>
          <a:xfrm>
            <a:off x="609600" y="1905000"/>
            <a:ext cx="7924800" cy="4114800"/>
          </a:xfrm>
        </p:spPr>
        <p:txBody>
          <a:bodyPr>
            <a:normAutofit/>
          </a:bodyPr>
          <a:lstStyle/>
          <a:p>
            <a:r>
              <a:rPr lang="en-US" sz="2300" b="1" dirty="0" smtClean="0"/>
              <a:t>AIE  </a:t>
            </a:r>
            <a:r>
              <a:rPr lang="en-US" sz="2300" u="sng" dirty="0" smtClean="0"/>
              <a:t>will not</a:t>
            </a:r>
            <a:r>
              <a:rPr lang="en-US" sz="2300" dirty="0" smtClean="0"/>
              <a:t> be issued for “Federally-mandated emission inspections or when required by the relevant State motor vehicle administration or State environmental department.” </a:t>
            </a:r>
          </a:p>
          <a:p>
            <a:pPr lvl="1"/>
            <a:r>
              <a:rPr lang="en-US" sz="2300" dirty="0" smtClean="0"/>
              <a:t>GSA Fleet will charge customer agencies if GSA is assessed a penalty because the customer agency failed to comply with mandatory emissions testing.</a:t>
            </a:r>
          </a:p>
          <a:p>
            <a:endParaRPr lang="en-US" sz="2300" dirty="0" smtClean="0"/>
          </a:p>
          <a:p>
            <a:r>
              <a:rPr lang="en-US" sz="2300" dirty="0" smtClean="0"/>
              <a:t>Payment for all other inspections for motor vehicles leased from GSA Fleet is the responsibility of the using agency. </a:t>
            </a:r>
          </a:p>
          <a:p>
            <a:endParaRPr lang="en-US" dirty="0" smtClean="0"/>
          </a:p>
        </p:txBody>
      </p:sp>
      <p:sp>
        <p:nvSpPr>
          <p:cNvPr id="4" name="Slide Number Placeholder 3"/>
          <p:cNvSpPr>
            <a:spLocks noGrp="1"/>
          </p:cNvSpPr>
          <p:nvPr>
            <p:ph type="sldNum" sz="quarter" idx="12"/>
          </p:nvPr>
        </p:nvSpPr>
        <p:spPr/>
        <p:txBody>
          <a:bodyPr/>
          <a:lstStyle/>
          <a:p>
            <a:fld id="{9CB66481-F5AD-4D14-86EC-E427B3DBA500}"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447800"/>
          </a:xfrm>
        </p:spPr>
        <p:txBody>
          <a:bodyPr anchor="ctr">
            <a:normAutofit/>
          </a:bodyPr>
          <a:lstStyle/>
          <a:p>
            <a:pPr algn="ctr"/>
            <a:r>
              <a:rPr lang="en-US" dirty="0" smtClean="0"/>
              <a:t>Turn-In Damage</a:t>
            </a:r>
            <a:endParaRPr lang="en-US" dirty="0"/>
          </a:p>
        </p:txBody>
      </p:sp>
      <p:sp>
        <p:nvSpPr>
          <p:cNvPr id="3" name="Content Placeholder 2"/>
          <p:cNvSpPr>
            <a:spLocks noGrp="1"/>
          </p:cNvSpPr>
          <p:nvPr>
            <p:ph sz="quarter" idx="1"/>
          </p:nvPr>
        </p:nvSpPr>
        <p:spPr>
          <a:xfrm>
            <a:off x="533400" y="1828800"/>
            <a:ext cx="8458200" cy="4419600"/>
          </a:xfrm>
        </p:spPr>
        <p:txBody>
          <a:bodyPr>
            <a:normAutofit/>
          </a:bodyPr>
          <a:lstStyle/>
          <a:p>
            <a:r>
              <a:rPr lang="en-US" sz="2000" b="1" u="sng" dirty="0" smtClean="0"/>
              <a:t>Vehicle to be reassigned</a:t>
            </a:r>
            <a:r>
              <a:rPr lang="en-US" sz="2000" dirty="0" smtClean="0"/>
              <a:t>.</a:t>
            </a:r>
          </a:p>
          <a:p>
            <a:pPr lvl="1"/>
            <a:r>
              <a:rPr lang="en-US" sz="2000" dirty="0" smtClean="0"/>
              <a:t>GSA will evaluate turn-in damage and issue AIEs as appropriate per this guidance.</a:t>
            </a:r>
          </a:p>
          <a:p>
            <a:pPr lvl="1"/>
            <a:endParaRPr lang="en-US" sz="2000" dirty="0" smtClean="0"/>
          </a:p>
          <a:p>
            <a:r>
              <a:rPr lang="en-US" sz="2000" b="1" u="sng" dirty="0" smtClean="0"/>
              <a:t>Vehicle to be sold</a:t>
            </a:r>
            <a:r>
              <a:rPr lang="en-US" sz="2000" b="1" dirty="0" smtClean="0"/>
              <a:t>.</a:t>
            </a:r>
          </a:p>
          <a:p>
            <a:pPr lvl="1"/>
            <a:r>
              <a:rPr lang="en-US" sz="2000" dirty="0" smtClean="0"/>
              <a:t>GSA will evaluate turn-in damage to determine AIE</a:t>
            </a:r>
          </a:p>
          <a:p>
            <a:pPr lvl="1"/>
            <a:r>
              <a:rPr lang="en-US" sz="2000" dirty="0" smtClean="0"/>
              <a:t>AIEs for damage beyond normal wear and tear:</a:t>
            </a:r>
          </a:p>
          <a:p>
            <a:pPr lvl="2"/>
            <a:r>
              <a:rPr lang="en-US" dirty="0" smtClean="0"/>
              <a:t>For damage </a:t>
            </a:r>
            <a:r>
              <a:rPr lang="en-US" u="sng" dirty="0" smtClean="0"/>
              <a:t>that is </a:t>
            </a:r>
            <a:r>
              <a:rPr lang="en-US" dirty="0" smtClean="0"/>
              <a:t>repaired an AIE will be issued for total amount</a:t>
            </a:r>
          </a:p>
          <a:p>
            <a:pPr lvl="2"/>
            <a:r>
              <a:rPr lang="en-US" dirty="0" smtClean="0"/>
              <a:t>For damage </a:t>
            </a:r>
            <a:r>
              <a:rPr lang="en-US" u="sng" dirty="0" smtClean="0"/>
              <a:t>that is not</a:t>
            </a:r>
            <a:r>
              <a:rPr lang="en-US" dirty="0" smtClean="0"/>
              <a:t> repaired an AIE will be issued for the lesser of:</a:t>
            </a:r>
          </a:p>
          <a:p>
            <a:pPr lvl="3"/>
            <a:r>
              <a:rPr lang="en-US" dirty="0" smtClean="0"/>
              <a:t>The difference between vehicle proceeds and returns on the sale of comparable vehicles.</a:t>
            </a:r>
          </a:p>
          <a:p>
            <a:pPr lvl="3"/>
            <a:r>
              <a:rPr lang="en-US" dirty="0" smtClean="0"/>
              <a:t>The estimated cost to repair the damage that exceeds normal wear and tear</a:t>
            </a:r>
          </a:p>
          <a:p>
            <a:pPr lvl="2"/>
            <a:endParaRPr lang="en-US" sz="1900" dirty="0" smtClean="0"/>
          </a:p>
        </p:txBody>
      </p:sp>
      <p:sp>
        <p:nvSpPr>
          <p:cNvPr id="4" name="Slide Number Placeholder 3"/>
          <p:cNvSpPr>
            <a:spLocks noGrp="1"/>
          </p:cNvSpPr>
          <p:nvPr>
            <p:ph type="sldNum" sz="quarter" idx="12"/>
          </p:nvPr>
        </p:nvSpPr>
        <p:spPr/>
        <p:txBody>
          <a:bodyPr/>
          <a:lstStyle/>
          <a:p>
            <a:fld id="{9CB66481-F5AD-4D14-86EC-E427B3DBA500}"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normAutofit fontScale="90000"/>
          </a:bodyPr>
          <a:lstStyle/>
          <a:p>
            <a:pPr algn="ctr"/>
            <a:r>
              <a:rPr lang="en-US" dirty="0" smtClean="0"/>
              <a:t>Unauthorized/Fraudulent Purchases</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19</a:t>
            </a:fld>
            <a:endParaRPr lang="en-US" dirty="0"/>
          </a:p>
        </p:txBody>
      </p:sp>
      <p:sp>
        <p:nvSpPr>
          <p:cNvPr id="4" name="Content Placeholder 3"/>
          <p:cNvSpPr>
            <a:spLocks noGrp="1"/>
          </p:cNvSpPr>
          <p:nvPr>
            <p:ph sz="quarter" idx="1"/>
          </p:nvPr>
        </p:nvSpPr>
        <p:spPr>
          <a:xfrm>
            <a:off x="457200" y="1295400"/>
            <a:ext cx="8153400" cy="4572000"/>
          </a:xfrm>
        </p:spPr>
        <p:txBody>
          <a:bodyPr>
            <a:noAutofit/>
          </a:bodyPr>
          <a:lstStyle/>
          <a:p>
            <a:r>
              <a:rPr lang="en-US" sz="2000" dirty="0" smtClean="0"/>
              <a:t>Agencies will be issued an AIE for unauthorized and or fraudulent purchases.</a:t>
            </a:r>
          </a:p>
          <a:p>
            <a:r>
              <a:rPr lang="en-US" sz="2000" dirty="0" smtClean="0"/>
              <a:t>Suspected cases of fraud or misuse may be referred to appropriate law enforcement agency for further investigation.</a:t>
            </a:r>
          </a:p>
          <a:p>
            <a:r>
              <a:rPr lang="en-US" sz="2000" dirty="0" smtClean="0"/>
              <a:t>Examples include, but are not limited to:</a:t>
            </a:r>
          </a:p>
          <a:p>
            <a:pPr lvl="1"/>
            <a:r>
              <a:rPr lang="en-US" sz="1800" dirty="0" smtClean="0"/>
              <a:t>Any attempt to gain cash back from a GSA fleet service card</a:t>
            </a:r>
          </a:p>
          <a:p>
            <a:pPr lvl="1"/>
            <a:r>
              <a:rPr lang="en-US" sz="1800" dirty="0" smtClean="0"/>
              <a:t>Routine patterns of action after fair warning (food, miscellaneous charges, </a:t>
            </a:r>
            <a:r>
              <a:rPr lang="en-US" sz="1800" dirty="0" err="1" smtClean="0"/>
              <a:t>ets</a:t>
            </a:r>
            <a:r>
              <a:rPr lang="en-US" sz="1800" dirty="0" smtClean="0"/>
              <a:t>..)</a:t>
            </a:r>
          </a:p>
          <a:p>
            <a:pPr lvl="1"/>
            <a:r>
              <a:rPr lang="en-US" sz="1800" dirty="0" smtClean="0"/>
              <a:t>Selling/Skimming a card or card information</a:t>
            </a:r>
          </a:p>
          <a:p>
            <a:pPr lvl="1"/>
            <a:r>
              <a:rPr lang="en-US" sz="1800" dirty="0" smtClean="0"/>
              <a:t>Stealing items paid for with the card</a:t>
            </a:r>
          </a:p>
          <a:p>
            <a:pPr lvl="1"/>
            <a:r>
              <a:rPr lang="en-US" sz="1800" dirty="0" smtClean="0"/>
              <a:t>Unexplained consumable purchases</a:t>
            </a:r>
          </a:p>
          <a:p>
            <a:pPr lvl="1"/>
            <a:r>
              <a:rPr lang="en-US" sz="1800" dirty="0" smtClean="0"/>
              <a:t>Fueling a personal vehicle or other personal equipment </a:t>
            </a:r>
          </a:p>
          <a:p>
            <a:pPr lvl="1"/>
            <a:r>
              <a:rPr lang="en-US" sz="1800" dirty="0" smtClean="0"/>
              <a:t>Using one Fleet Services Card for multiple vehicles</a:t>
            </a:r>
          </a:p>
          <a:p>
            <a:pPr lvl="1"/>
            <a:r>
              <a:rPr lang="en-US" sz="1800" dirty="0" smtClean="0"/>
              <a:t>Unnecessary services</a:t>
            </a:r>
          </a:p>
          <a:p>
            <a:pPr lvl="1"/>
            <a:r>
              <a:rPr lang="en-US" sz="1800" dirty="0" smtClean="0"/>
              <a:t>More expensive version of a product without justification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2</a:t>
            </a:fld>
            <a:endParaRPr lang="en-US" dirty="0"/>
          </a:p>
        </p:txBody>
      </p:sp>
      <p:sp>
        <p:nvSpPr>
          <p:cNvPr id="4" name="Content Placeholder 3"/>
          <p:cNvSpPr>
            <a:spLocks noGrp="1"/>
          </p:cNvSpPr>
          <p:nvPr>
            <p:ph sz="quarter" idx="1"/>
          </p:nvPr>
        </p:nvSpPr>
        <p:spPr>
          <a:xfrm>
            <a:off x="914400" y="1752600"/>
            <a:ext cx="7772400" cy="4267200"/>
          </a:xfrm>
        </p:spPr>
        <p:txBody>
          <a:bodyPr/>
          <a:lstStyle/>
          <a:p>
            <a:r>
              <a:rPr lang="en-US" dirty="0" smtClean="0"/>
              <a:t>Introduction</a:t>
            </a:r>
          </a:p>
          <a:p>
            <a:r>
              <a:rPr lang="en-US" dirty="0" smtClean="0"/>
              <a:t>GSA Fleet’s Authorities and Regulations</a:t>
            </a:r>
          </a:p>
          <a:p>
            <a:r>
              <a:rPr lang="en-US" dirty="0" smtClean="0"/>
              <a:t>How does GSA Fleet recover expenses?</a:t>
            </a:r>
          </a:p>
          <a:p>
            <a:r>
              <a:rPr lang="en-US" dirty="0" smtClean="0"/>
              <a:t>Guidance on Agency Incurred Expenses</a:t>
            </a:r>
          </a:p>
          <a:p>
            <a:r>
              <a:rPr lang="en-US" dirty="0" smtClean="0"/>
              <a:t>Guidance on Normal Wear and Tear</a:t>
            </a:r>
          </a:p>
          <a:p>
            <a:r>
              <a:rPr lang="en-US" dirty="0" smtClean="0"/>
              <a:t>Questions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447800"/>
          </a:xfrm>
        </p:spPr>
        <p:txBody>
          <a:bodyPr anchor="ctr">
            <a:normAutofit/>
          </a:bodyPr>
          <a:lstStyle/>
          <a:p>
            <a:pPr algn="ctr"/>
            <a:r>
              <a:rPr lang="en-US" dirty="0" smtClean="0"/>
              <a:t>Vehicle Transportation</a:t>
            </a:r>
            <a:endParaRPr lang="en-US" dirty="0"/>
          </a:p>
        </p:txBody>
      </p:sp>
      <p:sp>
        <p:nvSpPr>
          <p:cNvPr id="3" name="Content Placeholder 2"/>
          <p:cNvSpPr>
            <a:spLocks noGrp="1"/>
          </p:cNvSpPr>
          <p:nvPr>
            <p:ph sz="quarter" idx="1"/>
          </p:nvPr>
        </p:nvSpPr>
        <p:spPr>
          <a:xfrm>
            <a:off x="609600" y="1676400"/>
            <a:ext cx="8077200" cy="4343400"/>
          </a:xfrm>
        </p:spPr>
        <p:txBody>
          <a:bodyPr>
            <a:noAutofit/>
          </a:bodyPr>
          <a:lstStyle/>
          <a:p>
            <a:r>
              <a:rPr lang="en-US" sz="2000" dirty="0" smtClean="0"/>
              <a:t>AIE will be issued for any transportation cost for the convenience of the customer agency. Examples include:</a:t>
            </a:r>
          </a:p>
          <a:p>
            <a:pPr lvl="1"/>
            <a:r>
              <a:rPr lang="en-US" sz="1900" dirty="0" smtClean="0"/>
              <a:t>Front door delivery</a:t>
            </a:r>
          </a:p>
          <a:p>
            <a:pPr lvl="1"/>
            <a:r>
              <a:rPr lang="en-US" sz="1900" dirty="0" smtClean="0"/>
              <a:t>Delivery to remote locations</a:t>
            </a:r>
          </a:p>
          <a:p>
            <a:pPr lvl="1"/>
            <a:r>
              <a:rPr lang="en-US" sz="1900" dirty="0" smtClean="0"/>
              <a:t>Immediate need</a:t>
            </a:r>
          </a:p>
          <a:p>
            <a:pPr lvl="2"/>
            <a:endParaRPr lang="en-US" dirty="0" smtClean="0"/>
          </a:p>
          <a:p>
            <a:r>
              <a:rPr lang="en-US" sz="2000" dirty="0" smtClean="0"/>
              <a:t>AIE will be issued for any “additional” transportation cost if it was arranged by the customer incorrectly (inappropriate method) or the customer was not available at the pick up location and GSA was charged a “dry run” fee.</a:t>
            </a:r>
          </a:p>
          <a:p>
            <a:pPr lvl="1"/>
            <a:r>
              <a:rPr lang="en-US" sz="1900" dirty="0" smtClean="0"/>
              <a:t>Most tows should be covered by the manufacturer under warranty (in which case the agency will not be billed)</a:t>
            </a:r>
          </a:p>
          <a:p>
            <a:pPr lvl="1"/>
            <a:r>
              <a:rPr lang="en-US" sz="1900" dirty="0" smtClean="0"/>
              <a:t>If vehicle is out of warranty and the repair is part of normal wear and tear, GSA covers the tow cost</a:t>
            </a:r>
          </a:p>
          <a:p>
            <a:endParaRPr lang="en-US" sz="2000" dirty="0" smtClean="0"/>
          </a:p>
          <a:p>
            <a:endParaRPr lang="en-US" sz="2000" dirty="0" smtClean="0"/>
          </a:p>
          <a:p>
            <a:endParaRPr lang="en-US" sz="2000" dirty="0" smtClean="0"/>
          </a:p>
          <a:p>
            <a:pPr lvl="1"/>
            <a:endParaRPr lang="en-US" sz="2000" dirty="0" smtClean="0"/>
          </a:p>
        </p:txBody>
      </p:sp>
      <p:sp>
        <p:nvSpPr>
          <p:cNvPr id="4" name="Slide Number Placeholder 3"/>
          <p:cNvSpPr>
            <a:spLocks noGrp="1"/>
          </p:cNvSpPr>
          <p:nvPr>
            <p:ph type="sldNum" sz="quarter" idx="12"/>
          </p:nvPr>
        </p:nvSpPr>
        <p:spPr/>
        <p:txBody>
          <a:bodyPr/>
          <a:lstStyle/>
          <a:p>
            <a:fld id="{9CB66481-F5AD-4D14-86EC-E427B3DBA500}"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715000" cy="1447800"/>
          </a:xfrm>
        </p:spPr>
        <p:txBody>
          <a:bodyPr anchor="ctr">
            <a:normAutofit/>
          </a:bodyPr>
          <a:lstStyle/>
          <a:p>
            <a:pPr algn="ctr"/>
            <a:r>
              <a:rPr lang="en-US" dirty="0" smtClean="0"/>
              <a:t>How AIE’s must be issued</a:t>
            </a:r>
            <a:endParaRPr lang="en-US" sz="2000" dirty="0">
              <a:solidFill>
                <a:srgbClr val="00B050"/>
              </a:solidFill>
            </a:endParaRPr>
          </a:p>
        </p:txBody>
      </p:sp>
      <p:sp>
        <p:nvSpPr>
          <p:cNvPr id="3" name="Content Placeholder 2"/>
          <p:cNvSpPr>
            <a:spLocks noGrp="1"/>
          </p:cNvSpPr>
          <p:nvPr>
            <p:ph sz="quarter" idx="1"/>
          </p:nvPr>
        </p:nvSpPr>
        <p:spPr>
          <a:xfrm>
            <a:off x="381000" y="1600200"/>
            <a:ext cx="8229600" cy="5029200"/>
          </a:xfrm>
        </p:spPr>
        <p:txBody>
          <a:bodyPr>
            <a:normAutofit/>
          </a:bodyPr>
          <a:lstStyle/>
          <a:p>
            <a:r>
              <a:rPr lang="en-US" sz="2000" dirty="0" smtClean="0"/>
              <a:t>Will appear on the agency’s monthly bill. </a:t>
            </a:r>
          </a:p>
          <a:p>
            <a:endParaRPr lang="en-US" sz="2000" dirty="0" smtClean="0"/>
          </a:p>
          <a:p>
            <a:r>
              <a:rPr lang="en-US" sz="2000" dirty="0" smtClean="0"/>
              <a:t>Agencies can obtain detailed AIE information from the AIE Report application in GSA Fleet Drive-thru or by contacting their Fleet Service Representative (FSR).</a:t>
            </a:r>
          </a:p>
          <a:p>
            <a:endParaRPr lang="en-US" sz="2000" dirty="0" smtClean="0"/>
          </a:p>
          <a:p>
            <a:r>
              <a:rPr lang="en-US" sz="2000" dirty="0" smtClean="0"/>
              <a:t>Timely issuing:</a:t>
            </a:r>
          </a:p>
          <a:p>
            <a:pPr lvl="1"/>
            <a:r>
              <a:rPr lang="en-US" sz="1800" dirty="0" smtClean="0"/>
              <a:t>Preferably within the month they occur</a:t>
            </a:r>
          </a:p>
          <a:p>
            <a:pPr lvl="1"/>
            <a:r>
              <a:rPr lang="en-US" sz="1800" dirty="0" smtClean="0"/>
              <a:t>Definitely within three billing months of the date GSA transmits payment for an expense</a:t>
            </a:r>
          </a:p>
          <a:p>
            <a:pPr lvl="1"/>
            <a:r>
              <a:rPr lang="en-US" sz="1800" dirty="0" smtClean="0"/>
              <a:t>For turn-in damage on sale vehicles, issue  within three months of the vehicle’s sale date.  </a:t>
            </a:r>
          </a:p>
          <a:p>
            <a:pPr lvl="1"/>
            <a:r>
              <a:rPr lang="en-US" sz="1800" dirty="0" smtClean="0"/>
              <a:t>Issue within the fiscal year in which the charge occurred (avoid accruals)  </a:t>
            </a:r>
          </a:p>
          <a:p>
            <a:pPr lvl="1"/>
            <a:r>
              <a:rPr lang="en-US" sz="1800" dirty="0" smtClean="0"/>
              <a:t>Exceptions: fraudulent activity, situation beyond GSA Fleet’s control.</a:t>
            </a:r>
          </a:p>
          <a:p>
            <a:pPr lvl="1"/>
            <a:endParaRPr lang="en-US" dirty="0" smtClean="0"/>
          </a:p>
          <a:p>
            <a:pPr lvl="1"/>
            <a:endParaRPr lang="en-US" dirty="0" smtClean="0"/>
          </a:p>
          <a:p>
            <a:endParaRPr lang="en-US" dirty="0" smtClean="0"/>
          </a:p>
          <a:p>
            <a:pPr lvl="1">
              <a:buNone/>
            </a:pPr>
            <a:endParaRPr lang="en-US" dirty="0" smtClean="0"/>
          </a:p>
        </p:txBody>
      </p:sp>
      <p:sp>
        <p:nvSpPr>
          <p:cNvPr id="4" name="Slide Number Placeholder 3"/>
          <p:cNvSpPr>
            <a:spLocks noGrp="1"/>
          </p:cNvSpPr>
          <p:nvPr>
            <p:ph type="sldNum" sz="quarter" idx="12"/>
          </p:nvPr>
        </p:nvSpPr>
        <p:spPr/>
        <p:txBody>
          <a:bodyPr/>
          <a:lstStyle/>
          <a:p>
            <a:fld id="{9CB66481-F5AD-4D14-86EC-E427B3DBA500}"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Normal Wear and Tear Guidance</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22</a:t>
            </a:fld>
            <a:endParaRPr lang="en-US" dirty="0"/>
          </a:p>
        </p:txBody>
      </p:sp>
      <p:pic>
        <p:nvPicPr>
          <p:cNvPr id="1027" name="Picture 3"/>
          <p:cNvPicPr>
            <a:picLocks noChangeAspect="1" noChangeArrowheads="1"/>
          </p:cNvPicPr>
          <p:nvPr/>
        </p:nvPicPr>
        <p:blipFill>
          <a:blip r:embed="rId3" cstate="print"/>
          <a:srcRect l="17863" t="23958" r="67496" b="10417"/>
          <a:stretch>
            <a:fillRect/>
          </a:stretch>
        </p:blipFill>
        <p:spPr bwMode="auto">
          <a:xfrm>
            <a:off x="3429000" y="3172968"/>
            <a:ext cx="2743200" cy="345643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dirty="0" smtClean="0"/>
              <a:t>Normal Wear and Tear Examples </a:t>
            </a:r>
            <a:endParaRPr lang="en-US" dirty="0"/>
          </a:p>
        </p:txBody>
      </p:sp>
      <p:sp>
        <p:nvSpPr>
          <p:cNvPr id="3" name="Content Placeholder 2"/>
          <p:cNvSpPr>
            <a:spLocks noGrp="1"/>
          </p:cNvSpPr>
          <p:nvPr>
            <p:ph sz="quarter" idx="1"/>
          </p:nvPr>
        </p:nvSpPr>
        <p:spPr>
          <a:xfrm>
            <a:off x="838200" y="1524000"/>
            <a:ext cx="7772400" cy="4572000"/>
          </a:xfrm>
        </p:spPr>
        <p:txBody>
          <a:bodyPr anchor="t">
            <a:noAutofit/>
          </a:bodyPr>
          <a:lstStyle/>
          <a:p>
            <a:pPr marL="0" indent="12700">
              <a:spcBef>
                <a:spcPts val="300"/>
              </a:spcBef>
            </a:pPr>
            <a:r>
              <a:rPr lang="en-US" sz="2100" dirty="0" smtClean="0"/>
              <a:t>Preventative maintenance is performed as scheduled</a:t>
            </a:r>
          </a:p>
          <a:p>
            <a:pPr marL="0" indent="12700">
              <a:spcBef>
                <a:spcPts val="300"/>
              </a:spcBef>
            </a:pPr>
            <a:endParaRPr lang="en-US" sz="2100" dirty="0" smtClean="0"/>
          </a:p>
          <a:p>
            <a:pPr marL="0" indent="12700">
              <a:spcBef>
                <a:spcPts val="300"/>
              </a:spcBef>
            </a:pPr>
            <a:r>
              <a:rPr lang="en-US" sz="2100" dirty="0" smtClean="0"/>
              <a:t>Vehicle components are firmly attached, intact and showing minimal or no damage (no external leaks)</a:t>
            </a:r>
          </a:p>
          <a:p>
            <a:pPr marL="0" indent="12700">
              <a:spcBef>
                <a:spcPts val="300"/>
              </a:spcBef>
            </a:pPr>
            <a:endParaRPr lang="en-US" sz="2100" dirty="0" smtClean="0"/>
          </a:p>
          <a:p>
            <a:pPr marL="0" indent="12700">
              <a:spcBef>
                <a:spcPts val="300"/>
              </a:spcBef>
            </a:pPr>
            <a:r>
              <a:rPr lang="en-US" sz="2100" dirty="0" smtClean="0"/>
              <a:t>Minor dents, small areas of stone chipping, light paint scratches (no bare metal is exposed or corroded)</a:t>
            </a:r>
          </a:p>
          <a:p>
            <a:pPr marL="0" indent="12700">
              <a:spcBef>
                <a:spcPts val="300"/>
              </a:spcBef>
            </a:pPr>
            <a:endParaRPr lang="en-US" sz="2100" dirty="0" smtClean="0"/>
          </a:p>
          <a:p>
            <a:pPr marL="0" indent="12700">
              <a:spcBef>
                <a:spcPts val="300"/>
              </a:spcBef>
            </a:pPr>
            <a:r>
              <a:rPr lang="en-US" sz="2100" dirty="0" smtClean="0"/>
              <a:t>Light scratches or isolated chips (pitting) on vehicle glass outside the driver’s line of sight that is repairable per industry standards (no replacement is necessary)</a:t>
            </a:r>
          </a:p>
          <a:p>
            <a:pPr marL="0" indent="12700">
              <a:spcBef>
                <a:spcPts val="300"/>
              </a:spcBef>
            </a:pPr>
            <a:endParaRPr lang="en-US" sz="2100" dirty="0" smtClean="0"/>
          </a:p>
          <a:p>
            <a:pPr marL="0" indent="12700">
              <a:spcBef>
                <a:spcPts val="300"/>
              </a:spcBef>
            </a:pPr>
            <a:r>
              <a:rPr lang="en-US" sz="2100" dirty="0" smtClean="0"/>
              <a:t>Occasional flat tires due to road hazards that are repairable (no replacement is necessary)</a:t>
            </a:r>
          </a:p>
        </p:txBody>
      </p:sp>
      <p:sp>
        <p:nvSpPr>
          <p:cNvPr id="4" name="Slide Number Placeholder 3"/>
          <p:cNvSpPr>
            <a:spLocks noGrp="1"/>
          </p:cNvSpPr>
          <p:nvPr>
            <p:ph type="sldNum" sz="quarter" idx="12"/>
          </p:nvPr>
        </p:nvSpPr>
        <p:spPr/>
        <p:txBody>
          <a:bodyPr/>
          <a:lstStyle/>
          <a:p>
            <a:fld id="{9CB66481-F5AD-4D14-86EC-E427B3DBA500}"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Excessive Wear and Tear – Mechanical, Parts and Accessories </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24</a:t>
            </a:fld>
            <a:endParaRPr lang="en-US" dirty="0"/>
          </a:p>
        </p:txBody>
      </p:sp>
      <p:graphicFrame>
        <p:nvGraphicFramePr>
          <p:cNvPr id="5" name="Content Placeholder 4"/>
          <p:cNvGraphicFramePr>
            <a:graphicFrameLocks noGrp="1"/>
          </p:cNvGraphicFramePr>
          <p:nvPr>
            <p:ph sz="quarter" idx="1"/>
          </p:nvPr>
        </p:nvGraphicFramePr>
        <p:xfrm>
          <a:off x="228600" y="1600200"/>
          <a:ext cx="8686800" cy="4419601"/>
        </p:xfrm>
        <a:graphic>
          <a:graphicData uri="http://schemas.openxmlformats.org/drawingml/2006/table">
            <a:tbl>
              <a:tblPr firstRow="1" bandRow="1">
                <a:tableStyleId>{5C22544A-7EE6-4342-B048-85BDC9FD1C3A}</a:tableStyleId>
              </a:tblPr>
              <a:tblGrid>
                <a:gridCol w="1905000"/>
                <a:gridCol w="6781800"/>
              </a:tblGrid>
              <a:tr h="598803">
                <a:tc>
                  <a:txBody>
                    <a:bodyPr/>
                    <a:lstStyle/>
                    <a:p>
                      <a:pPr marL="0" marR="0" algn="ctr" hangingPunct="0">
                        <a:spcBef>
                          <a:spcPts val="0"/>
                        </a:spcBef>
                        <a:spcAft>
                          <a:spcPts val="0"/>
                        </a:spcAft>
                      </a:pPr>
                      <a:r>
                        <a:rPr lang="en-US" sz="1400" b="1" dirty="0">
                          <a:solidFill>
                            <a:srgbClr val="FFFFFF"/>
                          </a:solidFill>
                          <a:latin typeface="Arial"/>
                          <a:ea typeface="Times New Roman"/>
                          <a:cs typeface="Times New Roman"/>
                        </a:rPr>
                        <a:t>Mechanical</a:t>
                      </a:r>
                      <a:endParaRPr lang="en-US" sz="1400" dirty="0">
                        <a:latin typeface="Book Antiqua"/>
                        <a:ea typeface="Times New Roman"/>
                        <a:cs typeface="Times New Roman"/>
                      </a:endParaRPr>
                    </a:p>
                  </a:txBody>
                  <a:tcPr marL="68580" marR="68580" marT="0" marB="0" anchor="ctr"/>
                </a:tc>
                <a:tc>
                  <a:txBody>
                    <a:bodyPr/>
                    <a:lstStyle/>
                    <a:p>
                      <a:pPr marL="0" marR="0" algn="ctr" hangingPunct="0">
                        <a:spcBef>
                          <a:spcPts val="0"/>
                        </a:spcBef>
                        <a:spcAft>
                          <a:spcPts val="0"/>
                        </a:spcAft>
                      </a:pPr>
                      <a:r>
                        <a:rPr lang="en-US" sz="1400" b="1" dirty="0">
                          <a:solidFill>
                            <a:srgbClr val="FFFFFF"/>
                          </a:solidFill>
                          <a:latin typeface="Arial"/>
                          <a:ea typeface="Times New Roman"/>
                          <a:cs typeface="Times New Roman"/>
                        </a:rPr>
                        <a:t>Description / Example</a:t>
                      </a:r>
                      <a:endParaRPr lang="en-US" sz="1400" dirty="0">
                        <a:latin typeface="Book Antiqua"/>
                        <a:ea typeface="Times New Roman"/>
                        <a:cs typeface="Times New Roman"/>
                      </a:endParaRPr>
                    </a:p>
                  </a:txBody>
                  <a:tcPr marL="68580" marR="68580" marT="0" marB="0" anchor="ctr"/>
                </a:tc>
              </a:tr>
              <a:tr h="598803">
                <a:tc>
                  <a:txBody>
                    <a:bodyPr/>
                    <a:lstStyle/>
                    <a:p>
                      <a:pPr marL="0" marR="0" hangingPunct="0">
                        <a:spcBef>
                          <a:spcPts val="0"/>
                        </a:spcBef>
                        <a:spcAft>
                          <a:spcPts val="0"/>
                        </a:spcAft>
                      </a:pPr>
                      <a:r>
                        <a:rPr lang="en-US" sz="1400" dirty="0">
                          <a:latin typeface="Arial"/>
                          <a:ea typeface="Times New Roman"/>
                          <a:cs typeface="Times New Roman"/>
                        </a:rPr>
                        <a:t>Brakes</a:t>
                      </a:r>
                      <a:endParaRPr lang="en-US" sz="1400" dirty="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dirty="0">
                          <a:latin typeface="Arial"/>
                          <a:ea typeface="Times New Roman"/>
                          <a:cs typeface="Times New Roman"/>
                        </a:rPr>
                        <a:t>Brakes worn down to metal on metal and continued use ruins rotors, calipers, and other parts of the braking system.</a:t>
                      </a:r>
                      <a:endParaRPr lang="en-US" sz="1400" dirty="0">
                        <a:latin typeface="Book Antiqua"/>
                        <a:ea typeface="Times New Roman"/>
                        <a:cs typeface="Times New Roman"/>
                      </a:endParaRPr>
                    </a:p>
                  </a:txBody>
                  <a:tcPr marL="68580" marR="68580" marT="0" marB="0" anchor="ctr"/>
                </a:tc>
              </a:tr>
              <a:tr h="712793">
                <a:tc>
                  <a:txBody>
                    <a:bodyPr/>
                    <a:lstStyle/>
                    <a:p>
                      <a:pPr marL="0" marR="0" hangingPunct="0">
                        <a:spcBef>
                          <a:spcPts val="0"/>
                        </a:spcBef>
                        <a:spcAft>
                          <a:spcPts val="0"/>
                        </a:spcAft>
                      </a:pPr>
                      <a:r>
                        <a:rPr lang="en-US" sz="1400" dirty="0">
                          <a:latin typeface="Arial"/>
                          <a:ea typeface="Times New Roman"/>
                          <a:cs typeface="Times New Roman"/>
                        </a:rPr>
                        <a:t>Mechanical failure</a:t>
                      </a:r>
                      <a:endParaRPr lang="en-US" sz="1400" dirty="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Damage due to abuse or neglect, including, but not limited to failing to follow preventative maintenance schedule, failing to promptly repair damage that leads to a major repair, ignoring warning lights, excessive idling, etc. </a:t>
                      </a:r>
                      <a:endParaRPr lang="en-US" sz="1400">
                        <a:latin typeface="Book Antiqua"/>
                        <a:ea typeface="Times New Roman"/>
                        <a:cs typeface="Times New Roman"/>
                      </a:endParaRPr>
                    </a:p>
                  </a:txBody>
                  <a:tcPr marL="68580" marR="68580" marT="0" marB="0" anchor="ctr"/>
                </a:tc>
              </a:tr>
              <a:tr h="598803">
                <a:tc>
                  <a:txBody>
                    <a:bodyPr/>
                    <a:lstStyle/>
                    <a:p>
                      <a:pPr marL="0" marR="0" hangingPunct="0">
                        <a:spcBef>
                          <a:spcPts val="0"/>
                        </a:spcBef>
                        <a:spcAft>
                          <a:spcPts val="0"/>
                        </a:spcAft>
                      </a:pPr>
                      <a:r>
                        <a:rPr lang="en-US" sz="1400" dirty="0">
                          <a:latin typeface="Arial"/>
                          <a:ea typeface="Times New Roman"/>
                          <a:cs typeface="Times New Roman"/>
                        </a:rPr>
                        <a:t>Aftermarket equipment</a:t>
                      </a:r>
                      <a:endParaRPr lang="en-US" sz="1400" dirty="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dirty="0">
                          <a:latin typeface="Arial"/>
                          <a:ea typeface="Times New Roman"/>
                          <a:cs typeface="Times New Roman"/>
                        </a:rPr>
                        <a:t>Damage caused by installation, use, or removal of any aftermarket equipment.  </a:t>
                      </a:r>
                      <a:endParaRPr lang="en-US" sz="1400" dirty="0">
                        <a:latin typeface="Book Antiqua"/>
                        <a:ea typeface="Times New Roman"/>
                        <a:cs typeface="Times New Roman"/>
                      </a:endParaRPr>
                    </a:p>
                  </a:txBody>
                  <a:tcPr marL="68580" marR="68580" marT="0" marB="0" anchor="ctr"/>
                </a:tc>
              </a:tr>
              <a:tr h="598803">
                <a:tc>
                  <a:txBody>
                    <a:bodyPr/>
                    <a:lstStyle/>
                    <a:p>
                      <a:pPr marL="0" marR="0" algn="ctr" hangingPunct="0">
                        <a:spcBef>
                          <a:spcPts val="0"/>
                        </a:spcBef>
                        <a:spcAft>
                          <a:spcPts val="0"/>
                        </a:spcAft>
                      </a:pPr>
                      <a:r>
                        <a:rPr lang="en-US" sz="1400" b="1" dirty="0">
                          <a:solidFill>
                            <a:srgbClr val="FFFFFF"/>
                          </a:solidFill>
                          <a:latin typeface="Arial"/>
                          <a:ea typeface="Times New Roman"/>
                          <a:cs typeface="Times New Roman"/>
                        </a:rPr>
                        <a:t>Parts and Accessories</a:t>
                      </a:r>
                      <a:endParaRPr lang="en-US" sz="1400" dirty="0">
                        <a:latin typeface="Book Antiqua"/>
                        <a:ea typeface="Times New Roman"/>
                        <a:cs typeface="Times New Roman"/>
                      </a:endParaRPr>
                    </a:p>
                  </a:txBody>
                  <a:tcPr marL="68580" marR="68580" marT="0" marB="0" anchor="ctr">
                    <a:solidFill>
                      <a:schemeClr val="accent1"/>
                    </a:solidFill>
                  </a:tcPr>
                </a:tc>
                <a:tc>
                  <a:txBody>
                    <a:bodyPr/>
                    <a:lstStyle/>
                    <a:p>
                      <a:pPr marL="0" marR="0" algn="ctr" hangingPunct="0">
                        <a:spcBef>
                          <a:spcPts val="0"/>
                        </a:spcBef>
                        <a:spcAft>
                          <a:spcPts val="0"/>
                        </a:spcAft>
                      </a:pPr>
                      <a:r>
                        <a:rPr lang="en-US" sz="1400" b="1" dirty="0">
                          <a:solidFill>
                            <a:srgbClr val="FFFFFF"/>
                          </a:solidFill>
                          <a:latin typeface="Arial"/>
                          <a:ea typeface="Times New Roman"/>
                          <a:cs typeface="Times New Roman"/>
                        </a:rPr>
                        <a:t>Description / Example</a:t>
                      </a:r>
                      <a:endParaRPr lang="en-US" sz="1400" dirty="0">
                        <a:latin typeface="Book Antiqua"/>
                        <a:ea typeface="Times New Roman"/>
                        <a:cs typeface="Times New Roman"/>
                      </a:endParaRPr>
                    </a:p>
                  </a:txBody>
                  <a:tcPr marL="68580" marR="68580" marT="0" marB="0" anchor="ctr">
                    <a:solidFill>
                      <a:schemeClr val="accent1"/>
                    </a:solidFill>
                  </a:tcPr>
                </a:tc>
              </a:tr>
              <a:tr h="598803">
                <a:tc>
                  <a:txBody>
                    <a:bodyPr/>
                    <a:lstStyle/>
                    <a:p>
                      <a:pPr marL="0" marR="0" hangingPunct="0">
                        <a:spcBef>
                          <a:spcPts val="0"/>
                        </a:spcBef>
                        <a:spcAft>
                          <a:spcPts val="0"/>
                        </a:spcAft>
                      </a:pPr>
                      <a:r>
                        <a:rPr lang="en-US" sz="1400" dirty="0">
                          <a:solidFill>
                            <a:srgbClr val="000000"/>
                          </a:solidFill>
                          <a:latin typeface="Arial"/>
                          <a:ea typeface="Times New Roman"/>
                          <a:cs typeface="Times New Roman"/>
                        </a:rPr>
                        <a:t>Keys and Remotes</a:t>
                      </a:r>
                      <a:endParaRPr lang="en-US" sz="1400" dirty="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solidFill>
                            <a:srgbClr val="000000"/>
                          </a:solidFill>
                          <a:latin typeface="Arial"/>
                          <a:ea typeface="Times New Roman"/>
                          <a:cs typeface="Times New Roman"/>
                        </a:rPr>
                        <a:t>Missing. </a:t>
                      </a:r>
                      <a:endParaRPr lang="en-US" sz="1400">
                        <a:latin typeface="Book Antiqua"/>
                        <a:ea typeface="Times New Roman"/>
                        <a:cs typeface="Times New Roman"/>
                      </a:endParaRPr>
                    </a:p>
                  </a:txBody>
                  <a:tcPr marL="68580" marR="68580" marT="0" marB="0" anchor="ctr"/>
                </a:tc>
              </a:tr>
              <a:tr h="712793">
                <a:tc>
                  <a:txBody>
                    <a:bodyPr/>
                    <a:lstStyle/>
                    <a:p>
                      <a:pPr marL="0" marR="0" hangingPunct="0">
                        <a:spcBef>
                          <a:spcPts val="0"/>
                        </a:spcBef>
                        <a:spcAft>
                          <a:spcPts val="0"/>
                        </a:spcAft>
                      </a:pPr>
                      <a:r>
                        <a:rPr lang="en-US" sz="1400">
                          <a:solidFill>
                            <a:srgbClr val="000000"/>
                          </a:solidFill>
                          <a:latin typeface="Arial"/>
                          <a:ea typeface="Times New Roman"/>
                          <a:cs typeface="Times New Roman"/>
                        </a:rPr>
                        <a:t>GSA-owned aftermarket equipment</a:t>
                      </a:r>
                      <a:endParaRPr lang="en-US" sz="140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dirty="0">
                          <a:solidFill>
                            <a:srgbClr val="000000"/>
                          </a:solidFill>
                          <a:latin typeface="Arial"/>
                          <a:ea typeface="Times New Roman"/>
                          <a:cs typeface="Times New Roman"/>
                        </a:rPr>
                        <a:t>Missing.  e.g. snow plows.</a:t>
                      </a:r>
                      <a:endParaRPr lang="en-US" sz="1400" dirty="0">
                        <a:latin typeface="Book Antiqua"/>
                        <a:ea typeface="Times New Roman"/>
                        <a:cs typeface="Times New Roman"/>
                      </a:endParaRPr>
                    </a:p>
                  </a:txBody>
                  <a:tcPr marL="68580" marR="68580" marT="0" marB="0"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Excessive Wear and Tear – Exterior</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25</a:t>
            </a:fld>
            <a:endParaRPr lang="en-US" dirty="0"/>
          </a:p>
        </p:txBody>
      </p:sp>
      <p:graphicFrame>
        <p:nvGraphicFramePr>
          <p:cNvPr id="5" name="Content Placeholder 4"/>
          <p:cNvGraphicFramePr>
            <a:graphicFrameLocks noGrp="1"/>
          </p:cNvGraphicFramePr>
          <p:nvPr>
            <p:ph sz="quarter" idx="1"/>
          </p:nvPr>
        </p:nvGraphicFramePr>
        <p:xfrm>
          <a:off x="228600" y="1524000"/>
          <a:ext cx="8686800" cy="4673600"/>
        </p:xfrm>
        <a:graphic>
          <a:graphicData uri="http://schemas.openxmlformats.org/drawingml/2006/table">
            <a:tbl>
              <a:tblPr firstRow="1" bandRow="1">
                <a:tableStyleId>{5C22544A-7EE6-4342-B048-85BDC9FD1C3A}</a:tableStyleId>
              </a:tblPr>
              <a:tblGrid>
                <a:gridCol w="2366123"/>
                <a:gridCol w="6320677"/>
              </a:tblGrid>
              <a:tr h="370840">
                <a:tc>
                  <a:txBody>
                    <a:bodyPr/>
                    <a:lstStyle/>
                    <a:p>
                      <a:pPr marL="0" marR="0" algn="ctr" hangingPunct="0">
                        <a:spcBef>
                          <a:spcPts val="0"/>
                        </a:spcBef>
                        <a:spcAft>
                          <a:spcPts val="0"/>
                        </a:spcAft>
                      </a:pPr>
                      <a:r>
                        <a:rPr lang="en-US" sz="1400" b="1" dirty="0">
                          <a:solidFill>
                            <a:srgbClr val="FFFFFF"/>
                          </a:solidFill>
                          <a:latin typeface="Arial"/>
                          <a:ea typeface="Times New Roman"/>
                          <a:cs typeface="Times New Roman"/>
                        </a:rPr>
                        <a:t>Exterior</a:t>
                      </a:r>
                      <a:endParaRPr lang="en-US" sz="1400" dirty="0">
                        <a:latin typeface="Book Antiqua"/>
                        <a:ea typeface="Times New Roman"/>
                        <a:cs typeface="Times New Roman"/>
                      </a:endParaRPr>
                    </a:p>
                  </a:txBody>
                  <a:tcPr marL="68580" marR="68580" marT="0" marB="0" anchor="ctr"/>
                </a:tc>
                <a:tc>
                  <a:txBody>
                    <a:bodyPr/>
                    <a:lstStyle/>
                    <a:p>
                      <a:pPr marL="0" marR="0" algn="ctr" hangingPunct="0">
                        <a:spcBef>
                          <a:spcPts val="0"/>
                        </a:spcBef>
                        <a:spcAft>
                          <a:spcPts val="0"/>
                        </a:spcAft>
                      </a:pPr>
                      <a:r>
                        <a:rPr lang="en-US" sz="1400" b="1">
                          <a:solidFill>
                            <a:srgbClr val="FFFFFF"/>
                          </a:solidFill>
                          <a:latin typeface="Arial"/>
                          <a:ea typeface="Times New Roman"/>
                          <a:cs typeface="Times New Roman"/>
                        </a:rPr>
                        <a:t>Description / Example</a:t>
                      </a:r>
                      <a:endParaRPr lang="en-US" sz="1400">
                        <a:latin typeface="Book Antiqua"/>
                        <a:ea typeface="Times New Roman"/>
                        <a:cs typeface="Times New Roman"/>
                      </a:endParaRPr>
                    </a:p>
                  </a:txBody>
                  <a:tcPr marL="68580" marR="68580" marT="0" marB="0" anchor="ctr"/>
                </a:tc>
              </a:tr>
              <a:tr h="370840">
                <a:tc>
                  <a:txBody>
                    <a:bodyPr/>
                    <a:lstStyle/>
                    <a:p>
                      <a:pPr marL="0" marR="0" hangingPunct="0">
                        <a:spcBef>
                          <a:spcPts val="0"/>
                        </a:spcBef>
                        <a:spcAft>
                          <a:spcPts val="0"/>
                        </a:spcAft>
                      </a:pPr>
                      <a:r>
                        <a:rPr lang="en-US" sz="1400">
                          <a:latin typeface="Arial"/>
                          <a:ea typeface="Times New Roman"/>
                          <a:cs typeface="Times New Roman"/>
                        </a:rPr>
                        <a:t>Poor Quality Repairs</a:t>
                      </a:r>
                      <a:endParaRPr lang="en-US" sz="140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e.g. Obvious evidence of repair such as color mismatch or mis-alignment between panels. </a:t>
                      </a:r>
                      <a:endParaRPr lang="en-US" sz="1400">
                        <a:latin typeface="Book Antiqua"/>
                        <a:ea typeface="Times New Roman"/>
                        <a:cs typeface="Times New Roman"/>
                      </a:endParaRPr>
                    </a:p>
                  </a:txBody>
                  <a:tcPr marL="68580" marR="68580" marT="0" marB="0" anchor="ctr"/>
                </a:tc>
              </a:tr>
              <a:tr h="370840">
                <a:tc>
                  <a:txBody>
                    <a:bodyPr/>
                    <a:lstStyle/>
                    <a:p>
                      <a:pPr marL="0" marR="0" hangingPunct="0">
                        <a:spcBef>
                          <a:spcPts val="0"/>
                        </a:spcBef>
                        <a:spcAft>
                          <a:spcPts val="0"/>
                        </a:spcAft>
                      </a:pPr>
                      <a:r>
                        <a:rPr lang="en-US" sz="1400">
                          <a:latin typeface="Arial"/>
                          <a:ea typeface="Times New Roman"/>
                          <a:cs typeface="Times New Roman"/>
                        </a:rPr>
                        <a:t>Scratch</a:t>
                      </a:r>
                      <a:endParaRPr lang="en-US" sz="140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Length exceeds 1" or any length where bare metal is visible.</a:t>
                      </a:r>
                      <a:endParaRPr lang="en-US" sz="1400">
                        <a:latin typeface="Book Antiqua"/>
                        <a:ea typeface="Times New Roman"/>
                        <a:cs typeface="Times New Roman"/>
                      </a:endParaRPr>
                    </a:p>
                  </a:txBody>
                  <a:tcPr marL="68580" marR="68580" marT="0" marB="0" anchor="ctr"/>
                </a:tc>
              </a:tr>
              <a:tr h="370840">
                <a:tc>
                  <a:txBody>
                    <a:bodyPr/>
                    <a:lstStyle/>
                    <a:p>
                      <a:pPr marL="0" marR="0" hangingPunct="0">
                        <a:spcBef>
                          <a:spcPts val="0"/>
                        </a:spcBef>
                        <a:spcAft>
                          <a:spcPts val="0"/>
                        </a:spcAft>
                      </a:pPr>
                      <a:r>
                        <a:rPr lang="en-US" sz="1400" dirty="0">
                          <a:latin typeface="Arial"/>
                          <a:ea typeface="Times New Roman"/>
                          <a:cs typeface="Times New Roman"/>
                        </a:rPr>
                        <a:t>Dent</a:t>
                      </a:r>
                      <a:endParaRPr lang="en-US" sz="1400" dirty="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Multiple dents on a single panel or a single dent &gt; 3/4" in diameter. Includes hail damage.</a:t>
                      </a:r>
                      <a:endParaRPr lang="en-US" sz="1400">
                        <a:latin typeface="Book Antiqua"/>
                        <a:ea typeface="Times New Roman"/>
                        <a:cs typeface="Times New Roman"/>
                      </a:endParaRPr>
                    </a:p>
                  </a:txBody>
                  <a:tcPr marL="68580" marR="68580" marT="0" marB="0" anchor="ctr"/>
                </a:tc>
              </a:tr>
              <a:tr h="370840">
                <a:tc>
                  <a:txBody>
                    <a:bodyPr/>
                    <a:lstStyle/>
                    <a:p>
                      <a:pPr marL="0" marR="0" hangingPunct="0">
                        <a:spcBef>
                          <a:spcPts val="0"/>
                        </a:spcBef>
                        <a:spcAft>
                          <a:spcPts val="0"/>
                        </a:spcAft>
                      </a:pPr>
                      <a:r>
                        <a:rPr lang="en-US" sz="1400">
                          <a:latin typeface="Arial"/>
                          <a:ea typeface="Times New Roman"/>
                          <a:cs typeface="Times New Roman"/>
                        </a:rPr>
                        <a:t>Cracks</a:t>
                      </a:r>
                      <a:endParaRPr lang="en-US" sz="140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e.g. Cracked bumpers, rubbing strips, mirrors.</a:t>
                      </a:r>
                      <a:endParaRPr lang="en-US" sz="1400">
                        <a:latin typeface="Book Antiqua"/>
                        <a:ea typeface="Times New Roman"/>
                        <a:cs typeface="Times New Roman"/>
                      </a:endParaRPr>
                    </a:p>
                  </a:txBody>
                  <a:tcPr marL="68580" marR="68580" marT="0" marB="0" anchor="ctr"/>
                </a:tc>
              </a:tr>
              <a:tr h="370840">
                <a:tc>
                  <a:txBody>
                    <a:bodyPr/>
                    <a:lstStyle/>
                    <a:p>
                      <a:pPr marL="0" marR="0" hangingPunct="0">
                        <a:spcBef>
                          <a:spcPts val="0"/>
                        </a:spcBef>
                        <a:spcAft>
                          <a:spcPts val="0"/>
                        </a:spcAft>
                      </a:pPr>
                      <a:r>
                        <a:rPr lang="en-US" sz="1400">
                          <a:latin typeface="Arial"/>
                          <a:ea typeface="Times New Roman"/>
                          <a:cs typeface="Times New Roman"/>
                        </a:rPr>
                        <a:t>Chip</a:t>
                      </a:r>
                      <a:endParaRPr lang="en-US" sz="140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dirty="0">
                          <a:latin typeface="Arial"/>
                          <a:ea typeface="Times New Roman"/>
                          <a:cs typeface="Times New Roman"/>
                        </a:rPr>
                        <a:t>Multiple chips on a single panel.</a:t>
                      </a:r>
                      <a:endParaRPr lang="en-US" sz="1400" dirty="0">
                        <a:latin typeface="Book Antiqua"/>
                        <a:ea typeface="Times New Roman"/>
                        <a:cs typeface="Times New Roman"/>
                      </a:endParaRPr>
                    </a:p>
                  </a:txBody>
                  <a:tcPr marL="68580" marR="68580" marT="0" marB="0" anchor="ctr"/>
                </a:tc>
              </a:tr>
              <a:tr h="370840">
                <a:tc>
                  <a:txBody>
                    <a:bodyPr/>
                    <a:lstStyle/>
                    <a:p>
                      <a:pPr marL="0" marR="0" hangingPunct="0">
                        <a:spcBef>
                          <a:spcPts val="0"/>
                        </a:spcBef>
                        <a:spcAft>
                          <a:spcPts val="0"/>
                        </a:spcAft>
                      </a:pPr>
                      <a:r>
                        <a:rPr lang="en-US" sz="1400">
                          <a:latin typeface="Arial"/>
                          <a:ea typeface="Times New Roman"/>
                          <a:cs typeface="Times New Roman"/>
                        </a:rPr>
                        <a:t>Paint damage</a:t>
                      </a:r>
                      <a:endParaRPr lang="en-US" sz="140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dirty="0">
                          <a:latin typeface="Arial"/>
                          <a:ea typeface="Times New Roman"/>
                          <a:cs typeface="Times New Roman"/>
                        </a:rPr>
                        <a:t>e.g. Bird excrement, sand, salt, etc. damage paint/</a:t>
                      </a:r>
                      <a:r>
                        <a:rPr lang="en-US" sz="1400" dirty="0" err="1">
                          <a:latin typeface="Arial"/>
                          <a:ea typeface="Times New Roman"/>
                          <a:cs typeface="Times New Roman"/>
                        </a:rPr>
                        <a:t>clearcoat</a:t>
                      </a:r>
                      <a:r>
                        <a:rPr lang="en-US" sz="1400" dirty="0">
                          <a:latin typeface="Arial"/>
                          <a:ea typeface="Times New Roman"/>
                          <a:cs typeface="Times New Roman"/>
                        </a:rPr>
                        <a:t> because vehicle not cleaned regularly</a:t>
                      </a:r>
                      <a:endParaRPr lang="en-US" sz="1400" dirty="0">
                        <a:latin typeface="Book Antiqua"/>
                        <a:ea typeface="Times New Roman"/>
                        <a:cs typeface="Times New Roman"/>
                      </a:endParaRPr>
                    </a:p>
                  </a:txBody>
                  <a:tcPr marL="68580" marR="68580" marT="0" marB="0" anchor="ctr"/>
                </a:tc>
              </a:tr>
              <a:tr h="370840">
                <a:tc>
                  <a:txBody>
                    <a:bodyPr/>
                    <a:lstStyle/>
                    <a:p>
                      <a:pPr marL="0" marR="0" hangingPunct="0">
                        <a:spcBef>
                          <a:spcPts val="0"/>
                        </a:spcBef>
                        <a:spcAft>
                          <a:spcPts val="0"/>
                        </a:spcAft>
                      </a:pPr>
                      <a:r>
                        <a:rPr lang="en-US" sz="1400">
                          <a:latin typeface="Arial"/>
                          <a:ea typeface="Times New Roman"/>
                          <a:cs typeface="Times New Roman"/>
                        </a:rPr>
                        <a:t>Heavy rust</a:t>
                      </a:r>
                      <a:endParaRPr lang="en-US" sz="140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Major visible rust or component rust related issues.</a:t>
                      </a:r>
                      <a:endParaRPr lang="en-US" sz="1400">
                        <a:latin typeface="Book Antiqua"/>
                        <a:ea typeface="Times New Roman"/>
                        <a:cs typeface="Times New Roman"/>
                      </a:endParaRPr>
                    </a:p>
                  </a:txBody>
                  <a:tcPr marL="68580" marR="68580" marT="0" marB="0" anchor="ctr"/>
                </a:tc>
              </a:tr>
              <a:tr h="370840">
                <a:tc>
                  <a:txBody>
                    <a:bodyPr/>
                    <a:lstStyle/>
                    <a:p>
                      <a:pPr marL="0" marR="0" hangingPunct="0">
                        <a:spcBef>
                          <a:spcPts val="0"/>
                        </a:spcBef>
                        <a:spcAft>
                          <a:spcPts val="0"/>
                        </a:spcAft>
                      </a:pPr>
                      <a:r>
                        <a:rPr lang="en-US" sz="1400">
                          <a:latin typeface="Arial"/>
                          <a:ea typeface="Times New Roman"/>
                          <a:cs typeface="Times New Roman"/>
                        </a:rPr>
                        <a:t>Missing parts</a:t>
                      </a:r>
                      <a:endParaRPr lang="en-US" sz="140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e.g. Sections of the bumper or molding, mirrors, antenna.</a:t>
                      </a:r>
                      <a:endParaRPr lang="en-US" sz="1400">
                        <a:latin typeface="Book Antiqua"/>
                        <a:ea typeface="Times New Roman"/>
                        <a:cs typeface="Times New Roman"/>
                      </a:endParaRPr>
                    </a:p>
                  </a:txBody>
                  <a:tcPr marL="68580" marR="68580" marT="0" marB="0" anchor="ctr"/>
                </a:tc>
              </a:tr>
              <a:tr h="370840">
                <a:tc>
                  <a:txBody>
                    <a:bodyPr/>
                    <a:lstStyle/>
                    <a:p>
                      <a:pPr marL="0" marR="0" hangingPunct="0">
                        <a:spcBef>
                          <a:spcPts val="0"/>
                        </a:spcBef>
                        <a:spcAft>
                          <a:spcPts val="0"/>
                        </a:spcAft>
                      </a:pPr>
                      <a:r>
                        <a:rPr lang="en-US" sz="1400">
                          <a:latin typeface="Arial"/>
                          <a:ea typeface="Times New Roman"/>
                          <a:cs typeface="Times New Roman"/>
                        </a:rPr>
                        <a:t>Aftermarket equipment</a:t>
                      </a:r>
                      <a:endParaRPr lang="en-US" sz="140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Damage caused by installation, use, or removal of any aftermarket equipment.  </a:t>
                      </a:r>
                      <a:endParaRPr lang="en-US" sz="1400">
                        <a:latin typeface="Book Antiqua"/>
                        <a:ea typeface="Times New Roman"/>
                        <a:cs typeface="Times New Roman"/>
                      </a:endParaRPr>
                    </a:p>
                  </a:txBody>
                  <a:tcPr marL="68580" marR="68580" marT="0" marB="0" anchor="ctr"/>
                </a:tc>
              </a:tr>
              <a:tr h="370840">
                <a:tc>
                  <a:txBody>
                    <a:bodyPr/>
                    <a:lstStyle/>
                    <a:p>
                      <a:pPr marL="0" marR="0" hangingPunct="0">
                        <a:spcBef>
                          <a:spcPts val="0"/>
                        </a:spcBef>
                        <a:spcAft>
                          <a:spcPts val="0"/>
                        </a:spcAft>
                      </a:pPr>
                      <a:r>
                        <a:rPr lang="en-US" sz="1400">
                          <a:latin typeface="Arial"/>
                          <a:ea typeface="Times New Roman"/>
                          <a:cs typeface="Times New Roman"/>
                        </a:rPr>
                        <a:t>Decals and Shrink Wraps</a:t>
                      </a:r>
                      <a:endParaRPr lang="en-US" sz="140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Residual damage - e.g. color fade, adhesive.                                                                                  Removal damage - e.g. scratches, chips to body paint or glass. </a:t>
                      </a:r>
                      <a:endParaRPr lang="en-US" sz="1400">
                        <a:latin typeface="Book Antiqua"/>
                        <a:ea typeface="Times New Roman"/>
                        <a:cs typeface="Times New Roman"/>
                      </a:endParaRPr>
                    </a:p>
                  </a:txBody>
                  <a:tcPr marL="68580" marR="68580" marT="0" marB="0" anchor="ctr"/>
                </a:tc>
              </a:tr>
              <a:tr h="370840">
                <a:tc>
                  <a:txBody>
                    <a:bodyPr/>
                    <a:lstStyle/>
                    <a:p>
                      <a:pPr marL="0" marR="0" hangingPunct="0">
                        <a:spcBef>
                          <a:spcPts val="0"/>
                        </a:spcBef>
                        <a:spcAft>
                          <a:spcPts val="0"/>
                        </a:spcAft>
                      </a:pPr>
                      <a:r>
                        <a:rPr lang="en-US" sz="1400">
                          <a:latin typeface="Arial"/>
                          <a:ea typeface="Times New Roman"/>
                          <a:cs typeface="Times New Roman"/>
                        </a:rPr>
                        <a:t>Lenses and Mirrors</a:t>
                      </a:r>
                      <a:endParaRPr lang="en-US" sz="140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dirty="0">
                          <a:latin typeface="Arial"/>
                          <a:ea typeface="Times New Roman"/>
                          <a:cs typeface="Times New Roman"/>
                        </a:rPr>
                        <a:t>e.g. Not operational due to abuse or neglect, chips , cracks, or holes.</a:t>
                      </a:r>
                      <a:endParaRPr lang="en-US" sz="1400" dirty="0">
                        <a:latin typeface="Book Antiqua"/>
                        <a:ea typeface="Times New Roman"/>
                        <a:cs typeface="Times New Roman"/>
                      </a:endParaRPr>
                    </a:p>
                  </a:txBody>
                  <a:tcPr marL="68580" marR="68580" marT="0" marB="0" anchor="ct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Excessive Wear and Tear – Glass, Interior, and Cargo Area</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26</a:t>
            </a:fld>
            <a:endParaRPr lang="en-US" dirty="0"/>
          </a:p>
        </p:txBody>
      </p:sp>
      <p:graphicFrame>
        <p:nvGraphicFramePr>
          <p:cNvPr id="5" name="Content Placeholder 4"/>
          <p:cNvGraphicFramePr>
            <a:graphicFrameLocks noGrp="1"/>
          </p:cNvGraphicFramePr>
          <p:nvPr>
            <p:ph sz="quarter" idx="1"/>
          </p:nvPr>
        </p:nvGraphicFramePr>
        <p:xfrm>
          <a:off x="152400" y="1447800"/>
          <a:ext cx="8839200" cy="4601875"/>
        </p:xfrm>
        <a:graphic>
          <a:graphicData uri="http://schemas.openxmlformats.org/drawingml/2006/table">
            <a:tbl>
              <a:tblPr firstRow="1" bandRow="1">
                <a:tableStyleId>{5C22544A-7EE6-4342-B048-85BDC9FD1C3A}</a:tableStyleId>
              </a:tblPr>
              <a:tblGrid>
                <a:gridCol w="2762250"/>
                <a:gridCol w="6076950"/>
              </a:tblGrid>
              <a:tr h="488532">
                <a:tc>
                  <a:txBody>
                    <a:bodyPr/>
                    <a:lstStyle/>
                    <a:p>
                      <a:pPr marL="0" marR="0" algn="ctr" hangingPunct="0">
                        <a:spcBef>
                          <a:spcPts val="0"/>
                        </a:spcBef>
                        <a:spcAft>
                          <a:spcPts val="0"/>
                        </a:spcAft>
                      </a:pPr>
                      <a:r>
                        <a:rPr lang="en-US" sz="1400" b="1" dirty="0">
                          <a:solidFill>
                            <a:srgbClr val="FFFFFF"/>
                          </a:solidFill>
                          <a:latin typeface="Arial"/>
                          <a:ea typeface="Times New Roman"/>
                          <a:cs typeface="Times New Roman"/>
                        </a:rPr>
                        <a:t>Glass</a:t>
                      </a:r>
                      <a:endParaRPr lang="en-US" sz="1400" dirty="0">
                        <a:latin typeface="Book Antiqua"/>
                        <a:ea typeface="Times New Roman"/>
                        <a:cs typeface="Times New Roman"/>
                      </a:endParaRPr>
                    </a:p>
                  </a:txBody>
                  <a:tcPr marL="68580" marR="68580" marT="0" marB="0" anchor="ctr"/>
                </a:tc>
                <a:tc>
                  <a:txBody>
                    <a:bodyPr/>
                    <a:lstStyle/>
                    <a:p>
                      <a:pPr marL="0" marR="0" algn="ctr" hangingPunct="0">
                        <a:spcBef>
                          <a:spcPts val="0"/>
                        </a:spcBef>
                        <a:spcAft>
                          <a:spcPts val="0"/>
                        </a:spcAft>
                      </a:pPr>
                      <a:r>
                        <a:rPr lang="en-US" sz="1400" b="1" dirty="0">
                          <a:solidFill>
                            <a:srgbClr val="FFFFFF"/>
                          </a:solidFill>
                          <a:latin typeface="Arial"/>
                          <a:ea typeface="Times New Roman"/>
                          <a:cs typeface="Times New Roman"/>
                        </a:rPr>
                        <a:t>Description / Example</a:t>
                      </a:r>
                      <a:endParaRPr lang="en-US" sz="1400" dirty="0">
                        <a:latin typeface="Book Antiqua"/>
                        <a:ea typeface="Times New Roman"/>
                        <a:cs typeface="Times New Roman"/>
                      </a:endParaRPr>
                    </a:p>
                  </a:txBody>
                  <a:tcPr marL="68580" marR="68580" marT="0" marB="0" anchor="ctr"/>
                </a:tc>
              </a:tr>
              <a:tr h="610202">
                <a:tc>
                  <a:txBody>
                    <a:bodyPr/>
                    <a:lstStyle/>
                    <a:p>
                      <a:pPr marL="0" marR="0" hangingPunct="0">
                        <a:spcBef>
                          <a:spcPts val="0"/>
                        </a:spcBef>
                        <a:spcAft>
                          <a:spcPts val="0"/>
                        </a:spcAft>
                      </a:pPr>
                      <a:r>
                        <a:rPr lang="en-US" sz="1400">
                          <a:latin typeface="Arial"/>
                          <a:ea typeface="Times New Roman"/>
                          <a:cs typeface="Times New Roman"/>
                        </a:rPr>
                        <a:t>Stars, Cracks, Chips </a:t>
                      </a:r>
                      <a:endParaRPr lang="en-US" sz="140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Glass requires replacement because damage is in driver's line of sight, is greater than 1/8", or shows signs of expanding. Not repairable per industry standard.</a:t>
                      </a:r>
                      <a:endParaRPr lang="en-US" sz="1400">
                        <a:latin typeface="Book Antiqua"/>
                        <a:ea typeface="Times New Roman"/>
                        <a:cs typeface="Times New Roman"/>
                      </a:endParaRPr>
                    </a:p>
                  </a:txBody>
                  <a:tcPr marL="68580" marR="68580" marT="0" marB="0" anchor="ctr"/>
                </a:tc>
              </a:tr>
              <a:tr h="488532">
                <a:tc>
                  <a:txBody>
                    <a:bodyPr/>
                    <a:lstStyle/>
                    <a:p>
                      <a:pPr marL="0" marR="0" algn="ctr" hangingPunct="0">
                        <a:spcBef>
                          <a:spcPts val="0"/>
                        </a:spcBef>
                        <a:spcAft>
                          <a:spcPts val="0"/>
                        </a:spcAft>
                      </a:pPr>
                      <a:r>
                        <a:rPr lang="en-US" sz="1400" b="1" dirty="0">
                          <a:solidFill>
                            <a:srgbClr val="FFFFFF"/>
                          </a:solidFill>
                          <a:latin typeface="Arial"/>
                          <a:ea typeface="Times New Roman"/>
                          <a:cs typeface="Times New Roman"/>
                        </a:rPr>
                        <a:t>Interior and Cargo Area</a:t>
                      </a:r>
                      <a:endParaRPr lang="en-US" sz="1400" dirty="0">
                        <a:latin typeface="Book Antiqua"/>
                        <a:ea typeface="Times New Roman"/>
                        <a:cs typeface="Times New Roman"/>
                      </a:endParaRPr>
                    </a:p>
                  </a:txBody>
                  <a:tcPr marL="68580" marR="68580" marT="0" marB="0" anchor="ctr">
                    <a:solidFill>
                      <a:schemeClr val="accent1"/>
                    </a:solidFill>
                  </a:tcPr>
                </a:tc>
                <a:tc>
                  <a:txBody>
                    <a:bodyPr/>
                    <a:lstStyle/>
                    <a:p>
                      <a:pPr marL="0" marR="0" algn="ctr" hangingPunct="0">
                        <a:spcBef>
                          <a:spcPts val="0"/>
                        </a:spcBef>
                        <a:spcAft>
                          <a:spcPts val="0"/>
                        </a:spcAft>
                      </a:pPr>
                      <a:r>
                        <a:rPr lang="en-US" sz="1400" b="1" dirty="0">
                          <a:solidFill>
                            <a:srgbClr val="FFFFFF"/>
                          </a:solidFill>
                          <a:latin typeface="Arial"/>
                          <a:ea typeface="Times New Roman"/>
                          <a:cs typeface="Times New Roman"/>
                        </a:rPr>
                        <a:t>Description / Example</a:t>
                      </a:r>
                      <a:endParaRPr lang="en-US" sz="1400" dirty="0">
                        <a:latin typeface="Book Antiqua"/>
                        <a:ea typeface="Times New Roman"/>
                        <a:cs typeface="Times New Roman"/>
                      </a:endParaRPr>
                    </a:p>
                  </a:txBody>
                  <a:tcPr marL="68580" marR="68580" marT="0" marB="0" anchor="ctr">
                    <a:solidFill>
                      <a:schemeClr val="accent1"/>
                    </a:solidFill>
                  </a:tcPr>
                </a:tc>
              </a:tr>
              <a:tr h="488532">
                <a:tc>
                  <a:txBody>
                    <a:bodyPr/>
                    <a:lstStyle/>
                    <a:p>
                      <a:pPr marL="0" marR="0" hangingPunct="0">
                        <a:spcBef>
                          <a:spcPts val="0"/>
                        </a:spcBef>
                        <a:spcAft>
                          <a:spcPts val="0"/>
                        </a:spcAft>
                      </a:pPr>
                      <a:r>
                        <a:rPr lang="en-US" sz="1400" dirty="0">
                          <a:latin typeface="Arial"/>
                          <a:ea typeface="Times New Roman"/>
                          <a:cs typeface="Times New Roman"/>
                        </a:rPr>
                        <a:t>Burns, tears, rips, holes, cuts</a:t>
                      </a:r>
                      <a:endParaRPr lang="en-US" sz="1400" dirty="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Any damage.</a:t>
                      </a:r>
                      <a:endParaRPr lang="en-US" sz="1400">
                        <a:latin typeface="Book Antiqua"/>
                        <a:ea typeface="Times New Roman"/>
                        <a:cs typeface="Times New Roman"/>
                      </a:endParaRPr>
                    </a:p>
                  </a:txBody>
                  <a:tcPr marL="68580" marR="68580" marT="0" marB="0" anchor="ctr"/>
                </a:tc>
              </a:tr>
              <a:tr h="488532">
                <a:tc>
                  <a:txBody>
                    <a:bodyPr/>
                    <a:lstStyle/>
                    <a:p>
                      <a:pPr marL="0" marR="0" hangingPunct="0">
                        <a:spcBef>
                          <a:spcPts val="0"/>
                        </a:spcBef>
                        <a:spcAft>
                          <a:spcPts val="0"/>
                        </a:spcAft>
                      </a:pPr>
                      <a:r>
                        <a:rPr lang="en-US" sz="1400" dirty="0">
                          <a:latin typeface="Arial"/>
                          <a:ea typeface="Times New Roman"/>
                          <a:cs typeface="Times New Roman"/>
                        </a:rPr>
                        <a:t>Odors</a:t>
                      </a:r>
                      <a:endParaRPr lang="en-US" sz="1400" dirty="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Strong smoke or other odors.  Any smell of tobacco. </a:t>
                      </a:r>
                      <a:endParaRPr lang="en-US" sz="1400">
                        <a:latin typeface="Book Antiqua"/>
                        <a:ea typeface="Times New Roman"/>
                        <a:cs typeface="Times New Roman"/>
                      </a:endParaRPr>
                    </a:p>
                  </a:txBody>
                  <a:tcPr marL="68580" marR="68580" marT="0" marB="0" anchor="ctr"/>
                </a:tc>
              </a:tr>
              <a:tr h="488532">
                <a:tc>
                  <a:txBody>
                    <a:bodyPr/>
                    <a:lstStyle/>
                    <a:p>
                      <a:pPr marL="0" marR="0" hangingPunct="0">
                        <a:spcBef>
                          <a:spcPts val="0"/>
                        </a:spcBef>
                        <a:spcAft>
                          <a:spcPts val="0"/>
                        </a:spcAft>
                      </a:pPr>
                      <a:r>
                        <a:rPr lang="en-US" sz="1400">
                          <a:latin typeface="Arial"/>
                          <a:ea typeface="Times New Roman"/>
                          <a:cs typeface="Times New Roman"/>
                        </a:rPr>
                        <a:t>Permanent stains</a:t>
                      </a:r>
                      <a:endParaRPr lang="en-US" sz="140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e.g. Seats, headlining, carpets, lining fabrics, floor coverings.</a:t>
                      </a:r>
                      <a:endParaRPr lang="en-US" sz="1400">
                        <a:latin typeface="Book Antiqua"/>
                        <a:ea typeface="Times New Roman"/>
                        <a:cs typeface="Times New Roman"/>
                      </a:endParaRPr>
                    </a:p>
                  </a:txBody>
                  <a:tcPr marL="68580" marR="68580" marT="0" marB="0" anchor="ctr"/>
                </a:tc>
              </a:tr>
              <a:tr h="488532">
                <a:tc>
                  <a:txBody>
                    <a:bodyPr/>
                    <a:lstStyle/>
                    <a:p>
                      <a:pPr marL="0" marR="0" hangingPunct="0">
                        <a:spcBef>
                          <a:spcPts val="0"/>
                        </a:spcBef>
                        <a:spcAft>
                          <a:spcPts val="0"/>
                        </a:spcAft>
                      </a:pPr>
                      <a:r>
                        <a:rPr lang="en-US" sz="1400">
                          <a:latin typeface="Arial"/>
                          <a:ea typeface="Times New Roman"/>
                          <a:cs typeface="Times New Roman"/>
                        </a:rPr>
                        <a:t>Aftermarket equipment</a:t>
                      </a:r>
                      <a:endParaRPr lang="en-US" sz="140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Damage caused by installation, use, or removal of any aftermarket equipment.  </a:t>
                      </a:r>
                      <a:endParaRPr lang="en-US" sz="1400">
                        <a:latin typeface="Book Antiqua"/>
                        <a:ea typeface="Times New Roman"/>
                        <a:cs typeface="Times New Roman"/>
                      </a:endParaRPr>
                    </a:p>
                  </a:txBody>
                  <a:tcPr marL="68580" marR="68580" marT="0" marB="0" anchor="ctr"/>
                </a:tc>
              </a:tr>
              <a:tr h="542071">
                <a:tc>
                  <a:txBody>
                    <a:bodyPr/>
                    <a:lstStyle/>
                    <a:p>
                      <a:pPr marL="0" marR="0" hangingPunct="0">
                        <a:spcBef>
                          <a:spcPts val="0"/>
                        </a:spcBef>
                        <a:spcAft>
                          <a:spcPts val="0"/>
                        </a:spcAft>
                      </a:pPr>
                      <a:r>
                        <a:rPr lang="en-US" sz="1400">
                          <a:latin typeface="Arial"/>
                          <a:ea typeface="Times New Roman"/>
                          <a:cs typeface="Times New Roman"/>
                        </a:rPr>
                        <a:t>Controls, knobs</a:t>
                      </a:r>
                      <a:endParaRPr lang="en-US" sz="140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e.g. Missing, broken, scratched, inoperable controls / knobs, replacements not meeting manufacturer specifications for quality and design.</a:t>
                      </a:r>
                      <a:endParaRPr lang="en-US" sz="1400">
                        <a:latin typeface="Book Antiqua"/>
                        <a:ea typeface="Times New Roman"/>
                        <a:cs typeface="Times New Roman"/>
                      </a:endParaRPr>
                    </a:p>
                  </a:txBody>
                  <a:tcPr marL="68580" marR="68580" marT="0" marB="0" anchor="ctr"/>
                </a:tc>
              </a:tr>
              <a:tr h="488532">
                <a:tc>
                  <a:txBody>
                    <a:bodyPr/>
                    <a:lstStyle/>
                    <a:p>
                      <a:pPr marL="0" marR="0" hangingPunct="0">
                        <a:spcBef>
                          <a:spcPts val="0"/>
                        </a:spcBef>
                        <a:spcAft>
                          <a:spcPts val="0"/>
                        </a:spcAft>
                      </a:pPr>
                      <a:r>
                        <a:rPr lang="en-US" sz="1400" dirty="0">
                          <a:latin typeface="Arial"/>
                          <a:ea typeface="Times New Roman"/>
                          <a:cs typeface="Times New Roman"/>
                        </a:rPr>
                        <a:t>Missing or broken pieces</a:t>
                      </a:r>
                      <a:endParaRPr lang="en-US" sz="1400" dirty="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dirty="0">
                          <a:latin typeface="Arial"/>
                          <a:ea typeface="Times New Roman"/>
                          <a:cs typeface="Times New Roman"/>
                        </a:rPr>
                        <a:t>e.g. Seats, headrests, glove box, cargo tie-downs, trim pieces, side-panels, trunk-liners, bed-liners.</a:t>
                      </a:r>
                      <a:endParaRPr lang="en-US" sz="1400" dirty="0">
                        <a:latin typeface="Book Antiqua"/>
                        <a:ea typeface="Times New Roman"/>
                        <a:cs typeface="Times New Roman"/>
                      </a:endParaRPr>
                    </a:p>
                  </a:txBody>
                  <a:tcPr marL="68580" marR="68580" marT="0" marB="0" anchor="ct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B66481-F5AD-4D14-86EC-E427B3DBA500}" type="slidenum">
              <a:rPr lang="en-US" smtClean="0"/>
              <a:pPr/>
              <a:t>27</a:t>
            </a:fld>
            <a:endParaRPr lang="en-US" dirty="0"/>
          </a:p>
        </p:txBody>
      </p:sp>
      <p:graphicFrame>
        <p:nvGraphicFramePr>
          <p:cNvPr id="5" name="Content Placeholder 4"/>
          <p:cNvGraphicFramePr>
            <a:graphicFrameLocks noGrp="1"/>
          </p:cNvGraphicFramePr>
          <p:nvPr>
            <p:ph sz="quarter" idx="1"/>
          </p:nvPr>
        </p:nvGraphicFramePr>
        <p:xfrm>
          <a:off x="228600" y="1447800"/>
          <a:ext cx="8763000" cy="4734670"/>
        </p:xfrm>
        <a:graphic>
          <a:graphicData uri="http://schemas.openxmlformats.org/drawingml/2006/table">
            <a:tbl>
              <a:tblPr firstRow="1" bandRow="1">
                <a:tableStyleId>{5C22544A-7EE6-4342-B048-85BDC9FD1C3A}</a:tableStyleId>
              </a:tblPr>
              <a:tblGrid>
                <a:gridCol w="4381500"/>
                <a:gridCol w="4381500"/>
              </a:tblGrid>
              <a:tr h="345451">
                <a:tc>
                  <a:txBody>
                    <a:bodyPr/>
                    <a:lstStyle/>
                    <a:p>
                      <a:pPr marL="0" marR="0" algn="ctr" hangingPunct="0">
                        <a:spcBef>
                          <a:spcPts val="0"/>
                        </a:spcBef>
                        <a:spcAft>
                          <a:spcPts val="0"/>
                        </a:spcAft>
                      </a:pPr>
                      <a:r>
                        <a:rPr lang="en-US" sz="1400" b="1" dirty="0">
                          <a:solidFill>
                            <a:srgbClr val="FFFFFF"/>
                          </a:solidFill>
                          <a:latin typeface="Arial"/>
                          <a:ea typeface="Times New Roman"/>
                          <a:cs typeface="Times New Roman"/>
                        </a:rPr>
                        <a:t>Tires, Wheels and Wheel Trims</a:t>
                      </a:r>
                      <a:endParaRPr lang="en-US" sz="1400" dirty="0">
                        <a:latin typeface="Book Antiqua"/>
                        <a:ea typeface="Times New Roman"/>
                        <a:cs typeface="Times New Roman"/>
                      </a:endParaRPr>
                    </a:p>
                  </a:txBody>
                  <a:tcPr marL="68580" marR="68580" marT="0" marB="0" anchor="ctr"/>
                </a:tc>
                <a:tc>
                  <a:txBody>
                    <a:bodyPr/>
                    <a:lstStyle/>
                    <a:p>
                      <a:pPr marL="0" marR="0" algn="ctr" hangingPunct="0">
                        <a:spcBef>
                          <a:spcPts val="0"/>
                        </a:spcBef>
                        <a:spcAft>
                          <a:spcPts val="0"/>
                        </a:spcAft>
                      </a:pPr>
                      <a:r>
                        <a:rPr lang="en-US" sz="1400" b="1">
                          <a:solidFill>
                            <a:srgbClr val="FFFFFF"/>
                          </a:solidFill>
                          <a:latin typeface="Arial"/>
                          <a:ea typeface="Times New Roman"/>
                          <a:cs typeface="Times New Roman"/>
                        </a:rPr>
                        <a:t>Description / Example</a:t>
                      </a:r>
                      <a:endParaRPr lang="en-US" sz="1400">
                        <a:latin typeface="Book Antiqua"/>
                        <a:ea typeface="Times New Roman"/>
                        <a:cs typeface="Times New Roman"/>
                      </a:endParaRPr>
                    </a:p>
                  </a:txBody>
                  <a:tcPr marL="68580" marR="68580" marT="0" marB="0" anchor="ctr"/>
                </a:tc>
              </a:tr>
              <a:tr h="1269892">
                <a:tc rowSpan="6">
                  <a:txBody>
                    <a:bodyPr/>
                    <a:lstStyle/>
                    <a:p>
                      <a:pPr marL="0" marR="0" hangingPunct="0">
                        <a:spcBef>
                          <a:spcPts val="0"/>
                        </a:spcBef>
                        <a:spcAft>
                          <a:spcPts val="0"/>
                        </a:spcAft>
                      </a:pPr>
                      <a:r>
                        <a:rPr lang="en-US" sz="1400" dirty="0">
                          <a:latin typeface="Arial"/>
                          <a:ea typeface="Times New Roman"/>
                          <a:cs typeface="Times New Roman"/>
                        </a:rPr>
                        <a:t>Tires (Set of tires = # tires on the vehicle)</a:t>
                      </a:r>
                      <a:endParaRPr lang="en-US" sz="1400" dirty="0">
                        <a:latin typeface="Book Antiqua"/>
                        <a:ea typeface="Times New Roman"/>
                        <a:cs typeface="Times New Roman"/>
                      </a:endParaRPr>
                    </a:p>
                  </a:txBody>
                  <a:tcPr marL="68580" marR="68580" marT="0" marB="0" anchor="ctr">
                    <a:solidFill>
                      <a:srgbClr val="F7E9E7"/>
                    </a:solidFill>
                  </a:tcPr>
                </a:tc>
                <a:tc>
                  <a:txBody>
                    <a:bodyPr/>
                    <a:lstStyle/>
                    <a:p>
                      <a:pPr marL="0" marR="0" hangingPunct="0">
                        <a:spcBef>
                          <a:spcPts val="0"/>
                        </a:spcBef>
                        <a:spcAft>
                          <a:spcPts val="0"/>
                        </a:spcAft>
                      </a:pPr>
                      <a:r>
                        <a:rPr lang="en-US" sz="1400" i="1">
                          <a:latin typeface="Arial"/>
                          <a:ea typeface="Times New Roman"/>
                          <a:cs typeface="Times New Roman"/>
                        </a:rPr>
                        <a:t>Replacement prior to the expected 40,000-mile life expectancy of the tire shall be charged back in a prorated manner. First set of replacement tires presumed to replace original. Each replacement tire thereafter is presumed to replace the oldest replacement tire on the vehicle.</a:t>
                      </a:r>
                      <a:endParaRPr lang="en-US" sz="1400">
                        <a:latin typeface="Book Antiqua"/>
                        <a:ea typeface="Times New Roman"/>
                        <a:cs typeface="Times New Roman"/>
                      </a:endParaRPr>
                    </a:p>
                  </a:txBody>
                  <a:tcPr marL="68580" marR="68580" marT="0" marB="0" anchor="ctr"/>
                </a:tc>
              </a:tr>
              <a:tr h="345451">
                <a:tc vMerge="1">
                  <a:txBody>
                    <a:bodyPr/>
                    <a:lstStyle/>
                    <a:p>
                      <a:endParaRPr lang="en-US"/>
                    </a:p>
                  </a:txBody>
                  <a:tcPr/>
                </a:tc>
                <a:tc>
                  <a:txBody>
                    <a:bodyPr/>
                    <a:lstStyle/>
                    <a:p>
                      <a:pPr marL="0" marR="0" hangingPunct="0">
                        <a:spcBef>
                          <a:spcPts val="0"/>
                        </a:spcBef>
                        <a:spcAft>
                          <a:spcPts val="0"/>
                        </a:spcAft>
                      </a:pPr>
                      <a:r>
                        <a:rPr lang="en-US" sz="1400">
                          <a:latin typeface="Arial"/>
                          <a:ea typeface="Times New Roman"/>
                          <a:cs typeface="Times New Roman"/>
                        </a:rPr>
                        <a:t>&lt;8,000 miles = 80% AIE</a:t>
                      </a:r>
                      <a:endParaRPr lang="en-US" sz="1400">
                        <a:latin typeface="Book Antiqua"/>
                        <a:ea typeface="Times New Roman"/>
                        <a:cs typeface="Times New Roman"/>
                      </a:endParaRPr>
                    </a:p>
                  </a:txBody>
                  <a:tcPr marL="68580" marR="68580" marT="0" marB="0" anchor="ctr"/>
                </a:tc>
              </a:tr>
              <a:tr h="345451">
                <a:tc vMerge="1">
                  <a:txBody>
                    <a:bodyPr/>
                    <a:lstStyle/>
                    <a:p>
                      <a:endParaRPr lang="en-US"/>
                    </a:p>
                  </a:txBody>
                  <a:tcPr/>
                </a:tc>
                <a:tc>
                  <a:txBody>
                    <a:bodyPr/>
                    <a:lstStyle/>
                    <a:p>
                      <a:pPr marL="0" marR="0" hangingPunct="0">
                        <a:spcBef>
                          <a:spcPts val="0"/>
                        </a:spcBef>
                        <a:spcAft>
                          <a:spcPts val="0"/>
                        </a:spcAft>
                      </a:pPr>
                      <a:r>
                        <a:rPr lang="en-US" sz="1400">
                          <a:latin typeface="Arial"/>
                          <a:ea typeface="Times New Roman"/>
                          <a:cs typeface="Times New Roman"/>
                        </a:rPr>
                        <a:t>&gt;=8,001  and &lt;16,000 miles = 60% AIE</a:t>
                      </a:r>
                      <a:endParaRPr lang="en-US" sz="1400">
                        <a:latin typeface="Book Antiqua"/>
                        <a:ea typeface="Times New Roman"/>
                        <a:cs typeface="Times New Roman"/>
                      </a:endParaRPr>
                    </a:p>
                  </a:txBody>
                  <a:tcPr marL="68580" marR="68580" marT="0" marB="0" anchor="ctr"/>
                </a:tc>
              </a:tr>
              <a:tr h="345451">
                <a:tc vMerge="1">
                  <a:txBody>
                    <a:bodyPr/>
                    <a:lstStyle/>
                    <a:p>
                      <a:endParaRPr lang="en-US"/>
                    </a:p>
                  </a:txBody>
                  <a:tcPr/>
                </a:tc>
                <a:tc>
                  <a:txBody>
                    <a:bodyPr/>
                    <a:lstStyle/>
                    <a:p>
                      <a:pPr marL="0" marR="0" hangingPunct="0">
                        <a:spcBef>
                          <a:spcPts val="0"/>
                        </a:spcBef>
                        <a:spcAft>
                          <a:spcPts val="0"/>
                        </a:spcAft>
                      </a:pPr>
                      <a:r>
                        <a:rPr lang="en-US" sz="1400">
                          <a:latin typeface="Arial"/>
                          <a:ea typeface="Times New Roman"/>
                          <a:cs typeface="Times New Roman"/>
                        </a:rPr>
                        <a:t>&gt;=16,001  and &lt;24,000 miles = 40% AIE</a:t>
                      </a:r>
                      <a:endParaRPr lang="en-US" sz="1400">
                        <a:latin typeface="Book Antiqua"/>
                        <a:ea typeface="Times New Roman"/>
                        <a:cs typeface="Times New Roman"/>
                      </a:endParaRPr>
                    </a:p>
                  </a:txBody>
                  <a:tcPr marL="68580" marR="68580" marT="0" marB="0" anchor="ctr"/>
                </a:tc>
              </a:tr>
              <a:tr h="345451">
                <a:tc vMerge="1">
                  <a:txBody>
                    <a:bodyPr/>
                    <a:lstStyle/>
                    <a:p>
                      <a:endParaRPr lang="en-US"/>
                    </a:p>
                  </a:txBody>
                  <a:tcPr/>
                </a:tc>
                <a:tc>
                  <a:txBody>
                    <a:bodyPr/>
                    <a:lstStyle/>
                    <a:p>
                      <a:pPr marL="0" marR="0" hangingPunct="0">
                        <a:spcBef>
                          <a:spcPts val="0"/>
                        </a:spcBef>
                        <a:spcAft>
                          <a:spcPts val="0"/>
                        </a:spcAft>
                      </a:pPr>
                      <a:r>
                        <a:rPr lang="en-US" sz="1400">
                          <a:latin typeface="Arial"/>
                          <a:ea typeface="Times New Roman"/>
                          <a:cs typeface="Times New Roman"/>
                        </a:rPr>
                        <a:t>&gt;=24,001  and &lt;32,000 miles = 20% AIE</a:t>
                      </a:r>
                      <a:endParaRPr lang="en-US" sz="1400">
                        <a:latin typeface="Book Antiqua"/>
                        <a:ea typeface="Times New Roman"/>
                        <a:cs typeface="Times New Roman"/>
                      </a:endParaRPr>
                    </a:p>
                  </a:txBody>
                  <a:tcPr marL="68580" marR="68580" marT="0" marB="0" anchor="ctr"/>
                </a:tc>
              </a:tr>
              <a:tr h="345451">
                <a:tc vMerge="1">
                  <a:txBody>
                    <a:bodyPr/>
                    <a:lstStyle/>
                    <a:p>
                      <a:endParaRPr lang="en-US"/>
                    </a:p>
                  </a:txBody>
                  <a:tcPr/>
                </a:tc>
                <a:tc>
                  <a:txBody>
                    <a:bodyPr/>
                    <a:lstStyle/>
                    <a:p>
                      <a:pPr marL="0" marR="0" hangingPunct="0">
                        <a:spcBef>
                          <a:spcPts val="0"/>
                        </a:spcBef>
                        <a:spcAft>
                          <a:spcPts val="0"/>
                        </a:spcAft>
                      </a:pPr>
                      <a:r>
                        <a:rPr lang="en-US" sz="1400">
                          <a:latin typeface="Arial"/>
                          <a:ea typeface="Times New Roman"/>
                          <a:cs typeface="Times New Roman"/>
                        </a:rPr>
                        <a:t>&gt;32,001 miles = 0% AIE</a:t>
                      </a:r>
                      <a:endParaRPr lang="en-US" sz="1400">
                        <a:latin typeface="Book Antiqua"/>
                        <a:ea typeface="Times New Roman"/>
                        <a:cs typeface="Times New Roman"/>
                      </a:endParaRPr>
                    </a:p>
                  </a:txBody>
                  <a:tcPr marL="68580" marR="68580" marT="0" marB="0" anchor="ctr"/>
                </a:tc>
              </a:tr>
              <a:tr h="345451">
                <a:tc>
                  <a:txBody>
                    <a:bodyPr/>
                    <a:lstStyle/>
                    <a:p>
                      <a:pPr marL="0" marR="0" hangingPunct="0">
                        <a:spcBef>
                          <a:spcPts val="0"/>
                        </a:spcBef>
                        <a:spcAft>
                          <a:spcPts val="0"/>
                        </a:spcAft>
                      </a:pPr>
                      <a:r>
                        <a:rPr lang="en-US" sz="1400">
                          <a:latin typeface="Arial"/>
                          <a:ea typeface="Times New Roman"/>
                          <a:cs typeface="Times New Roman"/>
                        </a:rPr>
                        <a:t>Wheel rims</a:t>
                      </a:r>
                      <a:endParaRPr lang="en-US" sz="140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Deep cracks, bent, or gouged.</a:t>
                      </a:r>
                      <a:endParaRPr lang="en-US" sz="1400">
                        <a:latin typeface="Book Antiqua"/>
                        <a:ea typeface="Times New Roman"/>
                        <a:cs typeface="Times New Roman"/>
                      </a:endParaRPr>
                    </a:p>
                  </a:txBody>
                  <a:tcPr marL="68580" marR="68580" marT="0" marB="0" anchor="ctr"/>
                </a:tc>
              </a:tr>
              <a:tr h="345451">
                <a:tc>
                  <a:txBody>
                    <a:bodyPr/>
                    <a:lstStyle/>
                    <a:p>
                      <a:pPr marL="0" marR="0" hangingPunct="0">
                        <a:spcBef>
                          <a:spcPts val="0"/>
                        </a:spcBef>
                        <a:spcAft>
                          <a:spcPts val="0"/>
                        </a:spcAft>
                      </a:pPr>
                      <a:r>
                        <a:rPr lang="en-US" sz="1400" dirty="0">
                          <a:latin typeface="Arial"/>
                          <a:ea typeface="Times New Roman"/>
                          <a:cs typeface="Times New Roman"/>
                        </a:rPr>
                        <a:t>Sidewall</a:t>
                      </a:r>
                      <a:endParaRPr lang="en-US" sz="1400" dirty="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a:latin typeface="Arial"/>
                          <a:ea typeface="Times New Roman"/>
                          <a:cs typeface="Times New Roman"/>
                        </a:rPr>
                        <a:t>Any damage.</a:t>
                      </a:r>
                      <a:endParaRPr lang="en-US" sz="1400">
                        <a:latin typeface="Book Antiqua"/>
                        <a:ea typeface="Times New Roman"/>
                        <a:cs typeface="Times New Roman"/>
                      </a:endParaRPr>
                    </a:p>
                  </a:txBody>
                  <a:tcPr marL="68580" marR="68580" marT="0" marB="0" anchor="ctr"/>
                </a:tc>
              </a:tr>
              <a:tr h="345451">
                <a:tc>
                  <a:txBody>
                    <a:bodyPr/>
                    <a:lstStyle/>
                    <a:p>
                      <a:pPr marL="0" marR="0" hangingPunct="0">
                        <a:spcBef>
                          <a:spcPts val="0"/>
                        </a:spcBef>
                        <a:spcAft>
                          <a:spcPts val="0"/>
                        </a:spcAft>
                      </a:pPr>
                      <a:r>
                        <a:rPr lang="en-US" sz="1400">
                          <a:latin typeface="Arial"/>
                          <a:ea typeface="Times New Roman"/>
                          <a:cs typeface="Times New Roman"/>
                        </a:rPr>
                        <a:t>Spare Tire</a:t>
                      </a:r>
                      <a:endParaRPr lang="en-US" sz="1400">
                        <a:latin typeface="Book Antiqua"/>
                        <a:ea typeface="Times New Roman"/>
                        <a:cs typeface="Times New Roman"/>
                      </a:endParaRPr>
                    </a:p>
                  </a:txBody>
                  <a:tcPr marL="68580" marR="68580" marT="0" marB="0" anchor="b"/>
                </a:tc>
                <a:tc>
                  <a:txBody>
                    <a:bodyPr/>
                    <a:lstStyle/>
                    <a:p>
                      <a:pPr marL="0" marR="0" hangingPunct="0">
                        <a:spcBef>
                          <a:spcPts val="0"/>
                        </a:spcBef>
                        <a:spcAft>
                          <a:spcPts val="0"/>
                        </a:spcAft>
                      </a:pPr>
                      <a:r>
                        <a:rPr lang="en-US" sz="1400">
                          <a:latin typeface="Arial"/>
                          <a:ea typeface="Times New Roman"/>
                          <a:cs typeface="Times New Roman"/>
                        </a:rPr>
                        <a:t>Missing (if original equipment or supplied by GSA).</a:t>
                      </a:r>
                      <a:endParaRPr lang="en-US" sz="1400">
                        <a:latin typeface="Book Antiqua"/>
                        <a:ea typeface="Times New Roman"/>
                        <a:cs typeface="Times New Roman"/>
                      </a:endParaRPr>
                    </a:p>
                  </a:txBody>
                  <a:tcPr marL="68580" marR="68580" marT="0" marB="0" anchor="ctr"/>
                </a:tc>
              </a:tr>
              <a:tr h="345451">
                <a:tc>
                  <a:txBody>
                    <a:bodyPr/>
                    <a:lstStyle/>
                    <a:p>
                      <a:pPr marL="0" marR="0" hangingPunct="0">
                        <a:spcBef>
                          <a:spcPts val="0"/>
                        </a:spcBef>
                        <a:spcAft>
                          <a:spcPts val="0"/>
                        </a:spcAft>
                      </a:pPr>
                      <a:r>
                        <a:rPr lang="en-US" sz="1400" dirty="0">
                          <a:latin typeface="Arial"/>
                          <a:ea typeface="Times New Roman"/>
                          <a:cs typeface="Times New Roman"/>
                        </a:rPr>
                        <a:t>Tire jack and tools</a:t>
                      </a:r>
                      <a:endParaRPr lang="en-US" sz="1400" dirty="0">
                        <a:latin typeface="Book Antiqua"/>
                        <a:ea typeface="Times New Roman"/>
                        <a:cs typeface="Times New Roman"/>
                      </a:endParaRPr>
                    </a:p>
                  </a:txBody>
                  <a:tcPr marL="68580" marR="68580" marT="0" marB="0" anchor="ctr"/>
                </a:tc>
                <a:tc>
                  <a:txBody>
                    <a:bodyPr/>
                    <a:lstStyle/>
                    <a:p>
                      <a:pPr marL="0" marR="0" hangingPunct="0">
                        <a:spcBef>
                          <a:spcPts val="0"/>
                        </a:spcBef>
                        <a:spcAft>
                          <a:spcPts val="0"/>
                        </a:spcAft>
                      </a:pPr>
                      <a:r>
                        <a:rPr lang="en-US" sz="1400" dirty="0">
                          <a:latin typeface="Arial"/>
                          <a:ea typeface="Times New Roman"/>
                          <a:cs typeface="Times New Roman"/>
                        </a:rPr>
                        <a:t>Missing or broken.</a:t>
                      </a:r>
                      <a:endParaRPr lang="en-US" sz="1400" dirty="0">
                        <a:latin typeface="Book Antiqua"/>
                        <a:ea typeface="Times New Roman"/>
                        <a:cs typeface="Times New Roman"/>
                      </a:endParaRPr>
                    </a:p>
                  </a:txBody>
                  <a:tcPr marL="68580" marR="68580" marT="0" marB="0" anchor="ctr"/>
                </a:tc>
              </a:tr>
            </a:tbl>
          </a:graphicData>
        </a:graphic>
      </p:graphicFrame>
      <p:sp>
        <p:nvSpPr>
          <p:cNvPr id="12" name="Title 1"/>
          <p:cNvSpPr>
            <a:spLocks noGrp="1"/>
          </p:cNvSpPr>
          <p:nvPr>
            <p:ph type="title"/>
          </p:nvPr>
        </p:nvSpPr>
        <p:spPr>
          <a:xfrm>
            <a:off x="914400" y="274638"/>
            <a:ext cx="7772400" cy="1143000"/>
          </a:xfrm>
        </p:spPr>
        <p:txBody>
          <a:bodyPr/>
          <a:lstStyle/>
          <a:p>
            <a:r>
              <a:rPr lang="en-US" dirty="0" smtClean="0"/>
              <a:t>Excessive Wear and Tear – Tires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chor="ctr">
            <a:normAutofit/>
          </a:bodyPr>
          <a:lstStyle/>
          <a:p>
            <a:pPr algn="ctr"/>
            <a:r>
              <a:rPr lang="en-US" dirty="0" smtClean="0"/>
              <a:t>Tire Replacement Prorated Billing</a:t>
            </a:r>
            <a:endParaRPr lang="en-US" dirty="0"/>
          </a:p>
        </p:txBody>
      </p:sp>
      <p:sp>
        <p:nvSpPr>
          <p:cNvPr id="4" name="Slide Number Placeholder 3"/>
          <p:cNvSpPr>
            <a:spLocks noGrp="1"/>
          </p:cNvSpPr>
          <p:nvPr>
            <p:ph type="sldNum" sz="quarter" idx="12"/>
          </p:nvPr>
        </p:nvSpPr>
        <p:spPr>
          <a:xfrm>
            <a:off x="8686800" y="6400800"/>
            <a:ext cx="457200" cy="457200"/>
          </a:xfrm>
        </p:spPr>
        <p:txBody>
          <a:bodyPr/>
          <a:lstStyle/>
          <a:p>
            <a:fld id="{9CB66481-F5AD-4D14-86EC-E427B3DBA500}" type="slidenum">
              <a:rPr lang="en-US" smtClean="0"/>
              <a:pPr/>
              <a:t>28</a:t>
            </a:fld>
            <a:endParaRPr lang="en-US" dirty="0"/>
          </a:p>
        </p:txBody>
      </p:sp>
      <p:pic>
        <p:nvPicPr>
          <p:cNvPr id="1027" name="Picture 3" descr="C:\Users\EmilyMGartland\AppData\Local\Microsoft\Windows\Temporary Internet Files\Content.IE5\9S93YXP7\MC900157585[1].wmf"/>
          <p:cNvPicPr>
            <a:picLocks noChangeAspect="1" noChangeArrowheads="1"/>
          </p:cNvPicPr>
          <p:nvPr/>
        </p:nvPicPr>
        <p:blipFill>
          <a:blip r:embed="rId3" cstate="print"/>
          <a:srcRect/>
          <a:stretch>
            <a:fillRect/>
          </a:stretch>
        </p:blipFill>
        <p:spPr bwMode="auto">
          <a:xfrm>
            <a:off x="1981200" y="1143000"/>
            <a:ext cx="5512458" cy="2026111"/>
          </a:xfrm>
          <a:prstGeom prst="rect">
            <a:avLst/>
          </a:prstGeom>
          <a:noFill/>
        </p:spPr>
      </p:pic>
      <p:sp>
        <p:nvSpPr>
          <p:cNvPr id="7" name="TextBox 6"/>
          <p:cNvSpPr txBox="1"/>
          <p:nvPr/>
        </p:nvSpPr>
        <p:spPr>
          <a:xfrm>
            <a:off x="304800" y="3352800"/>
            <a:ext cx="2593467" cy="877163"/>
          </a:xfrm>
          <a:prstGeom prst="rect">
            <a:avLst/>
          </a:prstGeom>
          <a:noFill/>
        </p:spPr>
        <p:txBody>
          <a:bodyPr wrap="none" rtlCol="0">
            <a:spAutoFit/>
          </a:bodyPr>
          <a:lstStyle/>
          <a:p>
            <a:r>
              <a:rPr lang="en-US" sz="1700" b="1" dirty="0" smtClean="0">
                <a:solidFill>
                  <a:srgbClr val="00B0F0"/>
                </a:solidFill>
              </a:rPr>
              <a:t>1</a:t>
            </a:r>
            <a:r>
              <a:rPr lang="en-US" sz="1700" b="1" baseline="30000" dirty="0" smtClean="0">
                <a:solidFill>
                  <a:srgbClr val="00B0F0"/>
                </a:solidFill>
              </a:rPr>
              <a:t>st</a:t>
            </a:r>
            <a:r>
              <a:rPr lang="en-US" sz="1700" dirty="0" smtClean="0"/>
              <a:t> Tire Replaced</a:t>
            </a:r>
          </a:p>
          <a:p>
            <a:r>
              <a:rPr lang="en-US" sz="1700" dirty="0" smtClean="0"/>
              <a:t>Vehicle is at 7,000 mi</a:t>
            </a:r>
          </a:p>
          <a:p>
            <a:r>
              <a:rPr lang="en-US" sz="1700" dirty="0" smtClean="0"/>
              <a:t>AIE issued for 80% of tire cost</a:t>
            </a:r>
            <a:endParaRPr lang="en-US" sz="1700" dirty="0"/>
          </a:p>
        </p:txBody>
      </p:sp>
      <p:cxnSp>
        <p:nvCxnSpPr>
          <p:cNvPr id="9" name="Straight Arrow Connector 8"/>
          <p:cNvCxnSpPr/>
          <p:nvPr/>
        </p:nvCxnSpPr>
        <p:spPr>
          <a:xfrm flipV="1">
            <a:off x="1905000" y="2971800"/>
            <a:ext cx="762916"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91000" y="3352800"/>
            <a:ext cx="2593467" cy="877163"/>
          </a:xfrm>
          <a:prstGeom prst="rect">
            <a:avLst/>
          </a:prstGeom>
          <a:noFill/>
        </p:spPr>
        <p:txBody>
          <a:bodyPr wrap="none" rtlCol="0">
            <a:spAutoFit/>
          </a:bodyPr>
          <a:lstStyle/>
          <a:p>
            <a:r>
              <a:rPr lang="en-US" sz="1700" b="1" dirty="0" smtClean="0">
                <a:solidFill>
                  <a:srgbClr val="00B0F0"/>
                </a:solidFill>
              </a:rPr>
              <a:t>2</a:t>
            </a:r>
            <a:r>
              <a:rPr lang="en-US" sz="1700" b="1" baseline="30000" dirty="0" smtClean="0">
                <a:solidFill>
                  <a:srgbClr val="00B0F0"/>
                </a:solidFill>
              </a:rPr>
              <a:t>nd</a:t>
            </a:r>
            <a:r>
              <a:rPr lang="en-US" sz="1700" b="1" dirty="0" smtClean="0">
                <a:solidFill>
                  <a:srgbClr val="00B0F0"/>
                </a:solidFill>
              </a:rPr>
              <a:t> </a:t>
            </a:r>
            <a:r>
              <a:rPr lang="en-US" sz="1700" dirty="0" smtClean="0"/>
              <a:t>Tire Replaced</a:t>
            </a:r>
          </a:p>
          <a:p>
            <a:r>
              <a:rPr lang="en-US" sz="1700" dirty="0" smtClean="0"/>
              <a:t>Vehicle is at 15,000 mi</a:t>
            </a:r>
          </a:p>
          <a:p>
            <a:r>
              <a:rPr lang="en-US" sz="1700" dirty="0" smtClean="0"/>
              <a:t>AIE issued for 60% of tire cost</a:t>
            </a:r>
            <a:endParaRPr lang="en-US" sz="1700" dirty="0"/>
          </a:p>
        </p:txBody>
      </p:sp>
      <p:cxnSp>
        <p:nvCxnSpPr>
          <p:cNvPr id="12" name="Straight Arrow Connector 11"/>
          <p:cNvCxnSpPr/>
          <p:nvPr/>
        </p:nvCxnSpPr>
        <p:spPr>
          <a:xfrm flipH="1" flipV="1">
            <a:off x="4191000" y="2971800"/>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400" y="4343400"/>
            <a:ext cx="8963479" cy="1138773"/>
          </a:xfrm>
          <a:prstGeom prst="rect">
            <a:avLst/>
          </a:prstGeom>
          <a:noFill/>
        </p:spPr>
        <p:txBody>
          <a:bodyPr wrap="none" rtlCol="0">
            <a:spAutoFit/>
          </a:bodyPr>
          <a:lstStyle/>
          <a:p>
            <a:r>
              <a:rPr lang="en-US" sz="1700" b="1" dirty="0" smtClean="0">
                <a:solidFill>
                  <a:srgbClr val="FF0000"/>
                </a:solidFill>
              </a:rPr>
              <a:t>5th</a:t>
            </a:r>
            <a:r>
              <a:rPr lang="en-US" sz="1700" dirty="0" smtClean="0"/>
              <a:t> Tire Replacement (doesn’t matter where it is on the vehicle, since tires are rotated without documentation)</a:t>
            </a:r>
          </a:p>
          <a:p>
            <a:r>
              <a:rPr lang="en-US" sz="1700" dirty="0" smtClean="0"/>
              <a:t>Vehicle is at 30,000 mi</a:t>
            </a:r>
          </a:p>
          <a:p>
            <a:r>
              <a:rPr lang="en-US" sz="1700" dirty="0" smtClean="0"/>
              <a:t>Subtract </a:t>
            </a:r>
            <a:r>
              <a:rPr lang="en-US" sz="1700" b="1" dirty="0" smtClean="0">
                <a:solidFill>
                  <a:srgbClr val="00B0F0"/>
                </a:solidFill>
              </a:rPr>
              <a:t>1</a:t>
            </a:r>
            <a:r>
              <a:rPr lang="en-US" sz="1700" b="1" baseline="30000" dirty="0" smtClean="0">
                <a:solidFill>
                  <a:srgbClr val="00B0F0"/>
                </a:solidFill>
              </a:rPr>
              <a:t>st</a:t>
            </a:r>
            <a:r>
              <a:rPr lang="en-US" sz="1700" b="1" dirty="0" smtClean="0">
                <a:solidFill>
                  <a:srgbClr val="00B0F0"/>
                </a:solidFill>
              </a:rPr>
              <a:t> </a:t>
            </a:r>
            <a:r>
              <a:rPr lang="en-US" sz="1700" dirty="0" smtClean="0"/>
              <a:t>Tire Replacement Mileage (7k) from 30k =23K</a:t>
            </a:r>
          </a:p>
          <a:p>
            <a:r>
              <a:rPr lang="en-US" sz="1700" dirty="0" smtClean="0"/>
              <a:t>AIE issued for 40% of tire cost</a:t>
            </a:r>
          </a:p>
        </p:txBody>
      </p:sp>
      <p:sp>
        <p:nvSpPr>
          <p:cNvPr id="27" name="TextBox 26"/>
          <p:cNvSpPr txBox="1"/>
          <p:nvPr/>
        </p:nvSpPr>
        <p:spPr>
          <a:xfrm>
            <a:off x="152400" y="5562600"/>
            <a:ext cx="5072286" cy="1138773"/>
          </a:xfrm>
          <a:prstGeom prst="rect">
            <a:avLst/>
          </a:prstGeom>
          <a:noFill/>
        </p:spPr>
        <p:txBody>
          <a:bodyPr wrap="none" rtlCol="0">
            <a:spAutoFit/>
          </a:bodyPr>
          <a:lstStyle/>
          <a:p>
            <a:r>
              <a:rPr lang="en-US" sz="1700" b="1" dirty="0" smtClean="0">
                <a:solidFill>
                  <a:srgbClr val="FF0000"/>
                </a:solidFill>
              </a:rPr>
              <a:t>6th</a:t>
            </a:r>
            <a:r>
              <a:rPr lang="en-US" sz="1700" dirty="0" smtClean="0"/>
              <a:t> Tire Replacement</a:t>
            </a:r>
          </a:p>
          <a:p>
            <a:r>
              <a:rPr lang="en-US" sz="1700" dirty="0" smtClean="0"/>
              <a:t>Vehicle is at 35,000 mi</a:t>
            </a:r>
          </a:p>
          <a:p>
            <a:r>
              <a:rPr lang="en-US" sz="1700" dirty="0" smtClean="0"/>
              <a:t>Subtract </a:t>
            </a:r>
            <a:r>
              <a:rPr lang="en-US" sz="1700" b="1" dirty="0" smtClean="0">
                <a:solidFill>
                  <a:srgbClr val="00B0F0"/>
                </a:solidFill>
              </a:rPr>
              <a:t>2</a:t>
            </a:r>
            <a:r>
              <a:rPr lang="en-US" sz="1700" b="1" baseline="30000" dirty="0" smtClean="0">
                <a:solidFill>
                  <a:srgbClr val="00B0F0"/>
                </a:solidFill>
              </a:rPr>
              <a:t>nd</a:t>
            </a:r>
            <a:r>
              <a:rPr lang="en-US" sz="1700" dirty="0" smtClean="0"/>
              <a:t>  Tire Replacement Mileage (15k) from 35k =20K</a:t>
            </a:r>
          </a:p>
          <a:p>
            <a:r>
              <a:rPr lang="en-US" sz="1700" dirty="0" smtClean="0"/>
              <a:t>AIE issued for 40% of tire cost</a:t>
            </a:r>
          </a:p>
        </p:txBody>
      </p:sp>
      <p:sp>
        <p:nvSpPr>
          <p:cNvPr id="30" name="TextBox 29"/>
          <p:cNvSpPr txBox="1"/>
          <p:nvPr/>
        </p:nvSpPr>
        <p:spPr>
          <a:xfrm>
            <a:off x="6629400" y="3124200"/>
            <a:ext cx="2669667" cy="877163"/>
          </a:xfrm>
          <a:prstGeom prst="rect">
            <a:avLst/>
          </a:prstGeom>
          <a:noFill/>
        </p:spPr>
        <p:txBody>
          <a:bodyPr wrap="square" rtlCol="0">
            <a:spAutoFit/>
          </a:bodyPr>
          <a:lstStyle/>
          <a:p>
            <a:r>
              <a:rPr lang="en-US" sz="1700" dirty="0" smtClean="0">
                <a:solidFill>
                  <a:srgbClr val="00B0F0"/>
                </a:solidFill>
              </a:rPr>
              <a:t>3</a:t>
            </a:r>
            <a:r>
              <a:rPr lang="en-US" sz="1700" baseline="30000" dirty="0" smtClean="0">
                <a:solidFill>
                  <a:srgbClr val="00B0F0"/>
                </a:solidFill>
              </a:rPr>
              <a:t>rd</a:t>
            </a:r>
            <a:r>
              <a:rPr lang="en-US" sz="1700" dirty="0" smtClean="0"/>
              <a:t> Tire Replaced</a:t>
            </a:r>
          </a:p>
          <a:p>
            <a:r>
              <a:rPr lang="en-US" sz="1700" dirty="0" smtClean="0"/>
              <a:t>Vehicle is at 25,000 mi</a:t>
            </a:r>
          </a:p>
          <a:p>
            <a:r>
              <a:rPr lang="en-US" sz="1700" dirty="0" smtClean="0"/>
              <a:t>AIE issued for 20% of tire cost</a:t>
            </a:r>
            <a:endParaRPr lang="en-US" sz="1700" dirty="0"/>
          </a:p>
        </p:txBody>
      </p:sp>
      <p:cxnSp>
        <p:nvCxnSpPr>
          <p:cNvPr id="31" name="Straight Arrow Connector 30"/>
          <p:cNvCxnSpPr/>
          <p:nvPr/>
        </p:nvCxnSpPr>
        <p:spPr>
          <a:xfrm flipH="1" flipV="1">
            <a:off x="6934200" y="2819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52400" y="4343400"/>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8600" y="5562600"/>
            <a:ext cx="8686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Real-Life Example </a:t>
            </a:r>
            <a:br>
              <a:rPr lang="en-US" dirty="0" smtClean="0"/>
            </a:b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29</a:t>
            </a:fld>
            <a:endParaRPr lang="en-US" dirty="0"/>
          </a:p>
        </p:txBody>
      </p:sp>
      <p:graphicFrame>
        <p:nvGraphicFramePr>
          <p:cNvPr id="7" name="Content Placeholder 6"/>
          <p:cNvGraphicFramePr>
            <a:graphicFrameLocks noGrp="1"/>
          </p:cNvGraphicFramePr>
          <p:nvPr>
            <p:ph sz="quarter" idx="1"/>
          </p:nvPr>
        </p:nvGraphicFramePr>
        <p:xfrm>
          <a:off x="914400" y="1371603"/>
          <a:ext cx="7772400" cy="4952995"/>
        </p:xfrm>
        <a:graphic>
          <a:graphicData uri="http://schemas.openxmlformats.org/drawingml/2006/table">
            <a:tbl>
              <a:tblPr/>
              <a:tblGrid>
                <a:gridCol w="838200"/>
                <a:gridCol w="762000"/>
                <a:gridCol w="457200"/>
                <a:gridCol w="381000"/>
                <a:gridCol w="685800"/>
                <a:gridCol w="2819400"/>
                <a:gridCol w="457200"/>
                <a:gridCol w="1371600"/>
              </a:tblGrid>
              <a:tr h="666371">
                <a:tc>
                  <a:txBody>
                    <a:bodyPr/>
                    <a:lstStyle/>
                    <a:p>
                      <a:pPr algn="ctr" fontAlgn="b"/>
                      <a:r>
                        <a:rPr lang="en-US" sz="1100" b="1" i="0" u="none" strike="noStrike" dirty="0">
                          <a:solidFill>
                            <a:srgbClr val="000000"/>
                          </a:solidFill>
                          <a:latin typeface="Arial"/>
                        </a:rPr>
                        <a:t>APPROVED MILEAGE</a:t>
                      </a:r>
                    </a:p>
                  </a:txBody>
                  <a:tcPr marL="8968" marR="8968" marT="89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dirty="0">
                          <a:solidFill>
                            <a:srgbClr val="000000"/>
                          </a:solidFill>
                          <a:latin typeface="Arial"/>
                        </a:rPr>
                        <a:t>DATE AUTH</a:t>
                      </a:r>
                    </a:p>
                  </a:txBody>
                  <a:tcPr marL="8968" marR="8968" marT="89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dirty="0">
                          <a:solidFill>
                            <a:srgbClr val="000000"/>
                          </a:solidFill>
                          <a:latin typeface="Arial"/>
                        </a:rPr>
                        <a:t>PART</a:t>
                      </a:r>
                    </a:p>
                  </a:txBody>
                  <a:tcPr marL="8968" marR="8968" marT="89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dirty="0">
                          <a:solidFill>
                            <a:srgbClr val="000000"/>
                          </a:solidFill>
                          <a:latin typeface="Arial"/>
                        </a:rPr>
                        <a:t>QTY</a:t>
                      </a:r>
                    </a:p>
                  </a:txBody>
                  <a:tcPr marL="8968" marR="8968" marT="89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dirty="0">
                          <a:solidFill>
                            <a:srgbClr val="000000"/>
                          </a:solidFill>
                          <a:latin typeface="Arial"/>
                        </a:rPr>
                        <a:t>ACTUAL COST</a:t>
                      </a:r>
                    </a:p>
                  </a:txBody>
                  <a:tcPr marL="8968" marR="8968" marT="89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dirty="0">
                          <a:solidFill>
                            <a:srgbClr val="000000"/>
                          </a:solidFill>
                          <a:latin typeface="Arial"/>
                        </a:rPr>
                        <a:t>DETERMINING AIE %  </a:t>
                      </a:r>
                    </a:p>
                  </a:txBody>
                  <a:tcPr marL="8968" marR="8968" marT="89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dirty="0">
                          <a:solidFill>
                            <a:srgbClr val="000000"/>
                          </a:solidFill>
                          <a:latin typeface="Arial"/>
                        </a:rPr>
                        <a:t>AIE %</a:t>
                      </a:r>
                    </a:p>
                  </a:txBody>
                  <a:tcPr marL="8968" marR="8968" marT="89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dirty="0">
                          <a:solidFill>
                            <a:srgbClr val="000000"/>
                          </a:solidFill>
                          <a:latin typeface="Arial"/>
                        </a:rPr>
                        <a:t>AIE AMOUNT</a:t>
                      </a:r>
                    </a:p>
                  </a:txBody>
                  <a:tcPr marL="8968" marR="8968" marT="89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602908">
                <a:tc>
                  <a:txBody>
                    <a:bodyPr/>
                    <a:lstStyle/>
                    <a:p>
                      <a:pPr algn="ctr" fontAlgn="b"/>
                      <a:r>
                        <a:rPr lang="en-US" sz="1000" b="0" i="0" u="none" strike="noStrike" dirty="0">
                          <a:solidFill>
                            <a:srgbClr val="000000"/>
                          </a:solidFill>
                          <a:latin typeface="Arial"/>
                        </a:rPr>
                        <a:t> </a:t>
                      </a:r>
                    </a:p>
                  </a:txBody>
                  <a:tcPr marL="8968" marR="8968" marT="89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dirty="0">
                          <a:solidFill>
                            <a:srgbClr val="000000"/>
                          </a:solidFill>
                          <a:latin typeface="Arial"/>
                        </a:rPr>
                        <a:t> </a:t>
                      </a:r>
                    </a:p>
                  </a:txBody>
                  <a:tcPr marL="8968" marR="8968" marT="89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dirty="0">
                          <a:solidFill>
                            <a:srgbClr val="000000"/>
                          </a:solidFill>
                          <a:latin typeface="Arial"/>
                        </a:rPr>
                        <a:t> </a:t>
                      </a:r>
                    </a:p>
                  </a:txBody>
                  <a:tcPr marL="8968" marR="8968" marT="89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dirty="0">
                          <a:solidFill>
                            <a:srgbClr val="000000"/>
                          </a:solidFill>
                          <a:latin typeface="Arial"/>
                        </a:rPr>
                        <a:t> </a:t>
                      </a:r>
                    </a:p>
                  </a:txBody>
                  <a:tcPr marL="8968" marR="8968" marT="89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0" i="0" u="none" strike="noStrike" dirty="0">
                          <a:solidFill>
                            <a:srgbClr val="000000"/>
                          </a:solidFill>
                          <a:latin typeface="Arial"/>
                        </a:rPr>
                        <a:t> </a:t>
                      </a:r>
                    </a:p>
                  </a:txBody>
                  <a:tcPr marL="8968" marR="8968" marT="89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1" i="0" u="none" strike="noStrike" dirty="0">
                          <a:solidFill>
                            <a:srgbClr val="000000"/>
                          </a:solidFill>
                          <a:latin typeface="Arial"/>
                        </a:rPr>
                        <a:t>Each replacement tire is presumed to replace the oldest replaced tire on the vehicle</a:t>
                      </a:r>
                    </a:p>
                  </a:txBody>
                  <a:tcPr marL="8968" marR="8968" marT="89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1" i="0" u="none" strike="noStrike" dirty="0">
                          <a:solidFill>
                            <a:srgbClr val="000000"/>
                          </a:solidFill>
                          <a:latin typeface="Arial"/>
                        </a:rPr>
                        <a:t>See Policy</a:t>
                      </a:r>
                    </a:p>
                  </a:txBody>
                  <a:tcPr marL="8968" marR="8968" marT="89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000" b="1" i="0" u="none" strike="noStrike" dirty="0">
                          <a:solidFill>
                            <a:srgbClr val="000000"/>
                          </a:solidFill>
                          <a:latin typeface="Arial"/>
                        </a:rPr>
                        <a:t>(Actual Cost x AIE % = AIE Amount)</a:t>
                      </a:r>
                    </a:p>
                  </a:txBody>
                  <a:tcPr marL="8968" marR="8968" marT="89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317320">
                <a:tc>
                  <a:txBody>
                    <a:bodyPr/>
                    <a:lstStyle/>
                    <a:p>
                      <a:pPr algn="r" fontAlgn="b"/>
                      <a:r>
                        <a:rPr lang="en-US" sz="1100" b="0" i="0" u="none" strike="noStrike" dirty="0" smtClean="0">
                          <a:solidFill>
                            <a:srgbClr val="000000"/>
                          </a:solidFill>
                          <a:latin typeface="Arial"/>
                        </a:rPr>
                        <a:t>12,042</a:t>
                      </a:r>
                      <a:endParaRPr lang="en-US" sz="1100" b="0" i="0" u="none" strike="noStrike" dirty="0">
                        <a:solidFill>
                          <a:srgbClr val="000000"/>
                        </a:solidFill>
                        <a:latin typeface="Arial"/>
                      </a:endParaRP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10/19/2012</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Arial"/>
                        </a:rPr>
                        <a:t>TIRE</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1</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$125.25</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Arial"/>
                        </a:rPr>
                        <a:t>Tire #5 - Tire #1 (12,042-0 = </a:t>
                      </a:r>
                      <a:r>
                        <a:rPr lang="it-IT" sz="1100" b="1" i="0" u="none" strike="noStrike">
                          <a:solidFill>
                            <a:srgbClr val="000000"/>
                          </a:solidFill>
                          <a:latin typeface="Arial"/>
                        </a:rPr>
                        <a:t>12,042</a:t>
                      </a:r>
                      <a:r>
                        <a:rPr lang="it-IT" sz="1100" b="0" i="0" u="none" strike="noStrike">
                          <a:solidFill>
                            <a:srgbClr val="000000"/>
                          </a:solidFill>
                          <a:latin typeface="Arial"/>
                        </a:rPr>
                        <a:t>) </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60%</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$75.15</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320">
                <a:tc>
                  <a:txBody>
                    <a:bodyPr/>
                    <a:lstStyle/>
                    <a:p>
                      <a:pPr algn="r" fontAlgn="b"/>
                      <a:r>
                        <a:rPr lang="en-US" sz="1100" b="0" i="0" u="none" strike="noStrike" dirty="0" smtClean="0">
                          <a:solidFill>
                            <a:srgbClr val="000000"/>
                          </a:solidFill>
                          <a:latin typeface="Arial"/>
                        </a:rPr>
                        <a:t>12,830</a:t>
                      </a:r>
                      <a:endParaRPr lang="en-US" sz="1100" b="0" i="0" u="none" strike="noStrike" dirty="0">
                        <a:solidFill>
                          <a:srgbClr val="000000"/>
                        </a:solidFill>
                        <a:latin typeface="Arial"/>
                      </a:endParaRP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10/26/2012</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Arial"/>
                        </a:rPr>
                        <a:t>TIRE</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$125.25</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Arial"/>
                        </a:rPr>
                        <a:t>Tire #6 - Tire #2 (12,830-0 = </a:t>
                      </a:r>
                      <a:r>
                        <a:rPr lang="it-IT" sz="1100" b="1" i="0" u="none" strike="noStrike" dirty="0">
                          <a:solidFill>
                            <a:srgbClr val="000000"/>
                          </a:solidFill>
                          <a:latin typeface="Arial"/>
                        </a:rPr>
                        <a:t>12,830</a:t>
                      </a:r>
                      <a:r>
                        <a:rPr lang="it-IT" sz="1100" b="0" i="0" u="none" strike="noStrike" dirty="0">
                          <a:solidFill>
                            <a:srgbClr val="000000"/>
                          </a:solidFill>
                          <a:latin typeface="Arial"/>
                        </a:rPr>
                        <a:t>) </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60%</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$75.15</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320">
                <a:tc>
                  <a:txBody>
                    <a:bodyPr/>
                    <a:lstStyle/>
                    <a:p>
                      <a:pPr algn="r" fontAlgn="b"/>
                      <a:r>
                        <a:rPr lang="en-US" sz="1100" b="0" i="0" u="none" strike="noStrike" dirty="0" smtClean="0">
                          <a:solidFill>
                            <a:srgbClr val="000000"/>
                          </a:solidFill>
                          <a:latin typeface="Arial"/>
                        </a:rPr>
                        <a:t>16,467</a:t>
                      </a:r>
                      <a:endParaRPr lang="en-US" sz="1100" b="0" i="0" u="none" strike="noStrike" dirty="0">
                        <a:solidFill>
                          <a:srgbClr val="000000"/>
                        </a:solidFill>
                        <a:latin typeface="Arial"/>
                      </a:endParaRP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12/18/2012</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Arial"/>
                        </a:rPr>
                        <a:t>TIRE</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$125.25</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Arial"/>
                        </a:rPr>
                        <a:t>Tire #7 - Tire #3 (16,467-0 = </a:t>
                      </a:r>
                      <a:r>
                        <a:rPr lang="it-IT" sz="1100" b="1" i="0" u="none" strike="noStrike" dirty="0">
                          <a:solidFill>
                            <a:srgbClr val="000000"/>
                          </a:solidFill>
                          <a:latin typeface="Arial"/>
                        </a:rPr>
                        <a:t>16,467</a:t>
                      </a:r>
                      <a:r>
                        <a:rPr lang="it-IT" sz="1100" b="0" i="0" u="none" strike="noStrike" dirty="0">
                          <a:solidFill>
                            <a:srgbClr val="000000"/>
                          </a:solidFill>
                          <a:latin typeface="Arial"/>
                        </a:rPr>
                        <a:t>) </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40%</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$50.10</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320">
                <a:tc>
                  <a:txBody>
                    <a:bodyPr/>
                    <a:lstStyle/>
                    <a:p>
                      <a:pPr algn="r" fontAlgn="b"/>
                      <a:r>
                        <a:rPr lang="en-US" sz="1100" b="0" i="0" u="none" strike="noStrike" dirty="0" smtClean="0">
                          <a:solidFill>
                            <a:srgbClr val="000000"/>
                          </a:solidFill>
                          <a:latin typeface="Arial"/>
                        </a:rPr>
                        <a:t>19,263</a:t>
                      </a:r>
                      <a:endParaRPr lang="en-US" sz="1100" b="0" i="0" u="none" strike="noStrike" dirty="0">
                        <a:solidFill>
                          <a:srgbClr val="000000"/>
                        </a:solidFill>
                        <a:latin typeface="Arial"/>
                      </a:endParaRP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1/22/2013</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Arial"/>
                        </a:rPr>
                        <a:t>TIRE</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$139.14</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Arial"/>
                        </a:rPr>
                        <a:t>Tire #8 - Tire #4 (19,263-0 = </a:t>
                      </a:r>
                      <a:r>
                        <a:rPr lang="it-IT" sz="1100" b="1" i="0" u="none" strike="noStrike">
                          <a:solidFill>
                            <a:srgbClr val="000000"/>
                          </a:solidFill>
                          <a:latin typeface="Arial"/>
                        </a:rPr>
                        <a:t>19,263</a:t>
                      </a:r>
                      <a:r>
                        <a:rPr lang="it-IT" sz="1100" b="0" i="0" u="none" strike="noStrike">
                          <a:solidFill>
                            <a:srgbClr val="000000"/>
                          </a:solidFill>
                          <a:latin typeface="Arial"/>
                        </a:rPr>
                        <a:t>)</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40%</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$55.66</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320">
                <a:tc>
                  <a:txBody>
                    <a:bodyPr/>
                    <a:lstStyle/>
                    <a:p>
                      <a:pPr algn="r" fontAlgn="b"/>
                      <a:r>
                        <a:rPr lang="en-US" sz="1100" b="0" i="0" u="none" strike="noStrike" dirty="0" smtClean="0">
                          <a:solidFill>
                            <a:srgbClr val="000000"/>
                          </a:solidFill>
                          <a:latin typeface="Arial"/>
                        </a:rPr>
                        <a:t>23,927</a:t>
                      </a:r>
                      <a:endParaRPr lang="en-US" sz="1100" b="0" i="0" u="none" strike="noStrike" dirty="0">
                        <a:solidFill>
                          <a:srgbClr val="000000"/>
                        </a:solidFill>
                        <a:latin typeface="Arial"/>
                      </a:endParaRP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2/25/2013</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Arial"/>
                        </a:rPr>
                        <a:t>TIRE</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$139.14</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Arial"/>
                        </a:rPr>
                        <a:t>Tire #9 - Tire #5 (23,927-12,042 = </a:t>
                      </a:r>
                      <a:r>
                        <a:rPr lang="it-IT" sz="1100" b="1" i="0" u="none" strike="noStrike">
                          <a:solidFill>
                            <a:srgbClr val="000000"/>
                          </a:solidFill>
                          <a:latin typeface="Arial"/>
                        </a:rPr>
                        <a:t>11,885</a:t>
                      </a:r>
                      <a:r>
                        <a:rPr lang="it-IT" sz="1100" b="0" i="0" u="none" strike="noStrike">
                          <a:solidFill>
                            <a:srgbClr val="000000"/>
                          </a:solidFill>
                          <a:latin typeface="Arial"/>
                        </a:rPr>
                        <a:t>)</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60%</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$83.48</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5308">
                <a:tc>
                  <a:txBody>
                    <a:bodyPr/>
                    <a:lstStyle/>
                    <a:p>
                      <a:pPr algn="r" fontAlgn="b"/>
                      <a:r>
                        <a:rPr lang="en-US" sz="1100" b="0" i="0" u="none" strike="noStrike" dirty="0" smtClean="0">
                          <a:solidFill>
                            <a:srgbClr val="000000"/>
                          </a:solidFill>
                          <a:latin typeface="Arial"/>
                        </a:rPr>
                        <a:t>24,330</a:t>
                      </a:r>
                      <a:endParaRPr lang="en-US" sz="1100" b="0" i="0" u="none" strike="noStrike" dirty="0">
                        <a:solidFill>
                          <a:srgbClr val="000000"/>
                        </a:solidFill>
                        <a:latin typeface="Arial"/>
                      </a:endParaRP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4/1/2013</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Arial"/>
                        </a:rPr>
                        <a:t>TIRE</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3</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$417.42</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Arial"/>
                        </a:rPr>
                        <a:t>Tire #10 - Tire #6 (24,330-12,830 = </a:t>
                      </a:r>
                      <a:r>
                        <a:rPr lang="it-IT" sz="1100" b="1" i="0" u="none" strike="noStrike" dirty="0">
                          <a:solidFill>
                            <a:srgbClr val="000000"/>
                          </a:solidFill>
                          <a:latin typeface="Arial"/>
                        </a:rPr>
                        <a:t>11,500</a:t>
                      </a:r>
                      <a:r>
                        <a:rPr lang="it-IT" sz="1100" b="0" i="0" u="none" strike="noStrike" dirty="0">
                          <a:solidFill>
                            <a:srgbClr val="000000"/>
                          </a:solidFill>
                          <a:latin typeface="Arial"/>
                        </a:rPr>
                        <a:t>)  Tire #11 - Tire #7 (24,330-16,467 = </a:t>
                      </a:r>
                      <a:r>
                        <a:rPr lang="it-IT" sz="1100" b="1" i="0" u="none" strike="noStrike" dirty="0">
                          <a:solidFill>
                            <a:srgbClr val="000000"/>
                          </a:solidFill>
                          <a:latin typeface="Arial"/>
                        </a:rPr>
                        <a:t>7,863</a:t>
                      </a:r>
                      <a:r>
                        <a:rPr lang="it-IT" sz="1100" b="0" i="0" u="none" strike="noStrike" dirty="0">
                          <a:solidFill>
                            <a:srgbClr val="000000"/>
                          </a:solidFill>
                          <a:latin typeface="Arial"/>
                        </a:rPr>
                        <a:t>)  Tire #12 - Tire #8 (24,330-19,263 = </a:t>
                      </a:r>
                      <a:r>
                        <a:rPr lang="it-IT" sz="1100" b="1" i="0" u="none" strike="noStrike" dirty="0">
                          <a:solidFill>
                            <a:srgbClr val="000000"/>
                          </a:solidFill>
                          <a:latin typeface="Arial"/>
                        </a:rPr>
                        <a:t>5,067</a:t>
                      </a:r>
                      <a:r>
                        <a:rPr lang="it-IT" sz="1100" b="0" i="0" u="none" strike="noStrike" dirty="0">
                          <a:solidFill>
                            <a:srgbClr val="000000"/>
                          </a:solidFill>
                          <a:latin typeface="Arial"/>
                        </a:rPr>
                        <a:t>) </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60% 80% 80%</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$306.10</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990">
                <a:tc>
                  <a:txBody>
                    <a:bodyPr/>
                    <a:lstStyle/>
                    <a:p>
                      <a:pPr algn="r" fontAlgn="b"/>
                      <a:r>
                        <a:rPr lang="en-US" sz="1100" b="0" i="0" u="none" strike="noStrike" dirty="0" smtClean="0">
                          <a:solidFill>
                            <a:srgbClr val="000000"/>
                          </a:solidFill>
                          <a:latin typeface="Arial"/>
                        </a:rPr>
                        <a:t>34,816</a:t>
                      </a:r>
                      <a:endParaRPr lang="en-US" sz="1100" b="0" i="0" u="none" strike="noStrike" dirty="0">
                        <a:solidFill>
                          <a:srgbClr val="000000"/>
                        </a:solidFill>
                        <a:latin typeface="Arial"/>
                      </a:endParaRP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7/5/2013</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Arial"/>
                        </a:rPr>
                        <a:t>TIRE</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$139.14</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Arial"/>
                        </a:rPr>
                        <a:t>Tire #13 - Tire #9 (34,816-23,927 = </a:t>
                      </a:r>
                      <a:r>
                        <a:rPr lang="it-IT" sz="1100" b="1" i="0" u="none" strike="noStrike">
                          <a:solidFill>
                            <a:srgbClr val="000000"/>
                          </a:solidFill>
                          <a:latin typeface="Arial"/>
                        </a:rPr>
                        <a:t>10,889</a:t>
                      </a:r>
                      <a:r>
                        <a:rPr lang="it-IT" sz="1100" b="0" i="0" u="none" strike="noStrike">
                          <a:solidFill>
                            <a:srgbClr val="000000"/>
                          </a:solidFill>
                          <a:latin typeface="Arial"/>
                        </a:rPr>
                        <a:t>) </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60%</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$83.48</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657">
                <a:tc>
                  <a:txBody>
                    <a:bodyPr/>
                    <a:lstStyle/>
                    <a:p>
                      <a:pPr algn="r" fontAlgn="b"/>
                      <a:r>
                        <a:rPr lang="en-US" sz="1100" b="0" i="0" u="none" strike="noStrike" dirty="0" smtClean="0">
                          <a:solidFill>
                            <a:srgbClr val="000000"/>
                          </a:solidFill>
                          <a:latin typeface="Arial"/>
                        </a:rPr>
                        <a:t>37,303</a:t>
                      </a:r>
                      <a:endParaRPr lang="en-US" sz="1100" b="0" i="0" u="none" strike="noStrike" dirty="0">
                        <a:solidFill>
                          <a:srgbClr val="000000"/>
                        </a:solidFill>
                        <a:latin typeface="Arial"/>
                      </a:endParaRP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7/25/2013</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Arial"/>
                        </a:rPr>
                        <a:t>TIRE</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$139.14</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Arial"/>
                        </a:rPr>
                        <a:t>Tire #14 - Tire #10 (37,303-24,330 = </a:t>
                      </a:r>
                      <a:r>
                        <a:rPr lang="it-IT" sz="1100" b="1" i="0" u="none" strike="noStrike">
                          <a:solidFill>
                            <a:srgbClr val="000000"/>
                          </a:solidFill>
                          <a:latin typeface="Arial"/>
                        </a:rPr>
                        <a:t>12,973</a:t>
                      </a:r>
                      <a:r>
                        <a:rPr lang="it-IT" sz="1100" b="0" i="0" u="none" strike="noStrike">
                          <a:solidFill>
                            <a:srgbClr val="000000"/>
                          </a:solidFill>
                          <a:latin typeface="Arial"/>
                        </a:rPr>
                        <a:t>)</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60%</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$83.48</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657">
                <a:tc>
                  <a:txBody>
                    <a:bodyPr/>
                    <a:lstStyle/>
                    <a:p>
                      <a:pPr algn="r" fontAlgn="b"/>
                      <a:r>
                        <a:rPr lang="en-US" sz="1100" b="0" i="0" u="none" strike="noStrike" dirty="0" smtClean="0">
                          <a:solidFill>
                            <a:srgbClr val="000000"/>
                          </a:solidFill>
                          <a:latin typeface="Arial"/>
                        </a:rPr>
                        <a:t>40,306</a:t>
                      </a:r>
                      <a:endParaRPr lang="en-US" sz="1100" b="0" i="0" u="none" strike="noStrike" dirty="0">
                        <a:solidFill>
                          <a:srgbClr val="000000"/>
                        </a:solidFill>
                        <a:latin typeface="Arial"/>
                      </a:endParaRP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8/14/2013</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Arial"/>
                        </a:rPr>
                        <a:t>TIRE</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$139.14</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Arial"/>
                        </a:rPr>
                        <a:t>Tire #15 - Tire #11 (40,306-24,330 = </a:t>
                      </a:r>
                      <a:r>
                        <a:rPr lang="it-IT" sz="1100" b="1" i="0" u="none" strike="noStrike">
                          <a:solidFill>
                            <a:srgbClr val="000000"/>
                          </a:solidFill>
                          <a:latin typeface="Arial"/>
                        </a:rPr>
                        <a:t>15,976</a:t>
                      </a:r>
                      <a:r>
                        <a:rPr lang="it-IT" sz="1100" b="0" i="0" u="none" strike="noStrike">
                          <a:solidFill>
                            <a:srgbClr val="000000"/>
                          </a:solidFill>
                          <a:latin typeface="Arial"/>
                        </a:rPr>
                        <a:t>)</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60%</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$83.48</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184">
                <a:tc>
                  <a:txBody>
                    <a:bodyPr/>
                    <a:lstStyle/>
                    <a:p>
                      <a:pPr algn="r" fontAlgn="b"/>
                      <a:r>
                        <a:rPr lang="en-US" sz="1100" b="0" i="0" u="none" strike="noStrike" dirty="0" smtClean="0">
                          <a:solidFill>
                            <a:srgbClr val="000000"/>
                          </a:solidFill>
                          <a:latin typeface="Arial"/>
                        </a:rPr>
                        <a:t>46,279</a:t>
                      </a:r>
                      <a:endParaRPr lang="en-US" sz="1100" b="0" i="0" u="none" strike="noStrike" dirty="0">
                        <a:solidFill>
                          <a:srgbClr val="000000"/>
                        </a:solidFill>
                        <a:latin typeface="Arial"/>
                      </a:endParaRP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9/16/2013</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Arial"/>
                        </a:rPr>
                        <a:t>TIRE</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$139.14</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Arial"/>
                        </a:rPr>
                        <a:t>Tire #16 - Tire #12 (46,279-24,330 = </a:t>
                      </a:r>
                      <a:r>
                        <a:rPr lang="it-IT" sz="1100" b="1" i="0" u="none" strike="noStrike">
                          <a:solidFill>
                            <a:srgbClr val="000000"/>
                          </a:solidFill>
                          <a:latin typeface="Arial"/>
                        </a:rPr>
                        <a:t>21,949</a:t>
                      </a:r>
                      <a:r>
                        <a:rPr lang="it-IT" sz="1100" b="0" i="0" u="none" strike="noStrike">
                          <a:solidFill>
                            <a:srgbClr val="000000"/>
                          </a:solidFill>
                          <a:latin typeface="Arial"/>
                        </a:rPr>
                        <a:t>)</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40%</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$55.66</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320">
                <a:tc>
                  <a:txBody>
                    <a:bodyPr/>
                    <a:lstStyle/>
                    <a:p>
                      <a:pPr algn="l" fontAlgn="b"/>
                      <a:endParaRPr lang="en-US" sz="1100" b="0" i="0" u="none" strike="noStrike">
                        <a:solidFill>
                          <a:srgbClr val="000000"/>
                        </a:solidFill>
                        <a:latin typeface="Arial"/>
                      </a:endParaRPr>
                    </a:p>
                  </a:txBody>
                  <a:tcPr marL="8968" marR="8968" marT="896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latin typeface="Arial"/>
                      </a:endParaRPr>
                    </a:p>
                  </a:txBody>
                  <a:tcPr marL="8968" marR="8968" marT="896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Arial"/>
                      </a:endParaRPr>
                    </a:p>
                  </a:txBody>
                  <a:tcPr marL="8968" marR="8968" marT="896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Arial"/>
                      </a:endParaRPr>
                    </a:p>
                  </a:txBody>
                  <a:tcPr marL="8968" marR="8968" marT="896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latin typeface="Arial"/>
                        </a:rPr>
                        <a:t>$1,628.01</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Arial"/>
                      </a:endParaRPr>
                    </a:p>
                  </a:txBody>
                  <a:tcPr marL="8968" marR="8968" marT="896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Arial"/>
                      </a:endParaRPr>
                    </a:p>
                  </a:txBody>
                  <a:tcPr marL="8968" marR="8968" marT="896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latin typeface="Arial"/>
                        </a:rPr>
                        <a:t>$951.74</a:t>
                      </a:r>
                    </a:p>
                  </a:txBody>
                  <a:tcPr marL="8968" marR="8968" marT="89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4800600" y="0"/>
            <a:ext cx="4572000" cy="1374222"/>
          </a:xfrm>
          <a:prstGeom prst="rect">
            <a:avLst/>
          </a:prstGeom>
        </p:spPr>
        <p:txBody>
          <a:bodyPr>
            <a:spAutoFit/>
          </a:bodyPr>
          <a:lstStyle/>
          <a:p>
            <a:pPr marL="274320" lvl="1" indent="12700">
              <a:lnSpc>
                <a:spcPct val="120000"/>
              </a:lnSpc>
            </a:pPr>
            <a:r>
              <a:rPr lang="en-US" sz="1400" dirty="0" smtClean="0"/>
              <a:t>Less than 8,000 miles = 80% AIE</a:t>
            </a:r>
          </a:p>
          <a:p>
            <a:pPr marL="274320" lvl="1" indent="12700">
              <a:lnSpc>
                <a:spcPct val="120000"/>
              </a:lnSpc>
            </a:pPr>
            <a:r>
              <a:rPr lang="en-US" sz="1400" dirty="0" smtClean="0"/>
              <a:t> 8,001 to 16,000 miles = 60% AIE</a:t>
            </a:r>
          </a:p>
          <a:p>
            <a:pPr marL="274320" lvl="1" indent="12700">
              <a:lnSpc>
                <a:spcPct val="120000"/>
              </a:lnSpc>
            </a:pPr>
            <a:r>
              <a:rPr lang="en-US" sz="1400" dirty="0" smtClean="0"/>
              <a:t>16,001 to 24,000 miles = 40% AIE</a:t>
            </a:r>
          </a:p>
          <a:p>
            <a:pPr marL="274320" lvl="1" indent="12700">
              <a:lnSpc>
                <a:spcPct val="120000"/>
              </a:lnSpc>
            </a:pPr>
            <a:r>
              <a:rPr lang="en-US" sz="1400" dirty="0" smtClean="0"/>
              <a:t>24,001 to 32,000 miles = 20% AIE</a:t>
            </a:r>
          </a:p>
          <a:p>
            <a:pPr marL="274320" lvl="1" indent="12700">
              <a:lnSpc>
                <a:spcPct val="120000"/>
              </a:lnSpc>
            </a:pPr>
            <a:r>
              <a:rPr lang="en-US" sz="1400" dirty="0" smtClean="0"/>
              <a:t>Over 32,001 miles = 0% AIE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01000" cy="1143000"/>
          </a:xfrm>
        </p:spPr>
        <p:txBody>
          <a:bodyPr>
            <a:normAutofit fontScale="90000"/>
          </a:bodyPr>
          <a:lstStyle/>
          <a:p>
            <a:r>
              <a:rPr lang="en-US" dirty="0" smtClean="0"/>
              <a:t>GSA Fleet’s Authorities and Regulations</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3</a:t>
            </a:fld>
            <a:endParaRPr lang="en-US" dirty="0"/>
          </a:p>
        </p:txBody>
      </p:sp>
      <p:sp>
        <p:nvSpPr>
          <p:cNvPr id="4" name="Content Placeholder 3"/>
          <p:cNvSpPr>
            <a:spLocks noGrp="1"/>
          </p:cNvSpPr>
          <p:nvPr>
            <p:ph sz="quarter" idx="1"/>
          </p:nvPr>
        </p:nvSpPr>
        <p:spPr>
          <a:xfrm>
            <a:off x="914400" y="1752600"/>
            <a:ext cx="7772400" cy="4648200"/>
          </a:xfrm>
        </p:spPr>
        <p:txBody>
          <a:bodyPr>
            <a:normAutofit/>
          </a:bodyPr>
          <a:lstStyle/>
          <a:p>
            <a:r>
              <a:rPr lang="en-US" dirty="0" smtClean="0"/>
              <a:t>40 USC </a:t>
            </a:r>
            <a:r>
              <a:rPr lang="en-US" dirty="0" smtClean="0">
                <a:hlinkClick r:id="rId3" tooltip="Subtitle I - FEDERAL PROPERTY AND ADMINISTRATIVE SERVICES&#10;"/>
              </a:rPr>
              <a:t>Subtitle I</a:t>
            </a:r>
            <a:r>
              <a:rPr lang="en-US" dirty="0" smtClean="0"/>
              <a:t> › </a:t>
            </a:r>
            <a:r>
              <a:rPr lang="en-US" dirty="0" smtClean="0">
                <a:hlinkClick r:id="rId4" tooltip="Chapter 5 - PROPERTY MANAGEMENT"/>
              </a:rPr>
              <a:t>Chapter 5</a:t>
            </a:r>
            <a:r>
              <a:rPr lang="en-US" dirty="0" smtClean="0"/>
              <a:t> › </a:t>
            </a:r>
            <a:r>
              <a:rPr lang="en-US" dirty="0" smtClean="0">
                <a:hlinkClick r:id="rId5" tooltip="Subchapter VI - MOTOR VEHICLE POOLS AND TRANSPORTATION SYSTEMS"/>
              </a:rPr>
              <a:t>Subchapter VI </a:t>
            </a:r>
            <a:endParaRPr lang="en-US" dirty="0" smtClean="0"/>
          </a:p>
          <a:p>
            <a:pPr lvl="1"/>
            <a:r>
              <a:rPr lang="en-US" dirty="0" smtClean="0"/>
              <a:t>Establishes leasing authority, funding source, and cost recovery</a:t>
            </a:r>
          </a:p>
          <a:p>
            <a:r>
              <a:rPr lang="en-US" dirty="0" smtClean="0"/>
              <a:t>40 USC 321(b)(2)</a:t>
            </a:r>
          </a:p>
          <a:p>
            <a:pPr lvl="1"/>
            <a:r>
              <a:rPr lang="en-US" dirty="0" smtClean="0"/>
              <a:t>Establishes requirement for reimbursement of funding source</a:t>
            </a:r>
          </a:p>
          <a:p>
            <a:r>
              <a:rPr lang="en-US" dirty="0" smtClean="0"/>
              <a:t>41 CFR 101-26.501-9</a:t>
            </a:r>
          </a:p>
          <a:p>
            <a:pPr lvl="1"/>
            <a:r>
              <a:rPr lang="en-US" dirty="0" smtClean="0"/>
              <a:t>GSA centralized leasing program as an additional source of motor vehicles</a:t>
            </a:r>
          </a:p>
          <a:p>
            <a:r>
              <a:rPr lang="en-US" dirty="0" smtClean="0"/>
              <a:t>41 CFR 101-39</a:t>
            </a:r>
          </a:p>
          <a:p>
            <a:pPr lvl="1"/>
            <a:r>
              <a:rPr lang="en-US" dirty="0" smtClean="0"/>
              <a:t>GSA Fleet’s leasing program outline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nchor="ctr"/>
          <a:lstStyle/>
          <a:p>
            <a:pPr algn="ctr"/>
            <a:r>
              <a:rPr lang="en-US" dirty="0" smtClean="0"/>
              <a:t>Summary</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30</a:t>
            </a:fld>
            <a:endParaRPr lang="en-US" dirty="0"/>
          </a:p>
        </p:txBody>
      </p:sp>
      <p:sp>
        <p:nvSpPr>
          <p:cNvPr id="5" name="Content Placeholder 4"/>
          <p:cNvSpPr>
            <a:spLocks noGrp="1"/>
          </p:cNvSpPr>
          <p:nvPr>
            <p:ph sz="quarter" idx="2"/>
          </p:nvPr>
        </p:nvSpPr>
        <p:spPr>
          <a:xfrm>
            <a:off x="381000" y="1295400"/>
            <a:ext cx="8458200" cy="4953000"/>
          </a:xfrm>
        </p:spPr>
        <p:txBody>
          <a:bodyPr>
            <a:normAutofit/>
          </a:bodyPr>
          <a:lstStyle/>
          <a:p>
            <a:pPr marL="119063" indent="0">
              <a:lnSpc>
                <a:spcPct val="120000"/>
              </a:lnSpc>
            </a:pPr>
            <a:r>
              <a:rPr lang="en-US" sz="2400" dirty="0" smtClean="0"/>
              <a:t>GSA is required by operating regulation to recover all of its expenses</a:t>
            </a:r>
          </a:p>
          <a:p>
            <a:pPr marL="119063" indent="0">
              <a:lnSpc>
                <a:spcPct val="120000"/>
              </a:lnSpc>
            </a:pPr>
            <a:r>
              <a:rPr lang="en-US" sz="2400" dirty="0" smtClean="0"/>
              <a:t>GSA uses rates to recover regular expenses and AIEs for irregular expenses</a:t>
            </a:r>
          </a:p>
          <a:p>
            <a:pPr marL="119063" indent="0">
              <a:lnSpc>
                <a:spcPct val="120000"/>
              </a:lnSpc>
            </a:pPr>
            <a:r>
              <a:rPr lang="en-US" sz="2400" dirty="0" smtClean="0"/>
              <a:t>GSA’s position is that one agency should not pay for excessive wear and tear, abuse, neglect or additional requirements of another agency.</a:t>
            </a:r>
          </a:p>
          <a:p>
            <a:pPr marL="119063" indent="0">
              <a:lnSpc>
                <a:spcPct val="120000"/>
              </a:lnSpc>
            </a:pPr>
            <a:r>
              <a:rPr lang="en-US" sz="2400" dirty="0" smtClean="0"/>
              <a:t>GSA is striving to better manage agency expectations with a more transparent policy on Agency Incurred Expenses and Normal Wear &amp; Tear.</a:t>
            </a:r>
          </a:p>
          <a:p>
            <a:pPr marL="119063" indent="0">
              <a:lnSpc>
                <a:spcPct val="120000"/>
              </a:lnSpc>
              <a:buNone/>
            </a:pPr>
            <a:endParaRPr lang="en-US" sz="2400" dirty="0" smtClean="0"/>
          </a:p>
          <a:p>
            <a:pPr marL="119063" indent="0">
              <a:lnSpc>
                <a:spcPct val="120000"/>
              </a:lnSpc>
              <a:buNone/>
            </a:pPr>
            <a:endParaRPr lang="en-US" sz="2200" dirty="0" smtClean="0"/>
          </a:p>
          <a:p>
            <a:pPr marL="119063" indent="0">
              <a:lnSpc>
                <a:spcPct val="120000"/>
              </a:lnSpc>
            </a:pPr>
            <a:endParaRPr lang="en-US" sz="2200" dirty="0" smtClean="0"/>
          </a:p>
          <a:p>
            <a:pPr marL="119063" indent="0"/>
            <a:endParaRPr lang="en-US" sz="2200" dirty="0"/>
          </a:p>
        </p:txBody>
      </p:sp>
      <p:sp>
        <p:nvSpPr>
          <p:cNvPr id="7" name="TextBox 6"/>
          <p:cNvSpPr txBox="1"/>
          <p:nvPr/>
        </p:nvSpPr>
        <p:spPr>
          <a:xfrm>
            <a:off x="685800" y="5320844"/>
            <a:ext cx="7772400" cy="523220"/>
          </a:xfrm>
          <a:prstGeom prst="rect">
            <a:avLst/>
          </a:prstGeom>
          <a:noFill/>
          <a:ln>
            <a:solidFill>
              <a:schemeClr val="tx1"/>
            </a:solidFill>
          </a:ln>
        </p:spPr>
        <p:txBody>
          <a:bodyPr wrap="square" rtlCol="0" anchor="ctr">
            <a:spAutoFit/>
          </a:bodyPr>
          <a:lstStyle/>
          <a:p>
            <a:pPr algn="ctr"/>
            <a:r>
              <a:rPr lang="en-US" sz="2800" dirty="0" smtClean="0"/>
              <a:t>You are valued partners and we appreciate your business.</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286000"/>
            <a:ext cx="7772400" cy="1143000"/>
          </a:xfrm>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31</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Recovering Regular Expenses</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4</a:t>
            </a:fld>
            <a:endParaRPr lang="en-US" dirty="0"/>
          </a:p>
        </p:txBody>
      </p:sp>
      <p:sp>
        <p:nvSpPr>
          <p:cNvPr id="4" name="Content Placeholder 3"/>
          <p:cNvSpPr>
            <a:spLocks noGrp="1"/>
          </p:cNvSpPr>
          <p:nvPr>
            <p:ph sz="quarter" idx="1"/>
          </p:nvPr>
        </p:nvSpPr>
        <p:spPr>
          <a:xfrm>
            <a:off x="838200" y="1752600"/>
            <a:ext cx="7772400" cy="4572000"/>
          </a:xfrm>
        </p:spPr>
        <p:txBody>
          <a:bodyPr>
            <a:normAutofit/>
          </a:bodyPr>
          <a:lstStyle/>
          <a:p>
            <a:pPr hangingPunct="0"/>
            <a:r>
              <a:rPr lang="en-US" dirty="0" smtClean="0"/>
              <a:t>Monthly Rate</a:t>
            </a:r>
          </a:p>
          <a:p>
            <a:pPr hangingPunct="0"/>
            <a:endParaRPr lang="en-US" dirty="0" smtClean="0"/>
          </a:p>
          <a:p>
            <a:pPr hangingPunct="0"/>
            <a:r>
              <a:rPr lang="en-US" dirty="0" smtClean="0"/>
              <a:t>Mileage Rate</a:t>
            </a:r>
          </a:p>
          <a:p>
            <a:pPr hangingPunct="0">
              <a:buNone/>
            </a:pPr>
            <a:endParaRPr lang="en-US" dirty="0" smtClean="0"/>
          </a:p>
          <a:p>
            <a:pPr hangingPunct="0"/>
            <a:r>
              <a:rPr lang="en-US" dirty="0" smtClean="0"/>
              <a:t>AFV Incremental Rate</a:t>
            </a:r>
          </a:p>
          <a:p>
            <a:pPr hangingPunct="0"/>
            <a:endParaRPr lang="en-US" dirty="0" smtClean="0"/>
          </a:p>
          <a:p>
            <a:pPr hangingPunct="0"/>
            <a:r>
              <a:rPr lang="en-US" dirty="0" smtClean="0"/>
              <a:t>Optional Equipment Rate</a:t>
            </a:r>
          </a:p>
          <a:p>
            <a:pPr hangingPunct="0"/>
            <a:endParaRPr lang="en-US" dirty="0" smtClean="0"/>
          </a:p>
          <a:p>
            <a:pPr hangingPunct="0"/>
            <a:r>
              <a:rPr lang="en-US" dirty="0" smtClean="0"/>
              <a:t>Fuel Surcharge or Rebates</a:t>
            </a:r>
          </a:p>
          <a:p>
            <a:pPr hangingPunct="0"/>
            <a:endParaRPr lang="en-US" dirty="0" smtClean="0"/>
          </a:p>
          <a:p>
            <a:pPr hangingPunct="0"/>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Recovering Irregular Expenses</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5</a:t>
            </a:fld>
            <a:endParaRPr lang="en-US" dirty="0"/>
          </a:p>
        </p:txBody>
      </p:sp>
      <p:sp>
        <p:nvSpPr>
          <p:cNvPr id="4" name="Content Placeholder 3"/>
          <p:cNvSpPr>
            <a:spLocks noGrp="1"/>
          </p:cNvSpPr>
          <p:nvPr>
            <p:ph sz="quarter" idx="1"/>
          </p:nvPr>
        </p:nvSpPr>
        <p:spPr/>
        <p:txBody>
          <a:bodyPr/>
          <a:lstStyle/>
          <a:p>
            <a:pPr>
              <a:buNone/>
            </a:pPr>
            <a:r>
              <a:rPr lang="en-US" b="1" u="sng" dirty="0" smtClean="0"/>
              <a:t>Agency Incurred Expenses (AIEs)</a:t>
            </a:r>
          </a:p>
          <a:p>
            <a:r>
              <a:rPr lang="en-US" dirty="0" smtClean="0"/>
              <a:t>Financial responsibility of the customer agency not covered under standard rates</a:t>
            </a:r>
          </a:p>
          <a:p>
            <a:r>
              <a:rPr lang="en-US" dirty="0" smtClean="0"/>
              <a:t>Applied as necessary to a specific vehicle(s) or customer</a:t>
            </a:r>
          </a:p>
          <a:p>
            <a:r>
              <a:rPr lang="en-US" dirty="0" smtClean="0"/>
              <a:t>Avoids raising costs on all GSA Fleet vehicles for expenses incurred by a specific vehicle or customer</a:t>
            </a:r>
          </a:p>
          <a:p>
            <a:pPr lvl="1"/>
            <a:endParaRPr lang="en-US" dirty="0"/>
          </a:p>
        </p:txBody>
      </p:sp>
      <p:sp>
        <p:nvSpPr>
          <p:cNvPr id="5" name="TextBox 4"/>
          <p:cNvSpPr txBox="1"/>
          <p:nvPr/>
        </p:nvSpPr>
        <p:spPr>
          <a:xfrm>
            <a:off x="457200" y="4724400"/>
            <a:ext cx="8229600" cy="1384995"/>
          </a:xfrm>
          <a:prstGeom prst="rect">
            <a:avLst/>
          </a:prstGeom>
          <a:noFill/>
          <a:ln>
            <a:solidFill>
              <a:schemeClr val="tx1"/>
            </a:solidFill>
          </a:ln>
        </p:spPr>
        <p:txBody>
          <a:bodyPr wrap="square" rtlCol="0">
            <a:spAutoFit/>
          </a:bodyPr>
          <a:lstStyle/>
          <a:p>
            <a:pPr algn="ctr"/>
            <a:r>
              <a:rPr lang="en-US" sz="2800" dirty="0" smtClean="0"/>
              <a:t>GSA Fleet’s Goal: </a:t>
            </a:r>
          </a:p>
          <a:p>
            <a:pPr algn="ctr"/>
            <a:r>
              <a:rPr lang="en-US" sz="2800" dirty="0" smtClean="0"/>
              <a:t>More effectively manage customer agency expectations when it comes to AIEs.</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AIE Guidance</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6</a:t>
            </a:fld>
            <a:endParaRPr lang="en-US" dirty="0"/>
          </a:p>
        </p:txBody>
      </p:sp>
      <p:pic>
        <p:nvPicPr>
          <p:cNvPr id="5" name="Picture 2"/>
          <p:cNvPicPr>
            <a:picLocks noChangeAspect="1" noChangeArrowheads="1"/>
          </p:cNvPicPr>
          <p:nvPr/>
        </p:nvPicPr>
        <p:blipFill>
          <a:blip r:embed="rId3" cstate="print"/>
          <a:srcRect l="18448" t="23958" r="68082" b="12500"/>
          <a:stretch>
            <a:fillRect/>
          </a:stretch>
        </p:blipFill>
        <p:spPr bwMode="auto">
          <a:xfrm>
            <a:off x="3352800" y="3124200"/>
            <a:ext cx="2647013" cy="351017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447800"/>
          </a:xfrm>
        </p:spPr>
        <p:txBody>
          <a:bodyPr anchor="ctr">
            <a:normAutofit/>
          </a:bodyPr>
          <a:lstStyle/>
          <a:p>
            <a:pPr algn="ctr"/>
            <a:r>
              <a:rPr lang="en-US" dirty="0" smtClean="0"/>
              <a:t>Types of AIEs Covered in the Guide</a:t>
            </a:r>
            <a:endParaRPr lang="en-US" dirty="0"/>
          </a:p>
        </p:txBody>
      </p:sp>
      <p:sp>
        <p:nvSpPr>
          <p:cNvPr id="3" name="Content Placeholder 2"/>
          <p:cNvSpPr>
            <a:spLocks noGrp="1"/>
          </p:cNvSpPr>
          <p:nvPr>
            <p:ph sz="quarter" idx="1"/>
          </p:nvPr>
        </p:nvSpPr>
        <p:spPr>
          <a:xfrm>
            <a:off x="762000" y="2895600"/>
            <a:ext cx="7772400" cy="2743200"/>
          </a:xfrm>
        </p:spPr>
        <p:txBody>
          <a:bodyPr numCol="2">
            <a:normAutofit/>
          </a:bodyPr>
          <a:lstStyle/>
          <a:p>
            <a:pPr lvl="1"/>
            <a:r>
              <a:rPr lang="en-US" dirty="0" smtClean="0"/>
              <a:t>Aftermarket Items</a:t>
            </a:r>
          </a:p>
          <a:p>
            <a:pPr lvl="1"/>
            <a:r>
              <a:rPr lang="en-US" dirty="0" smtClean="0"/>
              <a:t>Accident/Incident Damage</a:t>
            </a:r>
          </a:p>
          <a:p>
            <a:pPr lvl="1"/>
            <a:r>
              <a:rPr lang="en-US" dirty="0" smtClean="0"/>
              <a:t>Decorative Items</a:t>
            </a:r>
          </a:p>
          <a:p>
            <a:pPr lvl="1"/>
            <a:r>
              <a:rPr lang="en-US" dirty="0" smtClean="0"/>
              <a:t>Improper Fueling</a:t>
            </a:r>
          </a:p>
          <a:p>
            <a:pPr lvl="1"/>
            <a:r>
              <a:rPr lang="en-US" dirty="0" smtClean="0"/>
              <a:t>Maintenance and Repairs</a:t>
            </a:r>
          </a:p>
          <a:p>
            <a:pPr lvl="1"/>
            <a:r>
              <a:rPr lang="en-US" dirty="0" smtClean="0"/>
              <a:t>Mandatory Inspections</a:t>
            </a:r>
          </a:p>
          <a:p>
            <a:pPr lvl="1"/>
            <a:r>
              <a:rPr lang="en-US" dirty="0" smtClean="0"/>
              <a:t>Turn-in Damage</a:t>
            </a:r>
          </a:p>
          <a:p>
            <a:pPr lvl="1"/>
            <a:r>
              <a:rPr lang="en-US" dirty="0" smtClean="0"/>
              <a:t>Unauthorized or Fraudulent Purchases</a:t>
            </a:r>
          </a:p>
          <a:p>
            <a:pPr lvl="1"/>
            <a:r>
              <a:rPr lang="en-US" dirty="0" smtClean="0"/>
              <a:t>Vehicle Transportation</a:t>
            </a:r>
          </a:p>
          <a:p>
            <a:pPr lvl="2"/>
            <a:endParaRPr lang="en-US" dirty="0" smtClean="0"/>
          </a:p>
          <a:p>
            <a:pPr lvl="1">
              <a:buNone/>
            </a:pPr>
            <a:endParaRPr lang="en-US" dirty="0" smtClean="0"/>
          </a:p>
        </p:txBody>
      </p:sp>
      <p:sp>
        <p:nvSpPr>
          <p:cNvPr id="4" name="TextBox 3"/>
          <p:cNvSpPr txBox="1"/>
          <p:nvPr/>
        </p:nvSpPr>
        <p:spPr>
          <a:xfrm>
            <a:off x="990600" y="1676400"/>
            <a:ext cx="7315200" cy="830997"/>
          </a:xfrm>
          <a:prstGeom prst="rect">
            <a:avLst/>
          </a:prstGeom>
          <a:noFill/>
        </p:spPr>
        <p:txBody>
          <a:bodyPr wrap="square" rtlCol="0">
            <a:spAutoFit/>
          </a:bodyPr>
          <a:lstStyle/>
          <a:p>
            <a:r>
              <a:rPr lang="en-US" sz="2400" dirty="0" smtClean="0"/>
              <a:t>This guide </a:t>
            </a:r>
            <a:r>
              <a:rPr lang="en-US" sz="2400" u="sng" dirty="0" smtClean="0"/>
              <a:t>does not</a:t>
            </a:r>
            <a:r>
              <a:rPr lang="en-US" sz="2400" dirty="0" smtClean="0"/>
              <a:t> cover every aspect of AIE billing but covers most situations.</a:t>
            </a:r>
          </a:p>
        </p:txBody>
      </p:sp>
      <p:sp>
        <p:nvSpPr>
          <p:cNvPr id="5" name="Slide Number Placeholder 4"/>
          <p:cNvSpPr>
            <a:spLocks noGrp="1"/>
          </p:cNvSpPr>
          <p:nvPr>
            <p:ph type="sldNum" sz="quarter" idx="12"/>
          </p:nvPr>
        </p:nvSpPr>
        <p:spPr/>
        <p:txBody>
          <a:bodyPr/>
          <a:lstStyle/>
          <a:p>
            <a:fld id="{9CB66481-F5AD-4D14-86EC-E427B3DBA500}"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Aftermarket Accessories and Equipment</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8</a:t>
            </a:fld>
            <a:endParaRPr lang="en-US" dirty="0"/>
          </a:p>
        </p:txBody>
      </p:sp>
      <p:sp>
        <p:nvSpPr>
          <p:cNvPr id="4" name="Content Placeholder 3"/>
          <p:cNvSpPr>
            <a:spLocks noGrp="1"/>
          </p:cNvSpPr>
          <p:nvPr>
            <p:ph sz="quarter" idx="1"/>
          </p:nvPr>
        </p:nvSpPr>
        <p:spPr>
          <a:xfrm>
            <a:off x="838200" y="1752600"/>
            <a:ext cx="7772400" cy="4572000"/>
          </a:xfrm>
        </p:spPr>
        <p:txBody>
          <a:bodyPr>
            <a:normAutofit/>
          </a:bodyPr>
          <a:lstStyle/>
          <a:p>
            <a:pPr>
              <a:buNone/>
            </a:pPr>
            <a:r>
              <a:rPr lang="en-US" sz="2000" dirty="0" smtClean="0"/>
              <a:t>An AIE will be issued as a charge to the customer for the following:</a:t>
            </a:r>
          </a:p>
          <a:p>
            <a:pPr>
              <a:buNone/>
            </a:pPr>
            <a:endParaRPr lang="en-US" sz="2000" dirty="0" smtClean="0"/>
          </a:p>
          <a:p>
            <a:r>
              <a:rPr lang="en-US" sz="2000" u="sng" dirty="0" smtClean="0"/>
              <a:t>GSA Fleet acquired accessories and equipment</a:t>
            </a:r>
          </a:p>
          <a:p>
            <a:pPr lvl="1"/>
            <a:r>
              <a:rPr lang="en-US" sz="2000" dirty="0" smtClean="0"/>
              <a:t>Incurred costs if GSA pays for the install</a:t>
            </a:r>
          </a:p>
          <a:p>
            <a:pPr lvl="1"/>
            <a:r>
              <a:rPr lang="en-US" sz="2000" dirty="0" smtClean="0"/>
              <a:t>Any damage done to vehicles during install, use or removal</a:t>
            </a:r>
          </a:p>
          <a:p>
            <a:pPr lvl="1"/>
            <a:r>
              <a:rPr lang="en-US" sz="2000" dirty="0" smtClean="0"/>
              <a:t>Costs incurred if GSA Fleet arranges for transfer of accessories and/or equipment from one GSA vehicle to the next GSA vehicle</a:t>
            </a:r>
          </a:p>
          <a:p>
            <a:pPr lvl="1"/>
            <a:endParaRPr lang="en-US" sz="2000" dirty="0" smtClean="0"/>
          </a:p>
          <a:p>
            <a:r>
              <a:rPr lang="en-US" sz="2000" u="sng" dirty="0" smtClean="0"/>
              <a:t>Agency acquired accessories and equipment</a:t>
            </a:r>
          </a:p>
          <a:p>
            <a:pPr lvl="1"/>
            <a:r>
              <a:rPr lang="en-US" sz="2000" dirty="0" smtClean="0"/>
              <a:t>Any damage done to vehicles during install or removal</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Accident/ Incident Definitions</a:t>
            </a:r>
            <a:endParaRPr lang="en-US" dirty="0"/>
          </a:p>
        </p:txBody>
      </p:sp>
      <p:sp>
        <p:nvSpPr>
          <p:cNvPr id="3" name="Slide Number Placeholder 2"/>
          <p:cNvSpPr>
            <a:spLocks noGrp="1"/>
          </p:cNvSpPr>
          <p:nvPr>
            <p:ph type="sldNum" sz="quarter" idx="12"/>
          </p:nvPr>
        </p:nvSpPr>
        <p:spPr/>
        <p:txBody>
          <a:bodyPr/>
          <a:lstStyle/>
          <a:p>
            <a:fld id="{9CB66481-F5AD-4D14-86EC-E427B3DBA500}" type="slidenum">
              <a:rPr lang="en-US" smtClean="0"/>
              <a:pPr/>
              <a:t>9</a:t>
            </a:fld>
            <a:endParaRPr lang="en-US" dirty="0"/>
          </a:p>
        </p:txBody>
      </p:sp>
      <p:sp>
        <p:nvSpPr>
          <p:cNvPr id="4" name="Content Placeholder 3"/>
          <p:cNvSpPr>
            <a:spLocks noGrp="1"/>
          </p:cNvSpPr>
          <p:nvPr>
            <p:ph sz="quarter" idx="1"/>
          </p:nvPr>
        </p:nvSpPr>
        <p:spPr>
          <a:xfrm>
            <a:off x="838200" y="1600200"/>
            <a:ext cx="7772400" cy="4572000"/>
          </a:xfrm>
        </p:spPr>
        <p:txBody>
          <a:bodyPr>
            <a:normAutofit/>
          </a:bodyPr>
          <a:lstStyle/>
          <a:p>
            <a:pPr lvl="1"/>
            <a:r>
              <a:rPr lang="en-US" sz="2000" u="sng" dirty="0" smtClean="0"/>
              <a:t>Accident:</a:t>
            </a:r>
            <a:r>
              <a:rPr lang="en-US" sz="2000" dirty="0" smtClean="0"/>
              <a:t>  </a:t>
            </a:r>
          </a:p>
          <a:p>
            <a:pPr lvl="2"/>
            <a:r>
              <a:rPr lang="en-US" dirty="0" smtClean="0"/>
              <a:t>1.  A crash involving a GSA Fleet vehicle and at least one other vehicle.</a:t>
            </a:r>
          </a:p>
          <a:p>
            <a:pPr lvl="2"/>
            <a:r>
              <a:rPr lang="en-US" dirty="0" smtClean="0"/>
              <a:t>2.  A single vehicle crash that involves a fatality or personal injury to the driver, a passenger or an individual not located in the vehicle.</a:t>
            </a:r>
          </a:p>
          <a:p>
            <a:pPr lvl="2"/>
            <a:r>
              <a:rPr lang="en-US" dirty="0" smtClean="0"/>
              <a:t>3.  A crash that involves damage to public or private property.</a:t>
            </a:r>
          </a:p>
          <a:p>
            <a:pPr lvl="2"/>
            <a:endParaRPr lang="en-US" dirty="0" smtClean="0"/>
          </a:p>
          <a:p>
            <a:pPr lvl="1"/>
            <a:r>
              <a:rPr lang="en-US" sz="2000" u="sng" dirty="0" smtClean="0"/>
              <a:t>Incident:</a:t>
            </a:r>
            <a:r>
              <a:rPr lang="en-US" sz="2000" dirty="0" smtClean="0"/>
              <a:t>  </a:t>
            </a:r>
          </a:p>
          <a:p>
            <a:pPr lvl="2"/>
            <a:r>
              <a:rPr lang="en-US" dirty="0" smtClean="0"/>
              <a:t>1.  A single vehicle crash with no fatality, injury or property damage.</a:t>
            </a:r>
          </a:p>
          <a:p>
            <a:pPr lvl="2"/>
            <a:r>
              <a:rPr lang="en-US" dirty="0" smtClean="0"/>
              <a:t>2.  Vandalism.</a:t>
            </a:r>
          </a:p>
          <a:p>
            <a:pPr lvl="2"/>
            <a:r>
              <a:rPr lang="en-US" dirty="0" smtClean="0"/>
              <a:t>3.  Theft.</a:t>
            </a:r>
          </a:p>
          <a:p>
            <a:pPr lvl="2"/>
            <a:r>
              <a:rPr lang="en-US" dirty="0" smtClean="0"/>
              <a:t>4.  Act of nature.</a:t>
            </a:r>
          </a:p>
          <a:p>
            <a:pPr lvl="2"/>
            <a:r>
              <a:rPr lang="en-US" dirty="0" smtClean="0"/>
              <a:t>5.  Damage found and the cause is unknown.</a:t>
            </a:r>
          </a:p>
          <a:p>
            <a:pPr lvl="2">
              <a:buNone/>
            </a:pPr>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16788</TotalTime>
  <Words>4684</Words>
  <Application>Microsoft Office PowerPoint</Application>
  <PresentationFormat>On-screen Show (4:3)</PresentationFormat>
  <Paragraphs>603</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Equity</vt:lpstr>
      <vt:lpstr>Agency Incurred Expenses</vt:lpstr>
      <vt:lpstr>Agenda </vt:lpstr>
      <vt:lpstr>GSA Fleet’s Authorities and Regulations</vt:lpstr>
      <vt:lpstr>Recovering Regular Expenses</vt:lpstr>
      <vt:lpstr>Recovering Irregular Expenses</vt:lpstr>
      <vt:lpstr>AIE Guidance</vt:lpstr>
      <vt:lpstr>Types of AIEs Covered in the Guide</vt:lpstr>
      <vt:lpstr>Aftermarket Accessories and Equipment</vt:lpstr>
      <vt:lpstr>Accident/ Incident Definitions</vt:lpstr>
      <vt:lpstr>Accident/ Incident  Financial Responsibility</vt:lpstr>
      <vt:lpstr>Accidents and Incidents</vt:lpstr>
      <vt:lpstr>Decorative Items</vt:lpstr>
      <vt:lpstr>Improper Fueling</vt:lpstr>
      <vt:lpstr>Maintenance and Repair Items</vt:lpstr>
      <vt:lpstr>Maintenance and Repair Items</vt:lpstr>
      <vt:lpstr>Maintenance and Repair Items</vt:lpstr>
      <vt:lpstr>Mandatory Inspections</vt:lpstr>
      <vt:lpstr>Turn-In Damage</vt:lpstr>
      <vt:lpstr>Unauthorized/Fraudulent Purchases</vt:lpstr>
      <vt:lpstr>Vehicle Transportation</vt:lpstr>
      <vt:lpstr>How AIE’s must be issued</vt:lpstr>
      <vt:lpstr>Normal Wear and Tear Guidance</vt:lpstr>
      <vt:lpstr>Normal Wear and Tear Examples </vt:lpstr>
      <vt:lpstr>Excessive Wear and Tear – Mechanical, Parts and Accessories </vt:lpstr>
      <vt:lpstr>Excessive Wear and Tear – Exterior</vt:lpstr>
      <vt:lpstr>Excessive Wear and Tear – Glass, Interior, and Cargo Area</vt:lpstr>
      <vt:lpstr>Excessive Wear and Tear – Tires</vt:lpstr>
      <vt:lpstr>Tire Replacement Prorated Billing</vt:lpstr>
      <vt:lpstr>Real-Life Example  </vt:lpstr>
      <vt:lpstr>Summary</vt:lpstr>
      <vt:lpstr>Questions?</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Vendor Management</dc:title>
  <dc:creator>StacyLLoSchiavo</dc:creator>
  <cp:lastModifiedBy>Fahey CIV John J</cp:lastModifiedBy>
  <cp:revision>868</cp:revision>
  <dcterms:created xsi:type="dcterms:W3CDTF">2011-11-25T18:14:54Z</dcterms:created>
  <dcterms:modified xsi:type="dcterms:W3CDTF">2017-07-28T12:43:11Z</dcterms:modified>
</cp:coreProperties>
</file>