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0" r:id="rId18"/>
    <p:sldId id="273" r:id="rId19"/>
    <p:sldId id="274" r:id="rId20"/>
    <p:sldId id="275" r:id="rId21"/>
    <p:sldId id="276" r:id="rId22"/>
    <p:sldId id="278" r:id="rId23"/>
    <p:sldId id="279" r:id="rId24"/>
    <p:sldId id="277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1363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4B0A-50FF-4F59-A259-F0F2608FDA1B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71DBF-E089-44A4-9055-12DC6FAF2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053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4B0A-50FF-4F59-A259-F0F2608FDA1B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71DBF-E089-44A4-9055-12DC6FAF2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57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4B0A-50FF-4F59-A259-F0F2608FDA1B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71DBF-E089-44A4-9055-12DC6FAF2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37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4B0A-50FF-4F59-A259-F0F2608FDA1B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71DBF-E089-44A4-9055-12DC6FAF2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169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4B0A-50FF-4F59-A259-F0F2608FDA1B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71DBF-E089-44A4-9055-12DC6FAF2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125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4B0A-50FF-4F59-A259-F0F2608FDA1B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71DBF-E089-44A4-9055-12DC6FAF2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346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4B0A-50FF-4F59-A259-F0F2608FDA1B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71DBF-E089-44A4-9055-12DC6FAF2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419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4B0A-50FF-4F59-A259-F0F2608FDA1B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71DBF-E089-44A4-9055-12DC6FAF2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044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4B0A-50FF-4F59-A259-F0F2608FDA1B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71DBF-E089-44A4-9055-12DC6FAF2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196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4B0A-50FF-4F59-A259-F0F2608FDA1B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71DBF-E089-44A4-9055-12DC6FAF2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57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4B0A-50FF-4F59-A259-F0F2608FDA1B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71DBF-E089-44A4-9055-12DC6FAF2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14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34B0A-50FF-4F59-A259-F0F2608FDA1B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71DBF-E089-44A4-9055-12DC6FAF2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27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SMOKE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WP / PWP / RP / HC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169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Firefighting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/>
          </a:bodyPr>
          <a:lstStyle/>
          <a:p>
            <a:r>
              <a:rPr lang="en-US" dirty="0"/>
              <a:t>May be fought if explosives not directly involved.</a:t>
            </a:r>
          </a:p>
          <a:p>
            <a:r>
              <a:rPr lang="en-US" dirty="0" smtClean="0"/>
              <a:t>If </a:t>
            </a:r>
            <a:r>
              <a:rPr lang="en-US" dirty="0"/>
              <a:t>WP munitions are involved, smoke is liberated.</a:t>
            </a:r>
          </a:p>
          <a:p>
            <a:pPr lvl="1"/>
            <a:r>
              <a:rPr lang="en-US" dirty="0" smtClean="0"/>
              <a:t>WP </a:t>
            </a:r>
            <a:r>
              <a:rPr lang="en-US" dirty="0"/>
              <a:t>munitions may explode.</a:t>
            </a:r>
          </a:p>
          <a:p>
            <a:pPr lvl="1"/>
            <a:r>
              <a:rPr lang="en-US" dirty="0" smtClean="0"/>
              <a:t>Phosphorous </a:t>
            </a:r>
            <a:r>
              <a:rPr lang="en-US" dirty="0"/>
              <a:t>should be immersed in water </a:t>
            </a:r>
            <a:r>
              <a:rPr lang="en-US" dirty="0" smtClean="0"/>
              <a:t>or sprayed </a:t>
            </a:r>
            <a:r>
              <a:rPr lang="en-US" dirty="0"/>
              <a:t>with water continuously.</a:t>
            </a:r>
          </a:p>
          <a:p>
            <a:r>
              <a:rPr lang="en-US" dirty="0" smtClean="0"/>
              <a:t>Involving </a:t>
            </a:r>
            <a:r>
              <a:rPr lang="en-US" dirty="0"/>
              <a:t>HC and </a:t>
            </a:r>
            <a:r>
              <a:rPr lang="en-US" dirty="0" smtClean="0"/>
              <a:t>incendiaries:</a:t>
            </a:r>
            <a:endParaRPr lang="en-US" dirty="0"/>
          </a:p>
          <a:p>
            <a:pPr lvl="1"/>
            <a:r>
              <a:rPr lang="en-US" dirty="0" smtClean="0"/>
              <a:t>Water </a:t>
            </a:r>
            <a:r>
              <a:rPr lang="en-US" dirty="0"/>
              <a:t>should not be used unless large </a:t>
            </a:r>
            <a:r>
              <a:rPr lang="en-US" dirty="0" smtClean="0"/>
              <a:t>quantities are </a:t>
            </a:r>
            <a:r>
              <a:rPr lang="en-US" dirty="0"/>
              <a:t>available.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dry sand or dry powder agent in the </a:t>
            </a:r>
            <a:r>
              <a:rPr lang="en-US" dirty="0" smtClean="0"/>
              <a:t>early stage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6913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Firefighting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5" y="0"/>
            <a:ext cx="2143125" cy="2143125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Full Protective Clothing Set 3</a:t>
            </a:r>
          </a:p>
          <a:p>
            <a:pPr lvl="1"/>
            <a:r>
              <a:rPr lang="en-US" dirty="0" smtClean="0"/>
              <a:t>Flame retardant coveralls; flame-resistant gloves; gas mask</a:t>
            </a:r>
          </a:p>
          <a:p>
            <a:pPr lvl="1"/>
            <a:r>
              <a:rPr lang="en-US" dirty="0" smtClean="0"/>
              <a:t>WP &amp; PWP &amp; RP</a:t>
            </a:r>
          </a:p>
          <a:p>
            <a:pPr lvl="1"/>
            <a:r>
              <a:rPr lang="en-US" dirty="0" smtClean="0"/>
              <a:t>Spontaneously flammable when exposed to air</a:t>
            </a:r>
          </a:p>
          <a:p>
            <a:pPr lvl="1"/>
            <a:r>
              <a:rPr lang="en-US" dirty="0" smtClean="0"/>
              <a:t>Post </a:t>
            </a:r>
            <a:r>
              <a:rPr lang="en-US" dirty="0"/>
              <a:t>fire guard until leaking phosphorous </a:t>
            </a:r>
            <a:r>
              <a:rPr lang="en-US" dirty="0" smtClean="0"/>
              <a:t>has been </a:t>
            </a:r>
            <a:r>
              <a:rPr lang="en-US" dirty="0"/>
              <a:t>removed.</a:t>
            </a:r>
          </a:p>
          <a:p>
            <a:pPr lvl="1"/>
            <a:r>
              <a:rPr lang="en-US" dirty="0" smtClean="0"/>
              <a:t>After </a:t>
            </a:r>
            <a:r>
              <a:rPr lang="en-US" dirty="0"/>
              <a:t>removal of agents, post fire guard for </a:t>
            </a:r>
            <a:r>
              <a:rPr lang="en-US" dirty="0" smtClean="0"/>
              <a:t>2 days </a:t>
            </a:r>
            <a:r>
              <a:rPr lang="en-US" dirty="0"/>
              <a:t>for possible </a:t>
            </a:r>
            <a:r>
              <a:rPr lang="en-US" dirty="0" err="1"/>
              <a:t>reignition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putty knife to remove small amounts, </a:t>
            </a:r>
            <a:r>
              <a:rPr lang="en-US" dirty="0" smtClean="0"/>
              <a:t>then use </a:t>
            </a:r>
            <a:r>
              <a:rPr lang="en-US" dirty="0"/>
              <a:t>blowtorch to burn off remainder.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925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Firefighting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4736"/>
            <a:ext cx="8229600" cy="472326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Wear Breathing Apparatus</a:t>
            </a:r>
          </a:p>
          <a:p>
            <a:r>
              <a:rPr lang="en-US" dirty="0" smtClean="0"/>
              <a:t>Apply No Water</a:t>
            </a:r>
          </a:p>
          <a:p>
            <a:r>
              <a:rPr lang="en-US" dirty="0" smtClean="0"/>
              <a:t>High concentrations of smoke</a:t>
            </a:r>
          </a:p>
          <a:p>
            <a:r>
              <a:rPr lang="en-US" dirty="0" smtClean="0"/>
              <a:t>Protective masks shall be used to prevent inhalation of smoke from burning mixtures</a:t>
            </a:r>
          </a:p>
          <a:p>
            <a:r>
              <a:rPr lang="en-US" dirty="0" smtClean="0"/>
              <a:t>The use of water may intensify or spread the fire or increase the hazard of an explosion</a:t>
            </a:r>
          </a:p>
          <a:p>
            <a:r>
              <a:rPr lang="en-US" dirty="0" smtClean="0"/>
              <a:t>HC &amp; TA</a:t>
            </a:r>
          </a:p>
          <a:p>
            <a:pPr lvl="1"/>
            <a:r>
              <a:rPr lang="en-US" dirty="0" smtClean="0"/>
              <a:t>Do not use water</a:t>
            </a:r>
          </a:p>
          <a:p>
            <a:pPr lvl="1"/>
            <a:r>
              <a:rPr lang="en-US" dirty="0" smtClean="0"/>
              <a:t>Prevent spread of fire</a:t>
            </a:r>
          </a:p>
          <a:p>
            <a:pPr lvl="1"/>
            <a:r>
              <a:rPr lang="en-US" dirty="0" smtClean="0"/>
              <a:t>Smother incipient fires with dry chemical from portable extinguisher or cover with sand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991" y="-8389"/>
            <a:ext cx="2143125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735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Exclusions (Q-D)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/>
              <a:t>Munitions fillers that do not contribute to explosive </a:t>
            </a:r>
            <a:r>
              <a:rPr lang="en-US" dirty="0" smtClean="0"/>
              <a:t>effects [for </a:t>
            </a:r>
            <a:r>
              <a:rPr lang="en-US" dirty="0"/>
              <a:t>example</a:t>
            </a:r>
            <a:r>
              <a:rPr lang="en-US" dirty="0" smtClean="0"/>
              <a:t>, colored </a:t>
            </a:r>
            <a:r>
              <a:rPr lang="en-US" dirty="0"/>
              <a:t>and </a:t>
            </a:r>
            <a:r>
              <a:rPr lang="en-US" u="sng" dirty="0"/>
              <a:t>HC</a:t>
            </a:r>
            <a:r>
              <a:rPr lang="en-US" dirty="0"/>
              <a:t> smoke, dyes, irritants, white </a:t>
            </a:r>
            <a:r>
              <a:rPr lang="en-US" dirty="0" smtClean="0"/>
              <a:t>phosphorus (</a:t>
            </a:r>
            <a:r>
              <a:rPr lang="en-US" u="sng" dirty="0"/>
              <a:t>WP</a:t>
            </a:r>
            <a:r>
              <a:rPr lang="en-US" dirty="0"/>
              <a:t>), plasticized white </a:t>
            </a:r>
            <a:r>
              <a:rPr lang="en-US" dirty="0" smtClean="0"/>
              <a:t>phosphorus (</a:t>
            </a:r>
            <a:r>
              <a:rPr lang="en-US" u="sng" dirty="0"/>
              <a:t>PWP</a:t>
            </a:r>
            <a:r>
              <a:rPr lang="en-US" dirty="0" smtClean="0"/>
              <a:t>), and </a:t>
            </a:r>
            <a:r>
              <a:rPr lang="en-US" dirty="0"/>
              <a:t>pyrophoric agent TPA] are excluded </a:t>
            </a:r>
            <a:r>
              <a:rPr lang="en-US" dirty="0" smtClean="0"/>
              <a:t>when determining </a:t>
            </a:r>
            <a:r>
              <a:rPr lang="en-US" dirty="0"/>
              <a:t>NEW.</a:t>
            </a:r>
          </a:p>
        </p:txBody>
      </p:sp>
    </p:spTree>
    <p:extLst>
      <p:ext uri="{BB962C8B-B14F-4D97-AF65-F5344CB8AC3E}">
        <p14:creationId xmlns:p14="http://schemas.microsoft.com/office/powerpoint/2010/main" val="2692213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Storage of </a:t>
            </a:r>
            <a:r>
              <a:rPr lang="en-US" dirty="0" smtClean="0"/>
              <a:t>WP &amp; PWP Ammunition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/>
              <a:t>All WP and PWP that </a:t>
            </a:r>
            <a:r>
              <a:rPr lang="en-US" dirty="0" smtClean="0"/>
              <a:t>is serviceable </a:t>
            </a:r>
            <a:r>
              <a:rPr lang="en-US" dirty="0"/>
              <a:t>and ready for issue, and is stored in </a:t>
            </a:r>
            <a:r>
              <a:rPr lang="en-US" dirty="0" smtClean="0"/>
              <a:t>magazines, </a:t>
            </a:r>
            <a:r>
              <a:rPr lang="en-US" dirty="0"/>
              <a:t>shall be stored vertically with their nose-ends up</a:t>
            </a:r>
            <a:r>
              <a:rPr lang="en-US" dirty="0" smtClean="0"/>
              <a:t>. </a:t>
            </a:r>
          </a:p>
          <a:p>
            <a:r>
              <a:rPr lang="en-US" dirty="0" smtClean="0"/>
              <a:t>Palletized </a:t>
            </a:r>
            <a:r>
              <a:rPr lang="en-US" dirty="0"/>
              <a:t>WP- and PWP-filled </a:t>
            </a:r>
            <a:r>
              <a:rPr lang="en-US" dirty="0" smtClean="0"/>
              <a:t>Army 3.5-inch </a:t>
            </a:r>
            <a:r>
              <a:rPr lang="en-US" dirty="0"/>
              <a:t>rockets and rifle grenades shall be positioned vertically with their nose-ends down.</a:t>
            </a:r>
          </a:p>
          <a:p>
            <a:r>
              <a:rPr lang="en-US" dirty="0" smtClean="0"/>
              <a:t>WP-filled </a:t>
            </a:r>
            <a:r>
              <a:rPr lang="en-US" dirty="0"/>
              <a:t>ammunition should be stowed vertically when it is </a:t>
            </a:r>
            <a:r>
              <a:rPr lang="en-US" dirty="0" smtClean="0"/>
              <a:t>re-palletized. </a:t>
            </a:r>
          </a:p>
        </p:txBody>
      </p:sp>
    </p:spTree>
    <p:extLst>
      <p:ext uri="{BB962C8B-B14F-4D97-AF65-F5344CB8AC3E}">
        <p14:creationId xmlns:p14="http://schemas.microsoft.com/office/powerpoint/2010/main" val="3007477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 of WP &amp; PWP Ammunition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8"/>
            <a:ext cx="8534400" cy="5440361"/>
          </a:xfrm>
        </p:spPr>
        <p:txBody>
          <a:bodyPr>
            <a:noAutofit/>
          </a:bodyPr>
          <a:lstStyle/>
          <a:p>
            <a:r>
              <a:rPr lang="en-US" sz="2400" dirty="0"/>
              <a:t>Magazines that contain Group C ammunition shall contain, or have the following </a:t>
            </a:r>
            <a:r>
              <a:rPr lang="en-US" sz="2400" dirty="0" smtClean="0"/>
              <a:t>equipment readily </a:t>
            </a:r>
            <a:r>
              <a:rPr lang="en-US" sz="2400" dirty="0"/>
              <a:t>accessible on a work </a:t>
            </a:r>
            <a:r>
              <a:rPr lang="en-US" sz="2400" dirty="0" smtClean="0"/>
              <a:t>vehicle located </a:t>
            </a:r>
            <a:r>
              <a:rPr lang="en-US" sz="2400" dirty="0"/>
              <a:t>immediately near to personnel working in </a:t>
            </a:r>
            <a:r>
              <a:rPr lang="en-US" sz="2400" dirty="0" smtClean="0"/>
              <a:t>the magazine</a:t>
            </a:r>
            <a:r>
              <a:rPr lang="en-US" sz="2400" dirty="0"/>
              <a:t>:</a:t>
            </a:r>
          </a:p>
          <a:p>
            <a:pPr lvl="1"/>
            <a:r>
              <a:rPr lang="en-US" sz="2000" dirty="0" smtClean="0"/>
              <a:t>A </a:t>
            </a:r>
            <a:r>
              <a:rPr lang="en-US" sz="2000" dirty="0"/>
              <a:t>water-filled tank suitable for immersing any individual package.</a:t>
            </a:r>
          </a:p>
          <a:p>
            <a:pPr lvl="1"/>
            <a:r>
              <a:rPr lang="en-US" sz="2000" dirty="0" smtClean="0"/>
              <a:t>Personal </a:t>
            </a:r>
            <a:r>
              <a:rPr lang="en-US" sz="2000" dirty="0"/>
              <a:t>protective equipment, such as heavy leather or gauntlet-type rubber gloves</a:t>
            </a:r>
            <a:r>
              <a:rPr lang="en-US" sz="2000" dirty="0" smtClean="0"/>
              <a:t>, as </a:t>
            </a:r>
            <a:r>
              <a:rPr lang="en-US" sz="2000" dirty="0"/>
              <a:t>well as ankle-length rubber aprons in </a:t>
            </a:r>
            <a:r>
              <a:rPr lang="en-US" sz="2000" dirty="0" smtClean="0"/>
              <a:t>sufficient quantity </a:t>
            </a:r>
            <a:r>
              <a:rPr lang="en-US" sz="2000" dirty="0"/>
              <a:t>to equip all personnel who </a:t>
            </a:r>
            <a:r>
              <a:rPr lang="en-US" sz="2000" dirty="0" smtClean="0"/>
              <a:t>are working </a:t>
            </a:r>
            <a:r>
              <a:rPr lang="en-US" sz="2000" dirty="0"/>
              <a:t>in the magazine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/>
              <a:t>A set of band cutters to facilitate the removal of individual leakers from pallets </a:t>
            </a:r>
            <a:r>
              <a:rPr lang="en-US" sz="2000" dirty="0" smtClean="0"/>
              <a:t>for water </a:t>
            </a:r>
            <a:r>
              <a:rPr lang="en-US" sz="2000" dirty="0"/>
              <a:t>immersion.</a:t>
            </a:r>
          </a:p>
          <a:p>
            <a:pPr lvl="1"/>
            <a:r>
              <a:rPr lang="en-US" sz="2000" dirty="0" smtClean="0"/>
              <a:t>A 5-gallon </a:t>
            </a:r>
            <a:r>
              <a:rPr lang="en-US" sz="2000" dirty="0"/>
              <a:t>pail or other equivalent container and two sponges.</a:t>
            </a:r>
          </a:p>
          <a:p>
            <a:pPr lvl="1"/>
            <a:r>
              <a:rPr lang="en-US" sz="2000" dirty="0" smtClean="0"/>
              <a:t>An </a:t>
            </a:r>
            <a:r>
              <a:rPr lang="en-US" sz="2000" dirty="0"/>
              <a:t>adequate supply of fresh water to permit sponging of affected body areas </a:t>
            </a:r>
            <a:r>
              <a:rPr lang="en-US" sz="2000" dirty="0" smtClean="0"/>
              <a:t>and flushing </a:t>
            </a:r>
            <a:r>
              <a:rPr lang="en-US" sz="2000" dirty="0"/>
              <a:t>of the eyes.</a:t>
            </a:r>
          </a:p>
        </p:txBody>
      </p:sp>
    </p:spTree>
    <p:extLst>
      <p:ext uri="{BB962C8B-B14F-4D97-AF65-F5344CB8AC3E}">
        <p14:creationId xmlns:p14="http://schemas.microsoft.com/office/powerpoint/2010/main" val="39052912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Phosphorous Burns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638800"/>
          </a:xfrm>
        </p:spPr>
        <p:txBody>
          <a:bodyPr>
            <a:normAutofit fontScale="40000" lnSpcReduction="20000"/>
          </a:bodyPr>
          <a:lstStyle/>
          <a:p>
            <a:r>
              <a:rPr lang="en-US" sz="5900" dirty="0"/>
              <a:t>Phosphorus burns involving the eyes must be treated immediately. </a:t>
            </a:r>
            <a:endParaRPr lang="en-US" sz="5900" dirty="0" smtClean="0"/>
          </a:p>
          <a:p>
            <a:pPr lvl="1"/>
            <a:r>
              <a:rPr lang="en-US" sz="4500" dirty="0" smtClean="0"/>
              <a:t>The most effective </a:t>
            </a:r>
            <a:r>
              <a:rPr lang="en-US" sz="4500" dirty="0"/>
              <a:t>treatment is neutralization of any phosphoric acid present by irrigating with a </a:t>
            </a:r>
            <a:r>
              <a:rPr lang="en-US" sz="4500" dirty="0" smtClean="0"/>
              <a:t>5% bicarbonate </a:t>
            </a:r>
            <a:r>
              <a:rPr lang="en-US" sz="4500" dirty="0"/>
              <a:t>solution (5/6 cup sodium bicarbonate dissolved in a gallon of water</a:t>
            </a:r>
            <a:r>
              <a:rPr lang="en-US" sz="4500" dirty="0" smtClean="0"/>
              <a:t>.)</a:t>
            </a:r>
          </a:p>
          <a:p>
            <a:pPr lvl="1"/>
            <a:r>
              <a:rPr lang="en-US" sz="4500" dirty="0" smtClean="0"/>
              <a:t>Eyes should be </a:t>
            </a:r>
            <a:r>
              <a:rPr lang="en-US" sz="4500" dirty="0"/>
              <a:t>continuously irrigated </a:t>
            </a:r>
            <a:r>
              <a:rPr lang="en-US" sz="4500" dirty="0" smtClean="0"/>
              <a:t>with copious </a:t>
            </a:r>
            <a:r>
              <a:rPr lang="en-US" sz="4500" dirty="0"/>
              <a:t>amounts of normal saline or room temperature water </a:t>
            </a:r>
            <a:r>
              <a:rPr lang="en-US" sz="4500" dirty="0" smtClean="0"/>
              <a:t>for 10 </a:t>
            </a:r>
            <a:r>
              <a:rPr lang="en-US" sz="4500" dirty="0"/>
              <a:t>to 15 minutes. </a:t>
            </a:r>
            <a:endParaRPr lang="en-US" sz="4500" dirty="0" smtClean="0"/>
          </a:p>
          <a:p>
            <a:r>
              <a:rPr lang="en-US" sz="5900" dirty="0" smtClean="0"/>
              <a:t>Bicarbonate </a:t>
            </a:r>
            <a:r>
              <a:rPr lang="en-US" sz="5900" dirty="0"/>
              <a:t>solution may be premixed or ingredients be </a:t>
            </a:r>
            <a:r>
              <a:rPr lang="en-US" sz="5900" dirty="0" smtClean="0"/>
              <a:t>immediately available </a:t>
            </a:r>
            <a:r>
              <a:rPr lang="en-US" sz="5900" dirty="0"/>
              <a:t>for mixing when needed</a:t>
            </a:r>
            <a:r>
              <a:rPr lang="en-US" sz="5900" dirty="0" smtClean="0"/>
              <a:t>.</a:t>
            </a:r>
          </a:p>
          <a:p>
            <a:pPr lvl="1"/>
            <a:r>
              <a:rPr lang="en-US" sz="4500" dirty="0" smtClean="0"/>
              <a:t>A </a:t>
            </a:r>
            <a:r>
              <a:rPr lang="en-US" sz="4500" dirty="0"/>
              <a:t>minimum of one gallon of water shall be maintained </a:t>
            </a:r>
            <a:r>
              <a:rPr lang="en-US" sz="4500" dirty="0" smtClean="0"/>
              <a:t>for immediate </a:t>
            </a:r>
            <a:r>
              <a:rPr lang="en-US" sz="4500" dirty="0"/>
              <a:t>use. </a:t>
            </a:r>
            <a:endParaRPr lang="en-US" sz="4500" dirty="0" smtClean="0"/>
          </a:p>
          <a:p>
            <a:pPr lvl="1"/>
            <a:r>
              <a:rPr lang="en-US" sz="4500" dirty="0" smtClean="0"/>
              <a:t>If </a:t>
            </a:r>
            <a:r>
              <a:rPr lang="en-US" sz="4500" dirty="0"/>
              <a:t>premixed, </a:t>
            </a:r>
            <a:r>
              <a:rPr lang="en-US" sz="4500" dirty="0" smtClean="0"/>
              <a:t>the solution </a:t>
            </a:r>
            <a:r>
              <a:rPr lang="en-US" sz="4500" dirty="0"/>
              <a:t>shall be sterile and the container labeled to </a:t>
            </a:r>
            <a:r>
              <a:rPr lang="en-US" sz="4500" dirty="0" smtClean="0"/>
              <a:t>show contents </a:t>
            </a:r>
            <a:r>
              <a:rPr lang="en-US" sz="4500" dirty="0"/>
              <a:t>and date mixed. </a:t>
            </a:r>
            <a:endParaRPr lang="en-US" sz="4500" dirty="0" smtClean="0"/>
          </a:p>
          <a:p>
            <a:pPr lvl="1"/>
            <a:r>
              <a:rPr lang="en-US" sz="4500" dirty="0" smtClean="0"/>
              <a:t>The mixture shall </a:t>
            </a:r>
            <a:r>
              <a:rPr lang="en-US" sz="4500" dirty="0"/>
              <a:t>be replaced every 3 months or sooner if </a:t>
            </a:r>
            <a:r>
              <a:rPr lang="en-US" sz="4500" dirty="0" smtClean="0"/>
              <a:t>inspection reveals contamination.</a:t>
            </a:r>
          </a:p>
          <a:p>
            <a:pPr lvl="1"/>
            <a:r>
              <a:rPr lang="en-US" sz="4500" dirty="0" smtClean="0"/>
              <a:t>This </a:t>
            </a:r>
            <a:r>
              <a:rPr lang="en-US" sz="4500" dirty="0"/>
              <a:t>solution </a:t>
            </a:r>
            <a:r>
              <a:rPr lang="en-US" sz="4500" dirty="0" smtClean="0"/>
              <a:t>may be </a:t>
            </a:r>
            <a:r>
              <a:rPr lang="en-US" sz="4500" dirty="0"/>
              <a:t>applied to the eyes or any part of the body </a:t>
            </a:r>
            <a:r>
              <a:rPr lang="en-US" sz="4500" dirty="0" smtClean="0"/>
              <a:t>burned by </a:t>
            </a:r>
            <a:r>
              <a:rPr lang="en-US" sz="4500" dirty="0"/>
              <a:t>WP. </a:t>
            </a:r>
            <a:endParaRPr lang="en-US" sz="4500" dirty="0" smtClean="0"/>
          </a:p>
          <a:p>
            <a:pPr lvl="1"/>
            <a:r>
              <a:rPr lang="en-US" sz="4500" dirty="0" smtClean="0"/>
              <a:t>Upon </a:t>
            </a:r>
            <a:r>
              <a:rPr lang="en-US" sz="4500" dirty="0"/>
              <a:t>completion of irrigation, a wet dressing; for example, cloth or mud, must </a:t>
            </a:r>
            <a:r>
              <a:rPr lang="en-US" sz="4500" dirty="0" smtClean="0"/>
              <a:t>be applied </a:t>
            </a:r>
            <a:r>
              <a:rPr lang="en-US" sz="4500" dirty="0"/>
              <a:t>to stop the burning of WP by depriving it of oxygen. </a:t>
            </a:r>
            <a:endParaRPr lang="en-US" sz="4500" dirty="0" smtClean="0"/>
          </a:p>
          <a:p>
            <a:pPr lvl="1"/>
            <a:r>
              <a:rPr lang="en-US" sz="4500" dirty="0" smtClean="0"/>
              <a:t>All </a:t>
            </a:r>
            <a:r>
              <a:rPr lang="en-US" sz="4500" dirty="0"/>
              <a:t>burning particles that are </a:t>
            </a:r>
            <a:r>
              <a:rPr lang="en-US" sz="4500" dirty="0" smtClean="0"/>
              <a:t>readily accessible </a:t>
            </a:r>
            <a:r>
              <a:rPr lang="en-US" sz="4500" dirty="0"/>
              <a:t>must be removed promptly. </a:t>
            </a:r>
            <a:endParaRPr lang="en-US" sz="4500" dirty="0" smtClean="0"/>
          </a:p>
          <a:p>
            <a:pPr lvl="1"/>
            <a:r>
              <a:rPr lang="en-US" sz="4500" dirty="0" smtClean="0"/>
              <a:t>Since </a:t>
            </a:r>
            <a:r>
              <a:rPr lang="en-US" sz="4500" dirty="0"/>
              <a:t>phosphorous is readily soluble in oil and </a:t>
            </a:r>
            <a:r>
              <a:rPr lang="en-US" sz="4500" dirty="0" smtClean="0"/>
              <a:t>certain other </a:t>
            </a:r>
            <a:r>
              <a:rPr lang="en-US" sz="4500" dirty="0"/>
              <a:t>solutions, oily dressings or eye ointments must not be used. </a:t>
            </a:r>
            <a:endParaRPr lang="en-US" sz="4500" dirty="0" smtClean="0"/>
          </a:p>
          <a:p>
            <a:pPr lvl="1"/>
            <a:r>
              <a:rPr lang="en-US" sz="4500" dirty="0" smtClean="0"/>
              <a:t>WP </a:t>
            </a:r>
            <a:r>
              <a:rPr lang="en-US" sz="4500" dirty="0"/>
              <a:t>fumes are also </a:t>
            </a:r>
            <a:r>
              <a:rPr lang="en-US" sz="4500" dirty="0" smtClean="0"/>
              <a:t>irritating to </a:t>
            </a:r>
            <a:r>
              <a:rPr lang="en-US" sz="4500" dirty="0"/>
              <a:t>the eyes as well as the respiratory tract.</a:t>
            </a:r>
          </a:p>
        </p:txBody>
      </p:sp>
    </p:spTree>
    <p:extLst>
      <p:ext uri="{BB962C8B-B14F-4D97-AF65-F5344CB8AC3E}">
        <p14:creationId xmlns:p14="http://schemas.microsoft.com/office/powerpoint/2010/main" val="22395302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by Burning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handling/transport treatment process and destruction </a:t>
            </a:r>
            <a:r>
              <a:rPr lang="en-US" dirty="0" smtClean="0"/>
              <a:t>of ammunition </a:t>
            </a:r>
            <a:r>
              <a:rPr lang="en-US" dirty="0"/>
              <a:t>and explosives </a:t>
            </a:r>
            <a:r>
              <a:rPr lang="en-US" dirty="0" smtClean="0"/>
              <a:t>shall not </a:t>
            </a:r>
            <a:r>
              <a:rPr lang="en-US" dirty="0"/>
              <a:t>be undertaken unless the </a:t>
            </a:r>
            <a:r>
              <a:rPr lang="en-US" dirty="0" smtClean="0"/>
              <a:t>items are specifically </a:t>
            </a:r>
            <a:r>
              <a:rPr lang="en-US" dirty="0"/>
              <a:t>identifiable and their </a:t>
            </a:r>
            <a:r>
              <a:rPr lang="en-US" dirty="0" smtClean="0"/>
              <a:t>characteristics are </a:t>
            </a:r>
            <a:r>
              <a:rPr lang="en-US" dirty="0"/>
              <a:t>known.</a:t>
            </a:r>
            <a:endParaRPr lang="en-US" dirty="0" smtClean="0"/>
          </a:p>
          <a:p>
            <a:r>
              <a:rPr lang="en-US" dirty="0" smtClean="0"/>
              <a:t>Destruction by </a:t>
            </a:r>
            <a:r>
              <a:rPr lang="en-US" dirty="0"/>
              <a:t>burning is generally accepted for the following types of ammunition and explosives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Certain Group B chemical agents and ammunition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Floating smoke pots (HC-filled) or similar ammunition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Group C chemical ammunition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978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Additional Safety Precautions (D528/D550)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Handle </a:t>
            </a:r>
            <a:r>
              <a:rPr lang="en-US" dirty="0" smtClean="0"/>
              <a:t>WP cartridges </a:t>
            </a:r>
            <a:r>
              <a:rPr lang="en-US" dirty="0"/>
              <a:t>with care to avoid dropping. The projectile body may crack and expose WP if dropped.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dirty="0"/>
              <a:t>Follow local ASP procedures if a </a:t>
            </a:r>
            <a:r>
              <a:rPr lang="en-US" dirty="0" smtClean="0"/>
              <a:t>WP leaker </a:t>
            </a:r>
            <a:r>
              <a:rPr lang="en-US" dirty="0"/>
              <a:t>develops. The round will detonate if the burning WP reaches the </a:t>
            </a:r>
            <a:r>
              <a:rPr lang="en-US" dirty="0" err="1"/>
              <a:t>burster</a:t>
            </a:r>
            <a:r>
              <a:rPr lang="en-US" dirty="0"/>
              <a:t> charge. Notify OIC/NCOIC immediately.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dirty="0"/>
              <a:t>Store </a:t>
            </a:r>
            <a:r>
              <a:rPr lang="en-US" dirty="0" smtClean="0"/>
              <a:t>WP projectiles </a:t>
            </a:r>
            <a:r>
              <a:rPr lang="en-US" dirty="0"/>
              <a:t>in the upright position at all times.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dirty="0"/>
              <a:t>When removing </a:t>
            </a:r>
            <a:r>
              <a:rPr lang="en-US" dirty="0" smtClean="0"/>
              <a:t>WP projectiles </a:t>
            </a:r>
            <a:r>
              <a:rPr lang="en-US" dirty="0"/>
              <a:t>from the pallet, alternate the removal of the four outer projectiles first to prevent the pallet from tipping.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5348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Additional Safety Precautions</a:t>
            </a:r>
            <a:br>
              <a:rPr lang="en-US" dirty="0" smtClean="0"/>
            </a:br>
            <a:r>
              <a:rPr lang="en-US" dirty="0" smtClean="0"/>
              <a:t> (G930-G955)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Do not handle </a:t>
            </a:r>
            <a:r>
              <a:rPr lang="en-US" dirty="0" smtClean="0"/>
              <a:t>smoke a grenade </a:t>
            </a:r>
            <a:r>
              <a:rPr lang="en-US" dirty="0"/>
              <a:t>if </a:t>
            </a:r>
            <a:r>
              <a:rPr lang="en-US" dirty="0" smtClean="0"/>
              <a:t>its safety </a:t>
            </a:r>
            <a:r>
              <a:rPr lang="en-US" dirty="0"/>
              <a:t>pin/pull ring or safety lever is missing. Notify the OIC/NCOIC immediately.</a:t>
            </a:r>
            <a:r>
              <a:rPr lang="en-US" dirty="0" smtClean="0">
                <a:effectLst/>
              </a:rPr>
              <a:t> </a:t>
            </a:r>
          </a:p>
          <a:p>
            <a:pPr fontAlgn="t"/>
            <a:r>
              <a:rPr lang="en-US" dirty="0" smtClean="0"/>
              <a:t>If </a:t>
            </a:r>
            <a:r>
              <a:rPr lang="en-US" dirty="0"/>
              <a:t>a </a:t>
            </a:r>
            <a:r>
              <a:rPr lang="en-US" dirty="0" smtClean="0"/>
              <a:t>smoke grenade </a:t>
            </a:r>
            <a:r>
              <a:rPr lang="en-US" dirty="0"/>
              <a:t>is packed upside down (</a:t>
            </a:r>
            <a:r>
              <a:rPr lang="en-US" dirty="0" err="1"/>
              <a:t>fuze</a:t>
            </a:r>
            <a:r>
              <a:rPr lang="en-US" dirty="0"/>
              <a:t> down), do not attempt to remove it from its container. Notify the OIC/NCOIC immediately.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dirty="0"/>
              <a:t>Never carry or handle a </a:t>
            </a:r>
            <a:r>
              <a:rPr lang="en-US" dirty="0" smtClean="0"/>
              <a:t>smoke grenade </a:t>
            </a:r>
            <a:r>
              <a:rPr lang="en-US" dirty="0"/>
              <a:t>by its safety pull ring. The safety pin might separate from the </a:t>
            </a:r>
            <a:r>
              <a:rPr lang="en-US" dirty="0" err="1"/>
              <a:t>fuze</a:t>
            </a:r>
            <a:r>
              <a:rPr lang="en-US" dirty="0"/>
              <a:t>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765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smoke items based on composition and use</a:t>
            </a:r>
          </a:p>
          <a:p>
            <a:r>
              <a:rPr lang="en-US" dirty="0" smtClean="0"/>
              <a:t>Identify unique hazards associated with storage and handling smoke ammunition</a:t>
            </a:r>
          </a:p>
          <a:p>
            <a:r>
              <a:rPr lang="en-US" dirty="0" smtClean="0"/>
              <a:t>Describe packaging configurations for various smoke items</a:t>
            </a:r>
          </a:p>
          <a:p>
            <a:r>
              <a:rPr lang="en-US" dirty="0" smtClean="0"/>
              <a:t>Identify the importance of color coding smoke items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2981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Additional Safety Precautions (Launched Smoke Grenades)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Metal containers storing RP </a:t>
            </a:r>
            <a:r>
              <a:rPr lang="en-US" dirty="0"/>
              <a:t>may contain low concentration of phosphine gas. If the container must be opened to inspect the individual items, open out of doors or in well-ventilated areas.</a:t>
            </a:r>
            <a:r>
              <a:rPr lang="en-US" dirty="0" smtClean="0">
                <a:effectLst/>
              </a:rPr>
              <a:t> (G815/GG24)</a:t>
            </a:r>
          </a:p>
          <a:p>
            <a:r>
              <a:rPr lang="en-US" dirty="0"/>
              <a:t>Handle </a:t>
            </a:r>
            <a:r>
              <a:rPr lang="en-US" dirty="0" smtClean="0"/>
              <a:t>RP smoke grenades </a:t>
            </a:r>
            <a:r>
              <a:rPr lang="en-US" dirty="0"/>
              <a:t>with care. RP oxidizes in moist air (65% relative humidity) to produce phosphine gas. If there is an RP leakage, immediately cease operations, if necessary mask, and notify all personnel to clear the area. Notify OIC/NCOIC immediately</a:t>
            </a:r>
            <a:r>
              <a:rPr lang="en-US" dirty="0" smtClean="0"/>
              <a:t>. (G815/GG24)</a:t>
            </a:r>
          </a:p>
          <a:p>
            <a:r>
              <a:rPr lang="en-US" dirty="0" smtClean="0"/>
              <a:t>Metal containers storing IR smoke </a:t>
            </a:r>
            <a:r>
              <a:rPr lang="en-US" dirty="0"/>
              <a:t>may contain low </a:t>
            </a:r>
            <a:r>
              <a:rPr lang="en-US" dirty="0" smtClean="0"/>
              <a:t>concentrations </a:t>
            </a:r>
            <a:r>
              <a:rPr lang="en-US" dirty="0"/>
              <a:t>of </a:t>
            </a:r>
            <a:r>
              <a:rPr lang="en-US" dirty="0" err="1"/>
              <a:t>chlorothene</a:t>
            </a:r>
            <a:r>
              <a:rPr lang="en-US" dirty="0"/>
              <a:t> fumes and must be opened out of doors or in well-ventilated areas.</a:t>
            </a:r>
            <a:r>
              <a:rPr lang="en-US" dirty="0" smtClean="0">
                <a:effectLst/>
              </a:rPr>
              <a:t> (G826/GG03)</a:t>
            </a:r>
          </a:p>
          <a:p>
            <a:r>
              <a:rPr lang="en-US" dirty="0"/>
              <a:t>If the slider/</a:t>
            </a:r>
            <a:r>
              <a:rPr lang="en-US" dirty="0" err="1"/>
              <a:t>borerider</a:t>
            </a:r>
            <a:r>
              <a:rPr lang="en-US" dirty="0"/>
              <a:t> projecting from </a:t>
            </a:r>
            <a:r>
              <a:rPr lang="en-US" dirty="0" smtClean="0"/>
              <a:t>an IR grenade body </a:t>
            </a:r>
            <a:r>
              <a:rPr lang="en-US" dirty="0"/>
              <a:t>is armed (red showing on slider), do not attempt to remove grenade from container. Do not attempt to return slider to safe position by hand.</a:t>
            </a:r>
            <a:r>
              <a:rPr lang="en-US" dirty="0" smtClean="0">
                <a:effectLst/>
              </a:rPr>
              <a:t> (G826)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1780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Additional Safety Precautions (Launched Smoke Grenades)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handle or load </a:t>
            </a:r>
            <a:r>
              <a:rPr lang="en-US" dirty="0" smtClean="0"/>
              <a:t>M98s </a:t>
            </a:r>
            <a:r>
              <a:rPr lang="en-US" dirty="0"/>
              <a:t>within 50 meters of a frequency transmitter emitting at 175 MHz, 448 MHz, 503 MHz, and 1430 </a:t>
            </a:r>
            <a:r>
              <a:rPr lang="en-US" dirty="0" err="1"/>
              <a:t>MHz</a:t>
            </a:r>
            <a:r>
              <a:rPr lang="en-US" dirty="0" err="1" smtClean="0"/>
              <a:t>.</a:t>
            </a:r>
            <a:r>
              <a:rPr lang="en-US" dirty="0" smtClean="0"/>
              <a:t> (GG03)</a:t>
            </a:r>
          </a:p>
          <a:p>
            <a:r>
              <a:rPr lang="en-US" dirty="0"/>
              <a:t>Do not touch any bare explosives with your hand.</a:t>
            </a:r>
          </a:p>
        </p:txBody>
      </p:sp>
    </p:spTree>
    <p:extLst>
      <p:ext uri="{BB962C8B-B14F-4D97-AF65-F5344CB8AC3E}">
        <p14:creationId xmlns:p14="http://schemas.microsoft.com/office/powerpoint/2010/main" val="14741643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Additional Safety Precautions </a:t>
            </a:r>
            <a:br>
              <a:rPr lang="en-US" dirty="0" smtClean="0"/>
            </a:br>
            <a:r>
              <a:rPr lang="en-US" dirty="0" smtClean="0"/>
              <a:t>(Smoke Mortars)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Care must be taken to avoid striking the firing plug/percussion primer while handling the cartridge. The ignition cartridge will function if the firing plug/percussion primer is struck</a:t>
            </a:r>
            <a:r>
              <a:rPr lang="en-US" dirty="0" smtClean="0"/>
              <a:t>. (CA03/B646/BA14/C870)</a:t>
            </a:r>
          </a:p>
          <a:p>
            <a:r>
              <a:rPr lang="en-US" dirty="0"/>
              <a:t>Handle the cartridge with care to avoid dropping. The projectile body has a thin skin and may crack and expose WP if dropped</a:t>
            </a:r>
            <a:r>
              <a:rPr lang="en-US" dirty="0" smtClean="0"/>
              <a:t>. (CA03/B646/BA14)</a:t>
            </a:r>
          </a:p>
          <a:p>
            <a:r>
              <a:rPr lang="en-US" dirty="0"/>
              <a:t>Follow local ASP procedures if a leaker develops. The round will detonate if the burning WP reaches the </a:t>
            </a:r>
            <a:r>
              <a:rPr lang="en-US" dirty="0" err="1"/>
              <a:t>burster</a:t>
            </a:r>
            <a:r>
              <a:rPr lang="en-US" dirty="0"/>
              <a:t> charge. Notify OIC/NCOIC immediately</a:t>
            </a:r>
            <a:r>
              <a:rPr lang="en-US" dirty="0" smtClean="0"/>
              <a:t>. (CA03/B646/BA14)</a:t>
            </a:r>
          </a:p>
          <a:p>
            <a:r>
              <a:rPr lang="en-US" dirty="0"/>
              <a:t>If the </a:t>
            </a:r>
            <a:r>
              <a:rPr lang="en-US" dirty="0" err="1"/>
              <a:t>fuze</a:t>
            </a:r>
            <a:r>
              <a:rPr lang="en-US" dirty="0"/>
              <a:t> has been set, ensure that the </a:t>
            </a:r>
            <a:r>
              <a:rPr lang="en-US" dirty="0" err="1"/>
              <a:t>fuze</a:t>
            </a:r>
            <a:r>
              <a:rPr lang="en-US" dirty="0"/>
              <a:t> is set to "88.8" prior to shipping and storage.  The </a:t>
            </a:r>
            <a:r>
              <a:rPr lang="en-US" dirty="0" err="1"/>
              <a:t>fuze</a:t>
            </a:r>
            <a:r>
              <a:rPr lang="en-US" dirty="0"/>
              <a:t> has an approximately 15 days service life, after the 15 days the </a:t>
            </a:r>
            <a:r>
              <a:rPr lang="en-US" dirty="0" err="1"/>
              <a:t>Fuze</a:t>
            </a:r>
            <a:r>
              <a:rPr lang="en-US" dirty="0"/>
              <a:t> is deemed </a:t>
            </a:r>
            <a:r>
              <a:rPr lang="en-US" dirty="0" smtClean="0"/>
              <a:t>unserviceable (CA49)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8931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Additional Safety Precautions </a:t>
            </a:r>
            <a:br>
              <a:rPr lang="en-US" dirty="0" smtClean="0"/>
            </a:br>
            <a:r>
              <a:rPr lang="en-US" dirty="0" smtClean="0"/>
              <a:t>(Smoke Mortars)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/>
              <a:t>Ensure that the </a:t>
            </a:r>
            <a:r>
              <a:rPr lang="en-US" dirty="0" err="1"/>
              <a:t>fuze</a:t>
            </a:r>
            <a:r>
              <a:rPr lang="en-US" dirty="0"/>
              <a:t> is set on "S" prior to handling. If not, place the cartridge in a holding area and have the returning unit render the ammunition safe. </a:t>
            </a:r>
            <a:r>
              <a:rPr lang="en-US" dirty="0" smtClean="0"/>
              <a:t>(C870)</a:t>
            </a:r>
          </a:p>
          <a:p>
            <a:r>
              <a:rPr lang="en-US" dirty="0"/>
              <a:t>Phosphine gas can be generated from the decomposition processes of Red Phosphorus.  Phosphine gas may be present inside the fiber tubes, wooden boxes or ammunition cans. </a:t>
            </a:r>
            <a:r>
              <a:rPr lang="en-US" dirty="0" smtClean="0"/>
              <a:t>(C870)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1413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Additional Safety Precautions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/>
              <a:t>Care must be taken to avoid striking the primer while handling the cartridge</a:t>
            </a:r>
            <a:r>
              <a:rPr lang="en-US" dirty="0" smtClean="0"/>
              <a:t>.  The </a:t>
            </a:r>
            <a:r>
              <a:rPr lang="en-US" dirty="0"/>
              <a:t>primer will function if struck.</a:t>
            </a:r>
            <a:r>
              <a:rPr lang="en-US" dirty="0" smtClean="0">
                <a:effectLst/>
              </a:rPr>
              <a:t> (B506/B508/B509)</a:t>
            </a:r>
          </a:p>
          <a:p>
            <a:r>
              <a:rPr lang="en-US" dirty="0" smtClean="0"/>
              <a:t>Do not inhale the smoke generated; inhalation of the smoke may cause irritations or cauterizations. </a:t>
            </a:r>
            <a:endParaRPr lang="en-US" dirty="0" smtClean="0">
              <a:effectLst/>
            </a:endParaRPr>
          </a:p>
          <a:p>
            <a:r>
              <a:rPr lang="en-US" dirty="0"/>
              <a:t>Prior to handling, ensure that the firing cap is not positioned over the primer</a:t>
            </a:r>
            <a:r>
              <a:rPr lang="en-US" dirty="0" smtClean="0"/>
              <a:t>. (L323/L324)</a:t>
            </a:r>
            <a:r>
              <a:rPr lang="en-US" dirty="0" smtClean="0"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168116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Safety Precautions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Any signal received outside its individual container </a:t>
            </a:r>
            <a:r>
              <a:rPr lang="en-US" b="1" dirty="0"/>
              <a:t>MUST</a:t>
            </a:r>
            <a:r>
              <a:rPr lang="en-US" dirty="0"/>
              <a:t> have the primer protected at all times. Care must be taken to avoid striking the primer while handling the cartridge</a:t>
            </a:r>
            <a:r>
              <a:rPr lang="en-US" dirty="0" smtClean="0"/>
              <a:t>.  The </a:t>
            </a:r>
            <a:r>
              <a:rPr lang="en-US" dirty="0"/>
              <a:t>primer will function if struck. </a:t>
            </a:r>
            <a:r>
              <a:rPr lang="en-US" dirty="0" smtClean="0"/>
              <a:t> If </a:t>
            </a:r>
            <a:r>
              <a:rPr lang="en-US" dirty="0"/>
              <a:t>there is no replacement container available, the primer shall be covered with a 2-inch by 2-inch piece of cardboard. The cardboard will be held in place by two 5-inch strips of tape positioned perpendicular to one another.</a:t>
            </a:r>
            <a:r>
              <a:rPr lang="en-US" dirty="0" smtClean="0">
                <a:effectLst/>
              </a:rPr>
              <a:t> (L323/L324)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20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 (Chemical)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4" y="1600200"/>
            <a:ext cx="9115426" cy="5257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Produces smoke; discussed in multiple family groups.</a:t>
            </a:r>
          </a:p>
          <a:p>
            <a:r>
              <a:rPr lang="en-US" dirty="0" smtClean="0"/>
              <a:t>Riot </a:t>
            </a:r>
            <a:r>
              <a:rPr lang="en-US" dirty="0"/>
              <a:t>Control Agent, CS </a:t>
            </a:r>
            <a:r>
              <a:rPr lang="en-US" dirty="0" smtClean="0"/>
              <a:t>(K765</a:t>
            </a:r>
            <a:r>
              <a:rPr lang="en-US" dirty="0"/>
              <a:t>) </a:t>
            </a:r>
            <a:r>
              <a:rPr lang="en-US" dirty="0" smtClean="0"/>
              <a:t>consists </a:t>
            </a:r>
            <a:r>
              <a:rPr lang="en-US" dirty="0"/>
              <a:t>of a size 00 gelatin capsule filled with </a:t>
            </a:r>
            <a:r>
              <a:rPr lang="en-US" dirty="0" smtClean="0"/>
              <a:t>[</a:t>
            </a:r>
            <a:r>
              <a:rPr lang="en-US" dirty="0" err="1" smtClean="0"/>
              <a:t>ortho-chlorobenzylidene</a:t>
            </a:r>
            <a:r>
              <a:rPr lang="en-US" dirty="0" smtClean="0"/>
              <a:t> </a:t>
            </a:r>
            <a:r>
              <a:rPr lang="en-US" dirty="0" err="1" smtClean="0"/>
              <a:t>malano</a:t>
            </a:r>
            <a:r>
              <a:rPr lang="en-US" dirty="0" smtClean="0"/>
              <a:t>-nitrile].</a:t>
            </a:r>
          </a:p>
          <a:p>
            <a:r>
              <a:rPr lang="en-US" dirty="0"/>
              <a:t>Placing the capsule on an upended empty can that is placed over a burning candle aerosolizes the CS riot control agent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CS </a:t>
            </a:r>
            <a:r>
              <a:rPr lang="en-US" dirty="0"/>
              <a:t>particles immediately sting and irritate skin, eyes, nose, and throat of exposed personnel. </a:t>
            </a:r>
            <a:endParaRPr lang="en-US" dirty="0" smtClean="0"/>
          </a:p>
          <a:p>
            <a:r>
              <a:rPr lang="en-US" dirty="0" smtClean="0"/>
              <a:t>Symptoms </a:t>
            </a:r>
            <a:r>
              <a:rPr lang="en-US" dirty="0"/>
              <a:t>are redness of their skin, tears, running nose, coughing, and tightness of the chest. </a:t>
            </a:r>
            <a:endParaRPr lang="en-US" dirty="0" smtClean="0"/>
          </a:p>
          <a:p>
            <a:r>
              <a:rPr lang="en-US" dirty="0" smtClean="0"/>
              <a:t>Onset </a:t>
            </a:r>
            <a:r>
              <a:rPr lang="en-US" dirty="0"/>
              <a:t>of </a:t>
            </a:r>
            <a:r>
              <a:rPr lang="en-US" dirty="0" smtClean="0"/>
              <a:t>symptoms </a:t>
            </a:r>
            <a:r>
              <a:rPr lang="en-US" dirty="0"/>
              <a:t>is extremely rapid. Incapacitating doses lose their effects in 5 to 10 minutes.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4" y="-1"/>
            <a:ext cx="1495425" cy="1495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060" y="-1"/>
            <a:ext cx="150294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3340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Classified </a:t>
            </a:r>
            <a:r>
              <a:rPr lang="en-US" dirty="0"/>
              <a:t>as 6.1G munitions and is an extremely irritating agent sensitive to the skin, eyes, nose, and throat</a:t>
            </a:r>
            <a:r>
              <a:rPr lang="en-US" dirty="0" smtClean="0"/>
              <a:t>.</a:t>
            </a:r>
          </a:p>
          <a:p>
            <a:r>
              <a:rPr lang="en-US" dirty="0"/>
              <a:t>To avoid personal injury, protective clothing must be worn during handling and exposure of a poisonous agent. </a:t>
            </a:r>
            <a:endParaRPr lang="en-US" dirty="0" smtClean="0"/>
          </a:p>
          <a:p>
            <a:r>
              <a:rPr lang="en-US" dirty="0" smtClean="0"/>
              <a:t>Do </a:t>
            </a:r>
            <a:r>
              <a:rPr lang="en-US" dirty="0"/>
              <a:t>not touch or handle broken metal containers or capsules without protective clothing. This will reduce the risk of irritation to exposed areas of the skin. </a:t>
            </a:r>
          </a:p>
        </p:txBody>
      </p:sp>
    </p:spTree>
    <p:extLst>
      <p:ext uri="{BB962C8B-B14F-4D97-AF65-F5344CB8AC3E}">
        <p14:creationId xmlns:p14="http://schemas.microsoft.com/office/powerpoint/2010/main" val="24991428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Identify smoke items based on composition and use</a:t>
            </a:r>
          </a:p>
          <a:p>
            <a:r>
              <a:rPr lang="en-US" dirty="0" smtClean="0"/>
              <a:t>Identify unique hazards associated with storage and handling smoke ammunition</a:t>
            </a:r>
          </a:p>
          <a:p>
            <a:r>
              <a:rPr lang="en-US" dirty="0" smtClean="0"/>
              <a:t>Describe packaging configurations for various smoke items</a:t>
            </a:r>
          </a:p>
          <a:p>
            <a:r>
              <a:rPr lang="en-US" dirty="0" smtClean="0"/>
              <a:t>Identify the importance of color coding smoke items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622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TM 9-1300-200 (Ammunition General)</a:t>
            </a:r>
          </a:p>
          <a:p>
            <a:r>
              <a:rPr lang="en-US" dirty="0" smtClean="0"/>
              <a:t>NAVSEA OP5 Vol 1 Rev 7</a:t>
            </a:r>
          </a:p>
          <a:p>
            <a:r>
              <a:rPr lang="en-US" dirty="0" smtClean="0"/>
              <a:t>USMC Field Return and Inspection Guide</a:t>
            </a:r>
          </a:p>
          <a:p>
            <a:r>
              <a:rPr lang="en-US" dirty="0" smtClean="0"/>
              <a:t>TM 9-1300-251-20&amp;P (Artillery Ammunition)</a:t>
            </a:r>
          </a:p>
          <a:p>
            <a:r>
              <a:rPr lang="en-US" dirty="0" smtClean="0"/>
              <a:t>TM-43-0001-28 (Arty Data Sheets)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291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/>
          <a:lstStyle/>
          <a:p>
            <a:r>
              <a:rPr lang="en-US" dirty="0"/>
              <a:t>A chemical agent which, when burned</a:t>
            </a:r>
            <a:r>
              <a:rPr lang="en-US" dirty="0" smtClean="0"/>
              <a:t>, hydrolyzed</a:t>
            </a:r>
            <a:r>
              <a:rPr lang="en-US" dirty="0"/>
              <a:t>, or atomized </a:t>
            </a:r>
            <a:r>
              <a:rPr lang="en-US" dirty="0" smtClean="0"/>
              <a:t>produces an obscuring </a:t>
            </a:r>
            <a:r>
              <a:rPr lang="en-US" dirty="0"/>
              <a:t>smoke; used to limit </a:t>
            </a:r>
            <a:r>
              <a:rPr lang="en-US" dirty="0" smtClean="0"/>
              <a:t>observation and </a:t>
            </a:r>
            <a:r>
              <a:rPr lang="en-US" dirty="0"/>
              <a:t>reduce effectiveness of aimed fire.</a:t>
            </a:r>
          </a:p>
          <a:p>
            <a:r>
              <a:rPr lang="en-US" dirty="0"/>
              <a:t>Screening smoke is not normally used for toxic effect against personnel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Includes: Certain Group B &amp; Group C Chemical Agents; Screening; Signals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520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 Compositions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Generally </a:t>
            </a:r>
            <a:r>
              <a:rPr lang="en-US" dirty="0"/>
              <a:t>considered to be nontoxic</a:t>
            </a:r>
            <a:r>
              <a:rPr lang="en-US" dirty="0" smtClean="0"/>
              <a:t>.  </a:t>
            </a:r>
          </a:p>
          <a:p>
            <a:r>
              <a:rPr lang="en-US" dirty="0" smtClean="0"/>
              <a:t>The </a:t>
            </a:r>
            <a:r>
              <a:rPr lang="en-US" dirty="0"/>
              <a:t>material used </a:t>
            </a:r>
            <a:r>
              <a:rPr lang="en-US" dirty="0" smtClean="0"/>
              <a:t>may be:</a:t>
            </a:r>
          </a:p>
          <a:p>
            <a:pPr lvl="1"/>
            <a:r>
              <a:rPr lang="en-US" dirty="0" smtClean="0"/>
              <a:t>HC (mixture </a:t>
            </a:r>
            <a:r>
              <a:rPr lang="en-US" dirty="0"/>
              <a:t>of </a:t>
            </a:r>
            <a:r>
              <a:rPr lang="en-US" dirty="0" err="1"/>
              <a:t>hexachlorethane</a:t>
            </a:r>
            <a:r>
              <a:rPr lang="en-US" dirty="0"/>
              <a:t>, zinc </a:t>
            </a:r>
            <a:r>
              <a:rPr lang="en-US" dirty="0" smtClean="0"/>
              <a:t>oxide; aluminum)</a:t>
            </a:r>
          </a:p>
          <a:p>
            <a:pPr lvl="1"/>
            <a:r>
              <a:rPr lang="en-US" dirty="0" smtClean="0"/>
              <a:t>WP </a:t>
            </a:r>
            <a:r>
              <a:rPr lang="en-US" dirty="0"/>
              <a:t>(white </a:t>
            </a:r>
            <a:r>
              <a:rPr lang="en-US" dirty="0" smtClean="0"/>
              <a:t>phosphorous)</a:t>
            </a:r>
          </a:p>
          <a:p>
            <a:pPr lvl="1"/>
            <a:r>
              <a:rPr lang="en-US" dirty="0" smtClean="0"/>
              <a:t>PWP </a:t>
            </a:r>
            <a:r>
              <a:rPr lang="en-US" dirty="0"/>
              <a:t>(plasticized white phosphorous), </a:t>
            </a:r>
            <a:endParaRPr lang="en-US" dirty="0" smtClean="0"/>
          </a:p>
          <a:p>
            <a:pPr lvl="1"/>
            <a:r>
              <a:rPr lang="en-US" dirty="0" smtClean="0"/>
              <a:t>SGF2 oil (</a:t>
            </a:r>
            <a:r>
              <a:rPr lang="en-US" dirty="0"/>
              <a:t>smoke generated fog oil) </a:t>
            </a:r>
            <a:endParaRPr lang="en-US" dirty="0" smtClean="0"/>
          </a:p>
          <a:p>
            <a:pPr lvl="1"/>
            <a:r>
              <a:rPr lang="en-US" dirty="0" smtClean="0"/>
              <a:t>RP (red </a:t>
            </a:r>
            <a:r>
              <a:rPr lang="en-US" dirty="0"/>
              <a:t>phosphorous). </a:t>
            </a:r>
          </a:p>
          <a:p>
            <a:r>
              <a:rPr lang="en-US" dirty="0" smtClean="0"/>
              <a:t>Many of these substances will ignite if exposed </a:t>
            </a:r>
            <a:r>
              <a:rPr lang="en-US" dirty="0"/>
              <a:t>to water or to air. The firefighting efforts must take into account the special nature </a:t>
            </a:r>
            <a:r>
              <a:rPr lang="en-US" dirty="0" smtClean="0"/>
              <a:t>of these </a:t>
            </a:r>
            <a:r>
              <a:rPr lang="en-US" dirty="0"/>
              <a:t>materials which react to water and to air. They can become toxic if used in large </a:t>
            </a:r>
            <a:r>
              <a:rPr lang="en-US" dirty="0" smtClean="0"/>
              <a:t>amounts in </a:t>
            </a:r>
            <a:r>
              <a:rPr lang="en-US" dirty="0"/>
              <a:t>confined spaces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May produce a variety of colors</a:t>
            </a:r>
          </a:p>
          <a:p>
            <a:pPr lvl="1"/>
            <a:r>
              <a:rPr lang="en-US" dirty="0" smtClean="0"/>
              <a:t>red/green/yellow/white/orange/blue/violet/red-orange/etc.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527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of Projection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Smoke ammunition may be projected by Marines using </a:t>
            </a:r>
            <a:r>
              <a:rPr lang="en-US" u="sng" dirty="0" smtClean="0"/>
              <a:t>ground</a:t>
            </a:r>
            <a:r>
              <a:rPr lang="en-US" dirty="0" smtClean="0"/>
              <a:t> or </a:t>
            </a:r>
            <a:r>
              <a:rPr lang="en-US" u="sng" dirty="0" smtClean="0"/>
              <a:t>aircraft</a:t>
            </a:r>
            <a:r>
              <a:rPr lang="en-US" dirty="0" smtClean="0"/>
              <a:t> tactics.</a:t>
            </a:r>
          </a:p>
          <a:p>
            <a:r>
              <a:rPr lang="en-US" dirty="0" smtClean="0"/>
              <a:t>Aircraft smoke may be mounted in an aircraft or fired by means of a pyrotechnic pistol.</a:t>
            </a:r>
          </a:p>
          <a:p>
            <a:r>
              <a:rPr lang="en-US" dirty="0" smtClean="0"/>
              <a:t>Smoke munitions projected from the ground are fired either by hand or projected from guns (howitzer/mortar), vehicle launchers (M257 on LAV), or individual weapons (M203 or M79).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00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37"/>
            <a:ext cx="2971800" cy="195259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0"/>
            <a:ext cx="3300601" cy="22084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226852"/>
            <a:ext cx="857250" cy="2057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303751"/>
            <a:ext cx="2819400" cy="211182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396" y="4572000"/>
            <a:ext cx="3286125" cy="206689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2495550"/>
            <a:ext cx="1990725" cy="23050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359" y="2429890"/>
            <a:ext cx="2929126" cy="186588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596" y="4800600"/>
            <a:ext cx="2772504" cy="1838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893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Group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Includes </a:t>
            </a:r>
            <a:r>
              <a:rPr lang="en-US" dirty="0"/>
              <a:t>agents which are </a:t>
            </a:r>
            <a:r>
              <a:rPr lang="en-US" dirty="0" smtClean="0"/>
              <a:t>toxic or </a:t>
            </a:r>
            <a:r>
              <a:rPr lang="en-US" dirty="0"/>
              <a:t>incapacitating when inhaled, ingested or on the skin</a:t>
            </a:r>
            <a:r>
              <a:rPr lang="en-US" dirty="0" smtClean="0"/>
              <a:t>.</a:t>
            </a:r>
          </a:p>
          <a:p>
            <a:r>
              <a:rPr lang="en-US" dirty="0"/>
              <a:t>The agents include riot control agents</a:t>
            </a:r>
            <a:r>
              <a:rPr lang="en-US" dirty="0" smtClean="0"/>
              <a:t>, choking agents</a:t>
            </a:r>
            <a:r>
              <a:rPr lang="en-US" dirty="0"/>
              <a:t>, blood agents and </a:t>
            </a:r>
            <a:r>
              <a:rPr lang="en-US" u="sng" dirty="0"/>
              <a:t>screening smokes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Will </a:t>
            </a:r>
            <a:r>
              <a:rPr lang="en-US" dirty="0"/>
              <a:t>cause varying </a:t>
            </a:r>
            <a:r>
              <a:rPr lang="en-US" dirty="0" smtClean="0"/>
              <a:t>degrees of </a:t>
            </a:r>
            <a:r>
              <a:rPr lang="en-US" dirty="0"/>
              <a:t>skin irritation. Approved protective clothing must be provided and worn. </a:t>
            </a:r>
            <a:r>
              <a:rPr lang="en-US" dirty="0" smtClean="0"/>
              <a:t>Shall </a:t>
            </a:r>
            <a:r>
              <a:rPr lang="en-US" dirty="0"/>
              <a:t>not be carried aboard ship unless specifically authorized by CNO</a:t>
            </a:r>
            <a:r>
              <a:rPr lang="en-US" dirty="0" smtClean="0"/>
              <a:t>.</a:t>
            </a:r>
          </a:p>
          <a:p>
            <a:r>
              <a:rPr lang="en-US" u="sng" dirty="0" smtClean="0"/>
              <a:t>HC</a:t>
            </a:r>
            <a:r>
              <a:rPr lang="en-US" dirty="0" smtClean="0"/>
              <a:t> &amp; </a:t>
            </a:r>
            <a:r>
              <a:rPr lang="en-US" u="sng" dirty="0" smtClean="0"/>
              <a:t>RP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897424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Group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Includes </a:t>
            </a:r>
            <a:r>
              <a:rPr lang="en-US" dirty="0"/>
              <a:t>materials such as WP and </a:t>
            </a:r>
            <a:r>
              <a:rPr lang="en-US" dirty="0" smtClean="0"/>
              <a:t>PWP which </a:t>
            </a:r>
            <a:r>
              <a:rPr lang="en-US" dirty="0"/>
              <a:t>are spontaneously combustible</a:t>
            </a:r>
            <a:r>
              <a:rPr lang="en-US" dirty="0" smtClean="0"/>
              <a:t>.</a:t>
            </a:r>
          </a:p>
          <a:p>
            <a:r>
              <a:rPr lang="en-US" dirty="0"/>
              <a:t>Special firefighting techniques and materials </a:t>
            </a:r>
            <a:r>
              <a:rPr lang="en-US" dirty="0" smtClean="0"/>
              <a:t>are required</a:t>
            </a:r>
            <a:r>
              <a:rPr lang="en-US" dirty="0"/>
              <a:t>. Personnel shall be protected with fire and heat resistant clothing</a:t>
            </a:r>
            <a:r>
              <a:rPr lang="en-US" dirty="0" smtClean="0"/>
              <a:t>.</a:t>
            </a:r>
          </a:p>
          <a:p>
            <a:r>
              <a:rPr lang="en-US" dirty="0"/>
              <a:t>Toxic fumes are </a:t>
            </a:r>
            <a:r>
              <a:rPr lang="en-US" dirty="0" smtClean="0"/>
              <a:t>a minimal </a:t>
            </a:r>
            <a:r>
              <a:rPr lang="en-US" dirty="0"/>
              <a:t>hazard.</a:t>
            </a:r>
          </a:p>
        </p:txBody>
      </p:sp>
    </p:spTree>
    <p:extLst>
      <p:ext uri="{BB962C8B-B14F-4D97-AF65-F5344CB8AC3E}">
        <p14:creationId xmlns:p14="http://schemas.microsoft.com/office/powerpoint/2010/main" val="1830360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2101</Words>
  <Application>Microsoft Office PowerPoint</Application>
  <PresentationFormat>On-screen Show (4:3)</PresentationFormat>
  <Paragraphs>146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SMOKE</vt:lpstr>
      <vt:lpstr>Learning Objectives</vt:lpstr>
      <vt:lpstr>References</vt:lpstr>
      <vt:lpstr>Defined</vt:lpstr>
      <vt:lpstr>Material Compositions</vt:lpstr>
      <vt:lpstr>Methods of Projection</vt:lpstr>
      <vt:lpstr>PowerPoint Presentation</vt:lpstr>
      <vt:lpstr>Chemical Group B</vt:lpstr>
      <vt:lpstr>Chemical Group C</vt:lpstr>
      <vt:lpstr>Firefighting</vt:lpstr>
      <vt:lpstr>Firefighting</vt:lpstr>
      <vt:lpstr>Firefighting</vt:lpstr>
      <vt:lpstr>Exclusions (Q-D)</vt:lpstr>
      <vt:lpstr>Storage of WP &amp; PWP Ammunition</vt:lpstr>
      <vt:lpstr>Storage of WP &amp; PWP Ammunition</vt:lpstr>
      <vt:lpstr>Phosphorous Burns</vt:lpstr>
      <vt:lpstr>Treatment by Burning</vt:lpstr>
      <vt:lpstr>Additional Safety Precautions (D528/D550)</vt:lpstr>
      <vt:lpstr>Additional Safety Precautions  (G930-G955)</vt:lpstr>
      <vt:lpstr>Additional Safety Precautions (Launched Smoke Grenades)</vt:lpstr>
      <vt:lpstr>Additional Safety Precautions (Launched Smoke Grenades)</vt:lpstr>
      <vt:lpstr>Additional Safety Precautions  (Smoke Mortars)</vt:lpstr>
      <vt:lpstr>Additional Safety Precautions  (Smoke Mortars)</vt:lpstr>
      <vt:lpstr>Additional Safety Precautions</vt:lpstr>
      <vt:lpstr>Additional Safety Precautions</vt:lpstr>
      <vt:lpstr>CS (Chemical)</vt:lpstr>
      <vt:lpstr>CS</vt:lpstr>
      <vt:lpstr>Summary</vt:lpstr>
    </vt:vector>
  </TitlesOfParts>
  <Company>NMCI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SMOKE</dc:title>
  <dc:creator>Rodriguez MSgt Jason M</dc:creator>
  <cp:lastModifiedBy>Cline Cpl Aaron C</cp:lastModifiedBy>
  <cp:revision>14</cp:revision>
  <dcterms:created xsi:type="dcterms:W3CDTF">2016-10-20T15:52:54Z</dcterms:created>
  <dcterms:modified xsi:type="dcterms:W3CDTF">2020-03-10T12:01:08Z</dcterms:modified>
</cp:coreProperties>
</file>