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sldIdLst>
    <p:sldId id="257" r:id="rId7"/>
    <p:sldId id="258" r:id="rId8"/>
    <p:sldId id="259" r:id="rId9"/>
    <p:sldId id="260" r:id="rId10"/>
    <p:sldId id="261" r:id="rId11"/>
    <p:sldId id="262" r:id="rId12"/>
    <p:sldId id="263" r:id="rId13"/>
    <p:sldId id="264"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80"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34BACB-A05A-45CD-BD96-62A1ABA3A7AD}" type="datetimeFigureOut">
              <a:rPr lang="en-US" smtClean="0"/>
              <a:pPr/>
              <a:t>3/11/2020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3607201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63407373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51518627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34BACB-A05A-45CD-BD96-62A1ABA3A7AD}" type="datetimeFigureOut">
              <a:rPr lang="en-US" smtClean="0"/>
              <a:pPr/>
              <a:t>3/11/2020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122676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604153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18320682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8729029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99323363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34BACB-A05A-45CD-BD96-62A1ABA3A7AD}"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804019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F34BACB-A05A-45CD-BD96-62A1ABA3A7AD}"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3DFD0D2-2141-4B85-B2EA-02EED30BDEE5}" type="slidenum">
              <a:rPr lang="en-US" smtClean="0"/>
              <a:pPr/>
              <a:t>‹#›</a:t>
            </a:fld>
            <a:endParaRPr lang="en-US"/>
          </a:p>
        </p:txBody>
      </p:sp>
    </p:spTree>
    <p:extLst>
      <p:ext uri="{BB962C8B-B14F-4D97-AF65-F5344CB8AC3E}">
        <p14:creationId xmlns:p14="http://schemas.microsoft.com/office/powerpoint/2010/main" val="191947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13100487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3827362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776567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5474714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68478053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34BACB-A05A-45CD-BD96-62A1ABA3A7AD}" type="datetimeFigureOut">
              <a:rPr lang="en-US" smtClean="0"/>
              <a:pPr/>
              <a:t>3/11/2020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7722190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190408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4899847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4167500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39706468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34BACB-A05A-45CD-BD96-62A1ABA3A7AD}"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836464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F34BACB-A05A-45CD-BD96-62A1ABA3A7AD}"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3DFD0D2-2141-4B85-B2EA-02EED30BDEE5}" type="slidenum">
              <a:rPr lang="en-US" smtClean="0"/>
              <a:pPr/>
              <a:t>‹#›</a:t>
            </a:fld>
            <a:endParaRPr lang="en-US"/>
          </a:p>
        </p:txBody>
      </p:sp>
    </p:spTree>
    <p:extLst>
      <p:ext uri="{BB962C8B-B14F-4D97-AF65-F5344CB8AC3E}">
        <p14:creationId xmlns:p14="http://schemas.microsoft.com/office/powerpoint/2010/main" val="202693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6549732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17938890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3834453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56496763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409231313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34BACB-A05A-45CD-BD96-62A1ABA3A7AD}" type="datetimeFigureOut">
              <a:rPr lang="en-US" smtClean="0"/>
              <a:pPr/>
              <a:t>3/11/2020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84474685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1506712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274873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186885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415555104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34BACB-A05A-45CD-BD96-62A1ABA3A7AD}"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79383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3482790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F34BACB-A05A-45CD-BD96-62A1ABA3A7AD}"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3DFD0D2-2141-4B85-B2EA-02EED30BDEE5}" type="slidenum">
              <a:rPr lang="en-US" smtClean="0"/>
              <a:pPr/>
              <a:t>‹#›</a:t>
            </a:fld>
            <a:endParaRPr lang="en-US"/>
          </a:p>
        </p:txBody>
      </p:sp>
    </p:spTree>
    <p:extLst>
      <p:ext uri="{BB962C8B-B14F-4D97-AF65-F5344CB8AC3E}">
        <p14:creationId xmlns:p14="http://schemas.microsoft.com/office/powerpoint/2010/main" val="1446821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129272619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871344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4146049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2953753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34BACB-A05A-45CD-BD96-62A1ABA3A7AD}" type="datetimeFigureOut">
              <a:rPr lang="en-US" smtClean="0"/>
              <a:pPr/>
              <a:t>3/11/2020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9045011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9643400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3423525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0918239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6481504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28325474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34BACB-A05A-45CD-BD96-62A1ABA3A7AD}"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399075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F34BACB-A05A-45CD-BD96-62A1ABA3A7AD}"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3DFD0D2-2141-4B85-B2EA-02EED30BDEE5}" type="slidenum">
              <a:rPr lang="en-US" smtClean="0"/>
              <a:pPr/>
              <a:t>‹#›</a:t>
            </a:fld>
            <a:endParaRPr lang="en-US"/>
          </a:p>
        </p:txBody>
      </p:sp>
    </p:spTree>
    <p:extLst>
      <p:ext uri="{BB962C8B-B14F-4D97-AF65-F5344CB8AC3E}">
        <p14:creationId xmlns:p14="http://schemas.microsoft.com/office/powerpoint/2010/main" val="18604999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53988257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675403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05698223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49515466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34BACB-A05A-45CD-BD96-62A1ABA3A7AD}" type="datetimeFigureOut">
              <a:rPr lang="en-US" smtClean="0"/>
              <a:pPr/>
              <a:t>3/11/2020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4418997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7175269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8953416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0036448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34BACB-A05A-45CD-BD96-62A1ABA3A7AD}"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8111740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34BACB-A05A-45CD-BD96-62A1ABA3A7AD}" type="datetimeFigureOut">
              <a:rPr lang="en-US" smtClean="0"/>
              <a:pPr/>
              <a:t>3/11/2020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14869252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34BACB-A05A-45CD-BD96-62A1ABA3A7AD}"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837619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F34BACB-A05A-45CD-BD96-62A1ABA3A7AD}"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3DFD0D2-2141-4B85-B2EA-02EED30BDEE5}" type="slidenum">
              <a:rPr lang="en-US" smtClean="0"/>
              <a:pPr/>
              <a:t>‹#›</a:t>
            </a:fld>
            <a:endParaRPr lang="en-US"/>
          </a:p>
        </p:txBody>
      </p:sp>
    </p:spTree>
    <p:extLst>
      <p:ext uri="{BB962C8B-B14F-4D97-AF65-F5344CB8AC3E}">
        <p14:creationId xmlns:p14="http://schemas.microsoft.com/office/powerpoint/2010/main" val="32519325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167647971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4405688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78113764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4BACB-A05A-45CD-BD96-62A1ABA3A7AD}"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31918420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F34BACB-A05A-45CD-BD96-62A1ABA3A7AD}"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3DFD0D2-2141-4B85-B2EA-02EED30BDEE5}" type="slidenum">
              <a:rPr lang="en-US" smtClean="0"/>
              <a:pPr/>
              <a:t>‹#›</a:t>
            </a:fld>
            <a:endParaRPr lang="en-US"/>
          </a:p>
        </p:txBody>
      </p:sp>
    </p:spTree>
    <p:extLst>
      <p:ext uri="{BB962C8B-B14F-4D97-AF65-F5344CB8AC3E}">
        <p14:creationId xmlns:p14="http://schemas.microsoft.com/office/powerpoint/2010/main" val="423335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8572676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F34BACB-A05A-45CD-BD96-62A1ABA3A7AD}" type="datetimeFigureOut">
              <a:rPr lang="en-US" smtClean="0"/>
              <a:pPr/>
              <a:t>3/11/2020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85046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F34BACB-A05A-45CD-BD96-62A1ABA3A7AD}" type="datetimeFigureOut">
              <a:rPr lang="en-US" smtClean="0"/>
              <a:pPr/>
              <a:t>3/11/2020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959098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F34BACB-A05A-45CD-BD96-62A1ABA3A7AD}" type="datetimeFigureOut">
              <a:rPr lang="en-US" smtClean="0"/>
              <a:pPr/>
              <a:t>3/11/2020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029865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F34BACB-A05A-45CD-BD96-62A1ABA3A7AD}" type="datetimeFigureOut">
              <a:rPr lang="en-US" smtClean="0"/>
              <a:pPr/>
              <a:t>3/11/2020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116361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F34BACB-A05A-45CD-BD96-62A1ABA3A7AD}" type="datetimeFigureOut">
              <a:rPr lang="en-US" smtClean="0"/>
              <a:pPr/>
              <a:t>3/11/2020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9781851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F34BACB-A05A-45CD-BD96-62A1ABA3A7AD}" type="datetimeFigureOut">
              <a:rPr lang="en-US" smtClean="0"/>
              <a:pPr/>
              <a:t>3/11/2020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456902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F34BACB-A05A-45CD-BD96-62A1ABA3A7AD}" type="datetimeFigureOut">
              <a:rPr lang="en-US" smtClean="0"/>
              <a:pPr/>
              <a:t>3/11/2020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3DFD0D2-2141-4B85-B2EA-02EED30BDEE5}"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1008218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hyperlink" Target="http://cloud.scorm.com/content/courses/KBQDXH78X6/40a97340-eed7-4cd7-a3c2-eb2fbf271d0a/0/media/pdf/reg_amm_gen_manual_tm91300200__20060322_1_0.pdf" TargetMode="Externa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As required By MCO 8023.3</a:t>
            </a:r>
          </a:p>
          <a:p>
            <a:r>
              <a:rPr lang="en-US" dirty="0" smtClean="0"/>
              <a:t>Qualification / certification</a:t>
            </a:r>
            <a:endParaRPr lang="en-US" dirty="0"/>
          </a:p>
        </p:txBody>
      </p:sp>
      <p:sp>
        <p:nvSpPr>
          <p:cNvPr id="2" name="Title 1"/>
          <p:cNvSpPr>
            <a:spLocks noGrp="1"/>
          </p:cNvSpPr>
          <p:nvPr>
            <p:ph type="ctrTitle"/>
          </p:nvPr>
        </p:nvSpPr>
        <p:spPr/>
        <p:txBody>
          <a:bodyPr/>
          <a:lstStyle/>
          <a:p>
            <a:r>
              <a:rPr lang="en-US" dirty="0" smtClean="0"/>
              <a:t>AA&amp;E FAMILIARIZATION</a:t>
            </a:r>
            <a:br>
              <a:rPr lang="en-US" dirty="0" smtClean="0"/>
            </a:br>
            <a:r>
              <a:rPr lang="en-US" dirty="0" smtClean="0"/>
              <a:t>(High Explosives)</a:t>
            </a:r>
            <a:endParaRPr lang="en-US" dirty="0"/>
          </a:p>
        </p:txBody>
      </p:sp>
    </p:spTree>
    <p:extLst>
      <p:ext uri="{BB962C8B-B14F-4D97-AF65-F5344CB8AC3E}">
        <p14:creationId xmlns:p14="http://schemas.microsoft.com/office/powerpoint/2010/main" val="16043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normAutofit lnSpcReduction="10000"/>
          </a:bodyPr>
          <a:lstStyle/>
          <a:p>
            <a:pPr>
              <a:buFont typeface="Arial" panose="020B0604020202020204" pitchFamily="34" charset="0"/>
              <a:buChar char="•"/>
            </a:pPr>
            <a:r>
              <a:rPr lang="en-US" sz="2400" b="1" dirty="0"/>
              <a:t>Learning </a:t>
            </a:r>
            <a:r>
              <a:rPr lang="en-US" sz="2400" b="1" dirty="0" smtClean="0"/>
              <a:t>Objectives</a:t>
            </a:r>
          </a:p>
          <a:p>
            <a:pPr marL="0" indent="0">
              <a:buNone/>
            </a:pPr>
            <a:endParaRPr lang="en-US" sz="2400" b="1" dirty="0" smtClean="0"/>
          </a:p>
          <a:p>
            <a:pPr>
              <a:buFont typeface="Arial" panose="020B0604020202020204" pitchFamily="34" charset="0"/>
              <a:buChar char="•"/>
            </a:pPr>
            <a:r>
              <a:rPr lang="en-US" sz="2400" i="1" dirty="0" smtClean="0"/>
              <a:t>Classify </a:t>
            </a:r>
            <a:r>
              <a:rPr lang="en-US" sz="2400" i="1" dirty="0"/>
              <a:t>grenades according to method of projection and application</a:t>
            </a:r>
            <a:r>
              <a:rPr lang="en-US" sz="2400" i="1" dirty="0" smtClean="0"/>
              <a:t>.</a:t>
            </a:r>
          </a:p>
          <a:p>
            <a:pPr>
              <a:buFont typeface="Arial" panose="020B0604020202020204" pitchFamily="34" charset="0"/>
              <a:buChar char="•"/>
            </a:pPr>
            <a:endParaRPr lang="en-US" sz="2400" i="1" dirty="0" smtClean="0"/>
          </a:p>
          <a:p>
            <a:pPr>
              <a:buFont typeface="Arial" panose="020B0604020202020204" pitchFamily="34" charset="0"/>
              <a:buChar char="•"/>
            </a:pPr>
            <a:r>
              <a:rPr lang="en-US" sz="2400" i="1" dirty="0" smtClean="0"/>
              <a:t>Identify </a:t>
            </a:r>
            <a:r>
              <a:rPr lang="en-US" sz="2400" i="1" dirty="0"/>
              <a:t>and describe general grenade </a:t>
            </a:r>
            <a:r>
              <a:rPr lang="en-US" sz="2400" i="1" dirty="0" smtClean="0"/>
              <a:t>components</a:t>
            </a:r>
          </a:p>
          <a:p>
            <a:pPr>
              <a:buFont typeface="Arial" panose="020B0604020202020204" pitchFamily="34" charset="0"/>
              <a:buChar char="•"/>
            </a:pPr>
            <a:endParaRPr lang="en-US" sz="2400" i="1" dirty="0" smtClean="0"/>
          </a:p>
          <a:p>
            <a:pPr>
              <a:buFont typeface="Arial" panose="020B0604020202020204" pitchFamily="34" charset="0"/>
              <a:buChar char="•"/>
            </a:pPr>
            <a:r>
              <a:rPr lang="en-US" sz="2400" i="1" dirty="0" smtClean="0"/>
              <a:t>Recall </a:t>
            </a:r>
            <a:r>
              <a:rPr lang="en-US" sz="2400" i="1" dirty="0"/>
              <a:t>marking, color-coding, and packaging specifications inherent to grenades</a:t>
            </a:r>
            <a:r>
              <a:rPr lang="en-US" sz="2400" i="1" dirty="0" smtClean="0"/>
              <a:t>.</a:t>
            </a:r>
          </a:p>
          <a:p>
            <a:pPr>
              <a:buFont typeface="Arial" panose="020B0604020202020204" pitchFamily="34" charset="0"/>
              <a:buChar char="•"/>
            </a:pPr>
            <a:endParaRPr lang="en-US" sz="2400" i="1" dirty="0" smtClean="0"/>
          </a:p>
          <a:p>
            <a:pPr>
              <a:buFont typeface="Arial" panose="020B0604020202020204" pitchFamily="34" charset="0"/>
              <a:buChar char="•"/>
            </a:pPr>
            <a:r>
              <a:rPr lang="en-US" sz="2400" dirty="0" smtClean="0"/>
              <a:t>Utilize </a:t>
            </a:r>
            <a:r>
              <a:rPr lang="en-US" sz="2400" dirty="0"/>
              <a:t>the TM 43-0001-29, Datasheets for Grenade, in correspondence with grenades</a:t>
            </a:r>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dirty="0" smtClean="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401062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normAutofit lnSpcReduction="10000"/>
          </a:bodyPr>
          <a:lstStyle/>
          <a:p>
            <a:r>
              <a:rPr lang="en-US" sz="2400" dirty="0"/>
              <a:t>A grenade is a small bomb or missile designed to be thrown by hand or fired from a rifle or automatic system. Grenades are used against enemy personnel or material at relatively short ranges. Grenades are designed for immediate use where artillery ammunition would be too slow, impractical, or dangerous to friendly troops</a:t>
            </a:r>
            <a:r>
              <a:rPr lang="en-US" sz="2400" dirty="0" smtClean="0"/>
              <a:t>. Field Storage exceeding 5 days requires approval from the Base Commanding Officer.</a:t>
            </a:r>
          </a:p>
          <a:p>
            <a:endParaRPr lang="en-US" sz="2400" dirty="0"/>
          </a:p>
          <a:p>
            <a:r>
              <a:rPr lang="en-US" sz="2400" dirty="0"/>
              <a:t>Grenades are designated by FSC 1330</a:t>
            </a:r>
            <a:r>
              <a:rPr lang="en-US" sz="2400" dirty="0" smtClean="0"/>
              <a:t>.</a:t>
            </a:r>
          </a:p>
          <a:p>
            <a:endParaRPr lang="en-US" sz="2400" dirty="0" smtClean="0"/>
          </a:p>
          <a:p>
            <a:r>
              <a:rPr lang="en-US" sz="2400" dirty="0"/>
              <a:t>Grenades can be classified </a:t>
            </a:r>
            <a:r>
              <a:rPr lang="en-US" sz="2400" dirty="0" smtClean="0"/>
              <a:t>according </a:t>
            </a:r>
            <a:r>
              <a:rPr lang="en-US" sz="2400" dirty="0"/>
              <a:t>to their method of projection (hand, rifle) and application (service, practice, training).</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11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GRENADES</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038795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5029200"/>
          </a:xfrm>
        </p:spPr>
        <p:txBody>
          <a:bodyPr/>
          <a:lstStyle/>
          <a:p>
            <a:pPr>
              <a:buFont typeface="Arial" panose="020B0604020202020204" pitchFamily="34" charset="0"/>
              <a:buChar char="•"/>
            </a:pPr>
            <a:r>
              <a:rPr lang="en-US" sz="2400" b="1" dirty="0"/>
              <a:t>Method of </a:t>
            </a:r>
            <a:r>
              <a:rPr lang="en-US" sz="2400" b="1" dirty="0" smtClean="0"/>
              <a:t>Projection</a:t>
            </a:r>
          </a:p>
          <a:p>
            <a:pPr>
              <a:buFont typeface="Arial" panose="020B0604020202020204" pitchFamily="34" charset="0"/>
              <a:buChar char="•"/>
            </a:pPr>
            <a:r>
              <a:rPr lang="en-US" sz="2400" dirty="0"/>
              <a:t>Grenades may be classified according to method of projection as hand or rifle. Hand grenades are designed to be thrown by hand, while rifle grenades are projected from a grenade launcher.</a:t>
            </a:r>
          </a:p>
          <a:p>
            <a:pPr marL="0" indent="0">
              <a:buNone/>
            </a:pPr>
            <a:endParaRPr lang="en-US" sz="2400" dirty="0" smtClean="0"/>
          </a:p>
          <a:p>
            <a:pPr marL="0" indent="0">
              <a:buNone/>
            </a:pPr>
            <a:endParaRPr lang="en-US" sz="2400" dirty="0"/>
          </a:p>
          <a:p>
            <a:pPr>
              <a:buFont typeface="Arial" panose="020B0604020202020204" pitchFamily="34" charset="0"/>
              <a:buChar char="•"/>
            </a:pPr>
            <a:r>
              <a:rPr lang="en-US" sz="2400" b="1" dirty="0" smtClean="0"/>
              <a:t>Hand grenade</a:t>
            </a:r>
            <a:endParaRPr lang="en-US" sz="2400" dirty="0" smtClean="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a:p>
          <a:p>
            <a:pPr>
              <a:buFont typeface="Arial" panose="020B0604020202020204" pitchFamily="34" charset="0"/>
              <a:buChar char="•"/>
            </a:pPr>
            <a:r>
              <a:rPr lang="en-US" sz="2400" b="1" dirty="0" smtClean="0"/>
              <a:t>40mm rifle grenade cartridge</a:t>
            </a:r>
          </a:p>
          <a:p>
            <a:pPr>
              <a:buFont typeface="Arial" panose="020B0604020202020204" pitchFamily="34" charset="0"/>
              <a:buChar char="•"/>
            </a:pPr>
            <a:endParaRPr lang="en-US" sz="2400" dirty="0"/>
          </a:p>
          <a:p>
            <a:pPr>
              <a:buFont typeface="Wingdings" pitchFamily="2" charset="2"/>
              <a:buChar char="Ø"/>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2590800" y="3581400"/>
            <a:ext cx="1314450" cy="1795462"/>
          </a:xfrm>
          <a:prstGeom prst="rect">
            <a:avLst/>
          </a:prstGeom>
        </p:spPr>
      </p:pic>
      <p:pic>
        <p:nvPicPr>
          <p:cNvPr id="4" name="Picture 3"/>
          <p:cNvPicPr>
            <a:picLocks noChangeAspect="1"/>
          </p:cNvPicPr>
          <p:nvPr/>
        </p:nvPicPr>
        <p:blipFill>
          <a:blip r:embed="rId3"/>
          <a:stretch>
            <a:fillRect/>
          </a:stretch>
        </p:blipFill>
        <p:spPr>
          <a:xfrm>
            <a:off x="4619625" y="4343400"/>
            <a:ext cx="1790700" cy="2343150"/>
          </a:xfrm>
          <a:prstGeom prst="rect">
            <a:avLst/>
          </a:prstGeom>
        </p:spPr>
      </p:pic>
    </p:spTree>
    <p:extLst>
      <p:ext uri="{BB962C8B-B14F-4D97-AF65-F5344CB8AC3E}">
        <p14:creationId xmlns:p14="http://schemas.microsoft.com/office/powerpoint/2010/main" val="652307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000" dirty="0"/>
              <a:t>Hand grenades are thrown by hand and are used to supplement small arms ammunition for effects against an enemy in close combat. They can also be used to provide signaling and screening smoke effects.</a:t>
            </a:r>
          </a:p>
          <a:p>
            <a:pPr>
              <a:buFont typeface="Arial" panose="020B0604020202020204" pitchFamily="34" charset="0"/>
              <a:buChar char="•"/>
            </a:pPr>
            <a:r>
              <a:rPr lang="en-US" sz="2000" dirty="0" smtClean="0"/>
              <a:t>Hand </a:t>
            </a:r>
            <a:r>
              <a:rPr lang="en-US" sz="2000" dirty="0"/>
              <a:t>grenades have a short employment range; therefore, their effective casualty-producing radius is relatively small. They are configured with a delay element which provides for a safe throwing distance.</a:t>
            </a:r>
          </a:p>
          <a:p>
            <a:pPr>
              <a:buFont typeface="Arial" panose="020B0604020202020204" pitchFamily="34" charset="0"/>
              <a:buChar char="•"/>
            </a:pPr>
            <a:r>
              <a:rPr lang="en-US" sz="2000" dirty="0" smtClean="0"/>
              <a:t>There </a:t>
            </a:r>
            <a:r>
              <a:rPr lang="en-US" sz="2000" dirty="0"/>
              <a:t>are six types of hand grenades which are listed below</a:t>
            </a:r>
            <a:r>
              <a:rPr lang="en-US" sz="2000" dirty="0" smtClean="0"/>
              <a:t>.</a:t>
            </a:r>
            <a:endParaRPr lang="en-US" sz="2000" dirty="0"/>
          </a:p>
          <a:p>
            <a:pPr>
              <a:buFont typeface="Arial" panose="020B0604020202020204" pitchFamily="34" charset="0"/>
              <a:buChar char="•"/>
            </a:pPr>
            <a:r>
              <a:rPr lang="en-US" sz="2000" b="1" dirty="0" smtClean="0"/>
              <a:t>Fragmentation</a:t>
            </a:r>
            <a:endParaRPr lang="en-US" sz="2000" b="1" dirty="0"/>
          </a:p>
          <a:p>
            <a:pPr>
              <a:buFont typeface="Arial" panose="020B0604020202020204" pitchFamily="34" charset="0"/>
              <a:buChar char="•"/>
            </a:pPr>
            <a:r>
              <a:rPr lang="en-US" sz="2000" b="1" dirty="0" smtClean="0"/>
              <a:t>Illuminating</a:t>
            </a:r>
            <a:endParaRPr lang="en-US" sz="2000" b="1" dirty="0"/>
          </a:p>
          <a:p>
            <a:pPr>
              <a:buFont typeface="Arial" panose="020B0604020202020204" pitchFamily="34" charset="0"/>
              <a:buChar char="•"/>
            </a:pPr>
            <a:r>
              <a:rPr lang="en-US" sz="2000" b="1" dirty="0" smtClean="0"/>
              <a:t>Chemical</a:t>
            </a:r>
            <a:endParaRPr lang="en-US" sz="2000" b="1" dirty="0"/>
          </a:p>
          <a:p>
            <a:pPr>
              <a:buFont typeface="Arial" panose="020B0604020202020204" pitchFamily="34" charset="0"/>
              <a:buChar char="•"/>
            </a:pPr>
            <a:r>
              <a:rPr lang="en-US" sz="2000" b="1" dirty="0" smtClean="0"/>
              <a:t>Offensive</a:t>
            </a:r>
            <a:endParaRPr lang="en-US" sz="2000" b="1" dirty="0"/>
          </a:p>
          <a:p>
            <a:pPr>
              <a:buFont typeface="Arial" panose="020B0604020202020204" pitchFamily="34" charset="0"/>
              <a:buChar char="•"/>
            </a:pPr>
            <a:r>
              <a:rPr lang="en-US" sz="2000" b="1" dirty="0" smtClean="0"/>
              <a:t>Practice/Training</a:t>
            </a:r>
            <a:endParaRPr lang="en-US" sz="2000" b="1" dirty="0"/>
          </a:p>
          <a:p>
            <a:pPr>
              <a:buFont typeface="Arial" panose="020B0604020202020204" pitchFamily="34" charset="0"/>
              <a:buChar char="•"/>
            </a:pPr>
            <a:r>
              <a:rPr lang="en-US" sz="2000" b="1" dirty="0" smtClean="0"/>
              <a:t>Non-lethal</a:t>
            </a:r>
            <a:endParaRPr lang="en-US" sz="2000" b="1" dirty="0"/>
          </a:p>
          <a:p>
            <a:pPr>
              <a:buFont typeface="Wingdings" pitchFamily="2" charset="2"/>
              <a:buChar char="Ø"/>
            </a:pPr>
            <a:endParaRPr lang="en-US" sz="2800" dirty="0" smtClean="0"/>
          </a:p>
          <a:p>
            <a:pPr marL="0" indent="0">
              <a:buNone/>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69087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000" b="1" dirty="0" smtClean="0"/>
              <a:t>Fragmentation</a:t>
            </a:r>
            <a:endParaRPr lang="en-US" sz="2000" b="1" dirty="0"/>
          </a:p>
          <a:p>
            <a:pPr>
              <a:buFont typeface="Arial" panose="020B0604020202020204" pitchFamily="34" charset="0"/>
              <a:buChar char="•"/>
            </a:pPr>
            <a:endParaRPr lang="en-US" sz="2000" dirty="0"/>
          </a:p>
          <a:p>
            <a:pPr>
              <a:buFont typeface="Arial" panose="020B0604020202020204" pitchFamily="34" charset="0"/>
              <a:buChar char="•"/>
            </a:pPr>
            <a:r>
              <a:rPr lang="en-US" sz="2000" dirty="0"/>
              <a:t>Fragmentation hand grenades produce casualty by the high velocity projection of fragments. They have a thin metal body about the size and shape of a lemon and contain Composition B filler. </a:t>
            </a:r>
          </a:p>
          <a:p>
            <a:pPr>
              <a:buFont typeface="Arial" panose="020B0604020202020204" pitchFamily="34" charset="0"/>
              <a:buChar char="•"/>
            </a:pPr>
            <a:endParaRPr lang="en-US" sz="2000" dirty="0"/>
          </a:p>
          <a:p>
            <a:pPr>
              <a:buFont typeface="Arial" panose="020B0604020202020204" pitchFamily="34" charset="0"/>
              <a:buChar char="•"/>
            </a:pPr>
            <a:r>
              <a:rPr lang="en-US" sz="2000" dirty="0"/>
              <a:t>Removal of a safety pin is required immediately </a:t>
            </a:r>
            <a:r>
              <a:rPr lang="en-US" sz="2000" dirty="0" smtClean="0"/>
              <a:t>                                                   prior </a:t>
            </a:r>
            <a:r>
              <a:rPr lang="en-US" sz="2000" dirty="0"/>
              <a:t>to use of this grenade. </a:t>
            </a:r>
            <a:endParaRPr lang="en-US" sz="2000" dirty="0" smtClean="0"/>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solidFill>
                  <a:srgbClr val="FF0000"/>
                </a:solidFill>
              </a:rPr>
              <a:t>WARNING-Never </a:t>
            </a:r>
            <a:r>
              <a:rPr lang="en-US" sz="2000" dirty="0">
                <a:solidFill>
                  <a:srgbClr val="FF0000"/>
                </a:solidFill>
              </a:rPr>
              <a:t>carry or handle a grenade </a:t>
            </a:r>
            <a:r>
              <a:rPr lang="en-US" sz="2000" dirty="0" smtClean="0">
                <a:solidFill>
                  <a:srgbClr val="FF0000"/>
                </a:solidFill>
              </a:rPr>
              <a:t>                                                           by </a:t>
            </a:r>
            <a:r>
              <a:rPr lang="en-US" sz="2000" dirty="0">
                <a:solidFill>
                  <a:srgbClr val="FF0000"/>
                </a:solidFill>
              </a:rPr>
              <a:t>its safety pull ring. The safety pin might </a:t>
            </a:r>
            <a:r>
              <a:rPr lang="en-US" sz="2000" dirty="0" smtClean="0">
                <a:solidFill>
                  <a:srgbClr val="FF0000"/>
                </a:solidFill>
              </a:rPr>
              <a:t>                                                       separate </a:t>
            </a:r>
            <a:r>
              <a:rPr lang="en-US" sz="2000" dirty="0">
                <a:solidFill>
                  <a:srgbClr val="FF0000"/>
                </a:solidFill>
              </a:rPr>
              <a:t>from the </a:t>
            </a:r>
            <a:r>
              <a:rPr lang="en-US" sz="2000" dirty="0" err="1">
                <a:solidFill>
                  <a:srgbClr val="FF0000"/>
                </a:solidFill>
              </a:rPr>
              <a:t>fuze</a:t>
            </a:r>
            <a:r>
              <a:rPr lang="en-US" sz="2000" dirty="0">
                <a:solidFill>
                  <a:srgbClr val="FF0000"/>
                </a:solidFill>
              </a:rPr>
              <a:t>.</a:t>
            </a:r>
          </a:p>
          <a:p>
            <a:pPr>
              <a:buFont typeface="Arial" panose="020B0604020202020204" pitchFamily="34" charset="0"/>
              <a:buChar char="•"/>
            </a:pPr>
            <a:endParaRPr lang="en-US" sz="2000" dirty="0"/>
          </a:p>
          <a:p>
            <a:pPr>
              <a:buFont typeface="Wingdings" pitchFamily="2" charset="2"/>
              <a:buChar char="Ø"/>
            </a:pPr>
            <a:endParaRPr lang="en-US" sz="2800" dirty="0" smtClean="0"/>
          </a:p>
          <a:p>
            <a:pPr marL="0" indent="0">
              <a:buNone/>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081" y="3429000"/>
            <a:ext cx="3781920" cy="3429000"/>
          </a:xfrm>
          <a:prstGeom prst="rect">
            <a:avLst/>
          </a:prstGeom>
        </p:spPr>
      </p:pic>
    </p:spTree>
    <p:extLst>
      <p:ext uri="{BB962C8B-B14F-4D97-AF65-F5344CB8AC3E}">
        <p14:creationId xmlns:p14="http://schemas.microsoft.com/office/powerpoint/2010/main" val="3076877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000" b="1" dirty="0" smtClean="0"/>
              <a:t>Illuminating</a:t>
            </a:r>
            <a:endParaRPr lang="en-US" sz="2000" b="1" dirty="0"/>
          </a:p>
          <a:p>
            <a:pPr>
              <a:buFont typeface="Arial" panose="020B0604020202020204" pitchFamily="34" charset="0"/>
              <a:buChar char="•"/>
            </a:pPr>
            <a:endParaRPr lang="en-US" sz="2000" dirty="0"/>
          </a:p>
          <a:p>
            <a:pPr>
              <a:buFont typeface="Arial" panose="020B0604020202020204" pitchFamily="34" charset="0"/>
              <a:buChar char="•"/>
            </a:pPr>
            <a:r>
              <a:rPr lang="en-US" sz="2000" dirty="0"/>
              <a:t>Illuminating grenades provide illumination of terrain and targets. Because their illuminant compound burns with a very hot flame, these </a:t>
            </a:r>
            <a:r>
              <a:rPr lang="en-US" sz="2000" dirty="0" smtClean="0"/>
              <a:t>                                 grenades </a:t>
            </a:r>
            <a:r>
              <a:rPr lang="en-US" sz="2000" dirty="0"/>
              <a:t>can also be used for incendiary (fire-causing) </a:t>
            </a:r>
            <a:r>
              <a:rPr lang="en-US" sz="2000" dirty="0" smtClean="0"/>
              <a:t>                        purposes </a:t>
            </a:r>
            <a:r>
              <a:rPr lang="en-US" sz="2000" dirty="0"/>
              <a:t>against flammable targets. </a:t>
            </a:r>
          </a:p>
          <a:p>
            <a:pPr>
              <a:buFont typeface="Arial" panose="020B0604020202020204" pitchFamily="34" charset="0"/>
              <a:buChar char="•"/>
            </a:pPr>
            <a:endParaRPr lang="en-US" sz="2000" dirty="0"/>
          </a:p>
          <a:p>
            <a:pPr>
              <a:buFont typeface="Arial" panose="020B0604020202020204" pitchFamily="34" charset="0"/>
              <a:buChar char="•"/>
            </a:pPr>
            <a:r>
              <a:rPr lang="en-US" sz="2000" dirty="0"/>
              <a:t>These type grenades usually burn for approximately 25 </a:t>
            </a:r>
            <a:r>
              <a:rPr lang="en-US" sz="2000" dirty="0" smtClean="0"/>
              <a:t>               seconds </a:t>
            </a:r>
            <a:r>
              <a:rPr lang="en-US" sz="2000" dirty="0"/>
              <a:t>and illuminate an area approximately 200-meters in diameter.</a:t>
            </a:r>
          </a:p>
          <a:p>
            <a:pPr>
              <a:buFont typeface="Wingdings" pitchFamily="2" charset="2"/>
              <a:buChar char="Ø"/>
            </a:pPr>
            <a:endParaRPr lang="en-US" sz="2800" dirty="0" smtClean="0"/>
          </a:p>
          <a:p>
            <a:pPr marL="0" indent="0">
              <a:buNone/>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553200" y="3048000"/>
            <a:ext cx="2209800" cy="3714750"/>
          </a:xfrm>
          <a:prstGeom prst="rect">
            <a:avLst/>
          </a:prstGeom>
        </p:spPr>
      </p:pic>
    </p:spTree>
    <p:extLst>
      <p:ext uri="{BB962C8B-B14F-4D97-AF65-F5344CB8AC3E}">
        <p14:creationId xmlns:p14="http://schemas.microsoft.com/office/powerpoint/2010/main" val="3869095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000" b="1" dirty="0" smtClean="0"/>
              <a:t>Chemical/Smoke</a:t>
            </a:r>
            <a:endParaRPr lang="en-US" sz="2000" b="1" dirty="0"/>
          </a:p>
          <a:p>
            <a:pPr>
              <a:buFont typeface="Arial" panose="020B0604020202020204" pitchFamily="34" charset="0"/>
              <a:buChar char="•"/>
            </a:pPr>
            <a:endParaRPr lang="en-US" sz="2000" dirty="0"/>
          </a:p>
          <a:p>
            <a:pPr>
              <a:buFont typeface="Arial" panose="020B0604020202020204" pitchFamily="34" charset="0"/>
              <a:buChar char="•"/>
            </a:pPr>
            <a:r>
              <a:rPr lang="en-US" sz="2000" dirty="0"/>
              <a:t>Chemical grenades are used for incendiary (fire-causing), screening, signaling, training, and riot control purposes. A typical chemical grenade has a cylindrical body with the top and bottom crimped in place. </a:t>
            </a:r>
          </a:p>
          <a:p>
            <a:pPr>
              <a:buFont typeface="Arial" panose="020B0604020202020204" pitchFamily="34" charset="0"/>
              <a:buChar char="•"/>
            </a:pPr>
            <a:endParaRPr lang="en-US" sz="2000" dirty="0"/>
          </a:p>
          <a:p>
            <a:pPr>
              <a:buFont typeface="Arial" panose="020B0604020202020204" pitchFamily="34" charset="0"/>
              <a:buChar char="•"/>
            </a:pPr>
            <a:r>
              <a:rPr lang="en-US" sz="2000" dirty="0"/>
              <a:t>Chemical grenades may contain a variety of irritating </a:t>
            </a:r>
            <a:r>
              <a:rPr lang="en-US" sz="2000" dirty="0" smtClean="0"/>
              <a:t>                                       chemical </a:t>
            </a:r>
            <a:r>
              <a:rPr lang="en-US" sz="2000" dirty="0"/>
              <a:t>agents used to impair an enemy such as tear </a:t>
            </a:r>
            <a:r>
              <a:rPr lang="en-US" sz="2000" dirty="0" smtClean="0"/>
              <a:t>                                              gas </a:t>
            </a:r>
            <a:r>
              <a:rPr lang="en-US" sz="2000" dirty="0"/>
              <a:t>and colored </a:t>
            </a:r>
            <a:r>
              <a:rPr lang="en-US" sz="2000" dirty="0" smtClean="0"/>
              <a:t>smokes.</a:t>
            </a:r>
            <a:endParaRPr lang="en-US" sz="2000" dirty="0"/>
          </a:p>
          <a:p>
            <a:pPr>
              <a:buFont typeface="Wingdings" pitchFamily="2" charset="2"/>
              <a:buChar char="Ø"/>
            </a:pPr>
            <a:endParaRPr lang="en-US" sz="2800" dirty="0" smtClean="0"/>
          </a:p>
          <a:p>
            <a:pPr marL="0" indent="0">
              <a:buNone/>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096000" y="3886200"/>
            <a:ext cx="2819400" cy="2876550"/>
          </a:xfrm>
          <a:prstGeom prst="rect">
            <a:avLst/>
          </a:prstGeom>
        </p:spPr>
      </p:pic>
    </p:spTree>
    <p:extLst>
      <p:ext uri="{BB962C8B-B14F-4D97-AF65-F5344CB8AC3E}">
        <p14:creationId xmlns:p14="http://schemas.microsoft.com/office/powerpoint/2010/main" val="177737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000" b="1" dirty="0" smtClean="0"/>
              <a:t>Offensive</a:t>
            </a:r>
            <a:endParaRPr lang="en-US" sz="2000" b="1" dirty="0"/>
          </a:p>
          <a:p>
            <a:pPr>
              <a:buFont typeface="Arial" panose="020B0604020202020204" pitchFamily="34" charset="0"/>
              <a:buChar char="•"/>
            </a:pPr>
            <a:endParaRPr lang="en-US" sz="2000" dirty="0"/>
          </a:p>
          <a:p>
            <a:pPr>
              <a:buFont typeface="Arial" panose="020B0604020202020204" pitchFamily="34" charset="0"/>
              <a:buChar char="•"/>
            </a:pPr>
            <a:r>
              <a:rPr lang="en-US" sz="2000" dirty="0"/>
              <a:t>Offensive hand grenades provide blast effects. They are of cylindrical shape and are loaded with approximately one-half pound of flaked TNT. </a:t>
            </a:r>
          </a:p>
          <a:p>
            <a:pPr>
              <a:buFont typeface="Arial" panose="020B0604020202020204" pitchFamily="34" charset="0"/>
              <a:buChar char="•"/>
            </a:pPr>
            <a:endParaRPr lang="en-US" sz="2000" dirty="0"/>
          </a:p>
          <a:p>
            <a:pPr>
              <a:buFont typeface="Arial" panose="020B0604020202020204" pitchFamily="34" charset="0"/>
              <a:buChar char="•"/>
            </a:pPr>
            <a:r>
              <a:rPr lang="en-US" sz="2000" dirty="0"/>
              <a:t>Offensive hand grenades are predominantly designed for </a:t>
            </a:r>
            <a:r>
              <a:rPr lang="en-US" sz="2000" dirty="0" smtClean="0"/>
              <a:t>                           demolition</a:t>
            </a:r>
            <a:r>
              <a:rPr lang="en-US" sz="2000" dirty="0"/>
              <a:t>, final assault, and use in rooms, caves, and other </a:t>
            </a:r>
            <a:r>
              <a:rPr lang="en-US" sz="2000" dirty="0" smtClean="0"/>
              <a:t>                                                       enclosed </a:t>
            </a:r>
            <a:r>
              <a:rPr lang="en-US" sz="2000" dirty="0"/>
              <a:t>areas.</a:t>
            </a:r>
          </a:p>
          <a:p>
            <a:pPr>
              <a:buFont typeface="Arial" panose="020B0604020202020204" pitchFamily="34" charset="0"/>
              <a:buChar char="•"/>
            </a:pPr>
            <a:endParaRPr lang="en-US" sz="2000" dirty="0"/>
          </a:p>
          <a:p>
            <a:pPr>
              <a:buFont typeface="Arial" panose="020B0604020202020204" pitchFamily="34" charset="0"/>
              <a:buChar char="•"/>
            </a:pPr>
            <a:r>
              <a:rPr lang="en-US" sz="2000" dirty="0"/>
              <a:t>Since the body of the offensive hand grenade is cardboard, the </a:t>
            </a:r>
            <a:r>
              <a:rPr lang="en-US" sz="2000" dirty="0" smtClean="0"/>
              <a:t>                            main </a:t>
            </a:r>
            <a:r>
              <a:rPr lang="en-US" sz="2000" dirty="0"/>
              <a:t>effect of the grenade is blast; however, some metal </a:t>
            </a:r>
            <a:r>
              <a:rPr lang="en-US" sz="2000" dirty="0" smtClean="0"/>
              <a:t>                              fragments </a:t>
            </a:r>
            <a:r>
              <a:rPr lang="en-US" sz="2000" dirty="0"/>
              <a:t>from the </a:t>
            </a:r>
            <a:r>
              <a:rPr lang="en-US" sz="2000" dirty="0" err="1"/>
              <a:t>fuze</a:t>
            </a:r>
            <a:r>
              <a:rPr lang="en-US" sz="2000" dirty="0"/>
              <a:t> may be projected. </a:t>
            </a:r>
            <a:endParaRPr lang="en-US" sz="2800" dirty="0" smtClean="0"/>
          </a:p>
          <a:p>
            <a:pPr marL="0" indent="0">
              <a:buNone/>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7086600" y="3276600"/>
            <a:ext cx="1695450" cy="3152775"/>
          </a:xfrm>
          <a:prstGeom prst="rect">
            <a:avLst/>
          </a:prstGeom>
        </p:spPr>
      </p:pic>
    </p:spTree>
    <p:extLst>
      <p:ext uri="{BB962C8B-B14F-4D97-AF65-F5344CB8AC3E}">
        <p14:creationId xmlns:p14="http://schemas.microsoft.com/office/powerpoint/2010/main" val="1844877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000" b="1" dirty="0" smtClean="0"/>
              <a:t>Practice/Training</a:t>
            </a:r>
            <a:endParaRPr lang="en-US" sz="2000" b="1" dirty="0"/>
          </a:p>
          <a:p>
            <a:pPr>
              <a:buFont typeface="Arial" panose="020B0604020202020204" pitchFamily="34" charset="0"/>
              <a:buChar char="•"/>
            </a:pPr>
            <a:endParaRPr lang="en-US" sz="2000" dirty="0"/>
          </a:p>
          <a:p>
            <a:pPr>
              <a:buFont typeface="Arial" panose="020B0604020202020204" pitchFamily="34" charset="0"/>
              <a:buChar char="•"/>
            </a:pPr>
            <a:r>
              <a:rPr lang="en-US" sz="2000" dirty="0"/>
              <a:t>Practice hand grenades are used for training personnel in the use, care, and handling of service grenades. A typical practice hand grenade contains a small spotting charge of black powder and is </a:t>
            </a:r>
            <a:r>
              <a:rPr lang="en-US" sz="2000" dirty="0" err="1"/>
              <a:t>fuzed</a:t>
            </a:r>
            <a:r>
              <a:rPr lang="en-US" sz="2000" dirty="0"/>
              <a:t> with a 4- to 5-second delay igniting </a:t>
            </a:r>
            <a:r>
              <a:rPr lang="en-US" sz="2000" dirty="0" err="1"/>
              <a:t>fuze</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r>
              <a:rPr lang="en-US" sz="2000" dirty="0"/>
              <a:t>Training hand grenades, on the other hand, are </a:t>
            </a:r>
            <a:r>
              <a:rPr lang="en-US" sz="2000" dirty="0" err="1"/>
              <a:t>unfuzed</a:t>
            </a:r>
            <a:r>
              <a:rPr lang="en-US" sz="2000" dirty="0"/>
              <a:t> and completely inert. They resemble service rounds in size and shape, but are only used for training in handling and throwing.</a:t>
            </a:r>
          </a:p>
          <a:p>
            <a:pPr>
              <a:buFont typeface="Wingdings" pitchFamily="2" charset="2"/>
              <a:buChar char="Ø"/>
            </a:pPr>
            <a:endParaRPr lang="en-US" sz="2800" dirty="0" smtClean="0"/>
          </a:p>
          <a:p>
            <a:pPr marL="0" indent="0">
              <a:buNone/>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781800" y="4724400"/>
            <a:ext cx="2133600" cy="2125133"/>
          </a:xfrm>
          <a:prstGeom prst="rect">
            <a:avLst/>
          </a:prstGeom>
        </p:spPr>
      </p:pic>
    </p:spTree>
    <p:extLst>
      <p:ext uri="{BB962C8B-B14F-4D97-AF65-F5344CB8AC3E}">
        <p14:creationId xmlns:p14="http://schemas.microsoft.com/office/powerpoint/2010/main" val="492057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000" b="1" dirty="0"/>
              <a:t>Non-lethal</a:t>
            </a:r>
          </a:p>
          <a:p>
            <a:pPr marL="0" indent="0">
              <a:buNone/>
            </a:pPr>
            <a:endParaRPr lang="en-US" sz="2000" dirty="0"/>
          </a:p>
          <a:p>
            <a:pPr>
              <a:buFont typeface="Arial" panose="020B0604020202020204" pitchFamily="34" charset="0"/>
              <a:buChar char="•"/>
            </a:pPr>
            <a:r>
              <a:rPr lang="en-US" sz="2000" dirty="0"/>
              <a:t>Non-lethal grenades are used for diversion, stun and riot </a:t>
            </a:r>
            <a:r>
              <a:rPr lang="en-US" sz="2000" dirty="0" smtClean="0"/>
              <a:t>control</a:t>
            </a:r>
          </a:p>
          <a:p>
            <a:pPr>
              <a:buFont typeface="Arial" panose="020B0604020202020204" pitchFamily="34" charset="0"/>
              <a:buChar char="•"/>
            </a:pPr>
            <a:endParaRPr lang="en-US" sz="2000" dirty="0" smtClean="0"/>
          </a:p>
          <a:p>
            <a:pPr>
              <a:buFont typeface="Arial" panose="020B0604020202020204" pitchFamily="34" charset="0"/>
              <a:buChar char="•"/>
            </a:pPr>
            <a:endParaRPr lang="en-US" sz="2000" dirty="0" smtClean="0"/>
          </a:p>
          <a:p>
            <a:pPr>
              <a:buFont typeface="Arial" panose="020B0604020202020204" pitchFamily="34" charset="0"/>
              <a:buChar char="•"/>
            </a:pPr>
            <a:endParaRPr lang="en-US" sz="2800" dirty="0" smtClean="0"/>
          </a:p>
          <a:p>
            <a:pPr marL="0" indent="0">
              <a:buNone/>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4333874" y="3143779"/>
            <a:ext cx="1876425" cy="3638550"/>
          </a:xfrm>
          <a:prstGeom prst="rect">
            <a:avLst/>
          </a:prstGeom>
        </p:spPr>
      </p:pic>
      <p:pic>
        <p:nvPicPr>
          <p:cNvPr id="4" name="Picture 3"/>
          <p:cNvPicPr>
            <a:picLocks noChangeAspect="1"/>
          </p:cNvPicPr>
          <p:nvPr/>
        </p:nvPicPr>
        <p:blipFill>
          <a:blip r:embed="rId3"/>
          <a:stretch>
            <a:fillRect/>
          </a:stretch>
        </p:blipFill>
        <p:spPr>
          <a:xfrm>
            <a:off x="457200" y="3048000"/>
            <a:ext cx="2819400" cy="3700462"/>
          </a:xfrm>
          <a:prstGeom prst="rect">
            <a:avLst/>
          </a:prstGeom>
        </p:spPr>
      </p:pic>
      <p:sp>
        <p:nvSpPr>
          <p:cNvPr id="6" name="TextBox 5"/>
          <p:cNvSpPr txBox="1"/>
          <p:nvPr/>
        </p:nvSpPr>
        <p:spPr>
          <a:xfrm>
            <a:off x="2590800" y="3505200"/>
            <a:ext cx="2133600" cy="461665"/>
          </a:xfrm>
          <a:prstGeom prst="rect">
            <a:avLst/>
          </a:prstGeom>
          <a:noFill/>
        </p:spPr>
        <p:txBody>
          <a:bodyPr wrap="square" rtlCol="0">
            <a:spAutoFit/>
          </a:bodyPr>
          <a:lstStyle/>
          <a:p>
            <a:r>
              <a:rPr lang="en-US" sz="2400" dirty="0" smtClean="0">
                <a:latin typeface="+mj-lt"/>
              </a:rPr>
              <a:t>Rubber Ball</a:t>
            </a:r>
            <a:endParaRPr lang="en-US" sz="2400" dirty="0">
              <a:latin typeface="+mj-lt"/>
            </a:endParaRPr>
          </a:p>
        </p:txBody>
      </p:sp>
      <p:sp>
        <p:nvSpPr>
          <p:cNvPr id="7" name="TextBox 6"/>
          <p:cNvSpPr txBox="1"/>
          <p:nvPr/>
        </p:nvSpPr>
        <p:spPr>
          <a:xfrm>
            <a:off x="6210299" y="3352800"/>
            <a:ext cx="2781301" cy="523220"/>
          </a:xfrm>
          <a:prstGeom prst="rect">
            <a:avLst/>
          </a:prstGeom>
          <a:noFill/>
        </p:spPr>
        <p:txBody>
          <a:bodyPr wrap="square" rtlCol="0">
            <a:spAutoFit/>
          </a:bodyPr>
          <a:lstStyle/>
          <a:p>
            <a:r>
              <a:rPr lang="en-US" dirty="0" smtClean="0">
                <a:latin typeface="+mj-lt"/>
              </a:rPr>
              <a:t>Diversionary</a:t>
            </a:r>
            <a:endParaRPr lang="en-US" dirty="0">
              <a:latin typeface="+mj-lt"/>
            </a:endParaRPr>
          </a:p>
        </p:txBody>
      </p:sp>
    </p:spTree>
    <p:extLst>
      <p:ext uri="{BB962C8B-B14F-4D97-AF65-F5344CB8AC3E}">
        <p14:creationId xmlns:p14="http://schemas.microsoft.com/office/powerpoint/2010/main" val="3485525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a:t>
            </a:r>
            <a:endParaRPr lang="en-US" dirty="0"/>
          </a:p>
        </p:txBody>
      </p:sp>
      <p:sp>
        <p:nvSpPr>
          <p:cNvPr id="3" name="Content Placeholder 2"/>
          <p:cNvSpPr>
            <a:spLocks noGrp="1"/>
          </p:cNvSpPr>
          <p:nvPr>
            <p:ph sz="quarter" idx="1"/>
          </p:nvPr>
        </p:nvSpPr>
        <p:spPr>
          <a:xfrm>
            <a:off x="301752" y="1527048"/>
            <a:ext cx="8613648" cy="4797552"/>
          </a:xfrm>
        </p:spPr>
        <p:txBody>
          <a:bodyPr>
            <a:normAutofit lnSpcReduction="10000"/>
          </a:bodyPr>
          <a:lstStyle/>
          <a:p>
            <a:r>
              <a:rPr lang="en-US" dirty="0" smtClean="0"/>
              <a:t>Loose/open boxes prohibited outside </a:t>
            </a:r>
            <a:r>
              <a:rPr lang="en-US" i="1" dirty="0" smtClean="0"/>
              <a:t>operating</a:t>
            </a:r>
            <a:r>
              <a:rPr lang="en-US" dirty="0" smtClean="0"/>
              <a:t> </a:t>
            </a:r>
            <a:r>
              <a:rPr lang="en-US" dirty="0" err="1" smtClean="0"/>
              <a:t>bldgs</a:t>
            </a:r>
            <a:endParaRPr lang="en-US" dirty="0" smtClean="0"/>
          </a:p>
          <a:p>
            <a:pPr lvl="0">
              <a:buClr>
                <a:srgbClr val="D16349"/>
              </a:buClr>
            </a:pPr>
            <a:r>
              <a:rPr lang="en-US" dirty="0">
                <a:solidFill>
                  <a:prstClr val="black"/>
                </a:solidFill>
              </a:rPr>
              <a:t>Gun Ammunition</a:t>
            </a:r>
          </a:p>
          <a:p>
            <a:pPr lvl="1">
              <a:buClr>
                <a:srgbClr val="CCB400"/>
              </a:buClr>
            </a:pPr>
            <a:r>
              <a:rPr lang="en-US" dirty="0">
                <a:solidFill>
                  <a:srgbClr val="646B86"/>
                </a:solidFill>
              </a:rPr>
              <a:t>Avoid damage to rotating bands, </a:t>
            </a:r>
            <a:r>
              <a:rPr lang="en-US" dirty="0" err="1">
                <a:solidFill>
                  <a:srgbClr val="646B86"/>
                </a:solidFill>
              </a:rPr>
              <a:t>bourrelets</a:t>
            </a:r>
            <a:r>
              <a:rPr lang="en-US" dirty="0">
                <a:solidFill>
                  <a:srgbClr val="646B86"/>
                </a:solidFill>
              </a:rPr>
              <a:t>, points, caps, windshields, covers, </a:t>
            </a:r>
            <a:r>
              <a:rPr lang="en-US" dirty="0" err="1">
                <a:solidFill>
                  <a:srgbClr val="646B86"/>
                </a:solidFill>
              </a:rPr>
              <a:t>fuze</a:t>
            </a:r>
            <a:r>
              <a:rPr lang="en-US" dirty="0">
                <a:solidFill>
                  <a:srgbClr val="646B86"/>
                </a:solidFill>
              </a:rPr>
              <a:t> threads, painting, &amp; ID markings</a:t>
            </a:r>
          </a:p>
          <a:p>
            <a:pPr lvl="1">
              <a:buClr>
                <a:srgbClr val="CCB400"/>
              </a:buClr>
            </a:pPr>
            <a:r>
              <a:rPr lang="en-US" dirty="0">
                <a:solidFill>
                  <a:srgbClr val="646B86"/>
                </a:solidFill>
              </a:rPr>
              <a:t>Considered defective if dropped 5+ feet (with or w/o </a:t>
            </a:r>
            <a:r>
              <a:rPr lang="en-US" dirty="0" err="1">
                <a:solidFill>
                  <a:srgbClr val="646B86"/>
                </a:solidFill>
              </a:rPr>
              <a:t>fuze</a:t>
            </a:r>
            <a:r>
              <a:rPr lang="en-US" dirty="0">
                <a:solidFill>
                  <a:srgbClr val="646B86"/>
                </a:solidFill>
              </a:rPr>
              <a:t>)</a:t>
            </a:r>
          </a:p>
          <a:p>
            <a:pPr lvl="1">
              <a:buClr>
                <a:srgbClr val="CCB400"/>
              </a:buClr>
            </a:pPr>
            <a:r>
              <a:rPr lang="en-US" dirty="0">
                <a:solidFill>
                  <a:srgbClr val="646B86"/>
                </a:solidFill>
              </a:rPr>
              <a:t>Examine if dropped &lt;5 feet (w/o </a:t>
            </a:r>
            <a:r>
              <a:rPr lang="en-US" dirty="0" err="1">
                <a:solidFill>
                  <a:srgbClr val="646B86"/>
                </a:solidFill>
              </a:rPr>
              <a:t>fuze</a:t>
            </a:r>
            <a:r>
              <a:rPr lang="en-US" dirty="0">
                <a:solidFill>
                  <a:srgbClr val="646B86"/>
                </a:solidFill>
              </a:rPr>
              <a:t>) </a:t>
            </a:r>
          </a:p>
          <a:p>
            <a:pPr lvl="1">
              <a:buClr>
                <a:srgbClr val="CCB400"/>
              </a:buClr>
            </a:pPr>
            <a:r>
              <a:rPr lang="en-US" dirty="0">
                <a:solidFill>
                  <a:srgbClr val="646B86"/>
                </a:solidFill>
              </a:rPr>
              <a:t>RAP dropped 24+ inches considered defective</a:t>
            </a:r>
          </a:p>
          <a:p>
            <a:pPr lvl="1">
              <a:buClr>
                <a:srgbClr val="CCB400"/>
              </a:buClr>
            </a:pPr>
            <a:r>
              <a:rPr lang="en-US" dirty="0">
                <a:solidFill>
                  <a:srgbClr val="646B86"/>
                </a:solidFill>
              </a:rPr>
              <a:t>Fixed Ammo shall never be dropped, rolled, or thrown</a:t>
            </a:r>
          </a:p>
          <a:p>
            <a:pPr lvl="1">
              <a:buClr>
                <a:srgbClr val="CCB400"/>
              </a:buClr>
            </a:pPr>
            <a:r>
              <a:rPr lang="en-US" dirty="0">
                <a:solidFill>
                  <a:srgbClr val="646B86"/>
                </a:solidFill>
              </a:rPr>
              <a:t>Fixed Ammo dropped 5+ </a:t>
            </a:r>
            <a:r>
              <a:rPr lang="en-US" dirty="0" err="1">
                <a:solidFill>
                  <a:srgbClr val="646B86"/>
                </a:solidFill>
              </a:rPr>
              <a:t>ft</a:t>
            </a:r>
            <a:r>
              <a:rPr lang="en-US" dirty="0">
                <a:solidFill>
                  <a:srgbClr val="646B86"/>
                </a:solidFill>
              </a:rPr>
              <a:t> = move &amp; break down</a:t>
            </a:r>
          </a:p>
          <a:p>
            <a:pPr lvl="1">
              <a:buClr>
                <a:srgbClr val="CCB400"/>
              </a:buClr>
            </a:pPr>
            <a:r>
              <a:rPr lang="en-US" dirty="0">
                <a:solidFill>
                  <a:srgbClr val="646B86"/>
                </a:solidFill>
              </a:rPr>
              <a:t>DO NOT break moisture resistant seals (Arty) until use</a:t>
            </a:r>
          </a:p>
          <a:p>
            <a:pPr lvl="1">
              <a:buClr>
                <a:srgbClr val="CCB400"/>
              </a:buClr>
            </a:pPr>
            <a:r>
              <a:rPr lang="en-US" dirty="0">
                <a:solidFill>
                  <a:srgbClr val="646B86"/>
                </a:solidFill>
              </a:rPr>
              <a:t>Protect Arty </a:t>
            </a:r>
            <a:r>
              <a:rPr lang="en-US" dirty="0" err="1">
                <a:solidFill>
                  <a:srgbClr val="646B86"/>
                </a:solidFill>
              </a:rPr>
              <a:t>fuzes</a:t>
            </a:r>
            <a:r>
              <a:rPr lang="en-US" dirty="0">
                <a:solidFill>
                  <a:srgbClr val="646B86"/>
                </a:solidFill>
              </a:rPr>
              <a:t> from hi temps &amp; direct sunlight</a:t>
            </a:r>
          </a:p>
          <a:p>
            <a:pPr lvl="1">
              <a:buClr>
                <a:srgbClr val="CCB400"/>
              </a:buClr>
            </a:pPr>
            <a:r>
              <a:rPr lang="en-US" dirty="0">
                <a:solidFill>
                  <a:srgbClr val="646B86"/>
                </a:solidFill>
              </a:rPr>
              <a:t>DO NOT attempt to disassemble Arty Ammo </a:t>
            </a:r>
          </a:p>
          <a:p>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96708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000" b="1" dirty="0" smtClean="0"/>
              <a:t>Rifle Grenades</a:t>
            </a:r>
          </a:p>
          <a:p>
            <a:pPr>
              <a:buFont typeface="Arial" panose="020B0604020202020204" pitchFamily="34" charset="0"/>
              <a:buChar char="•"/>
            </a:pPr>
            <a:endParaRPr lang="en-US" sz="2000" dirty="0"/>
          </a:p>
          <a:p>
            <a:pPr>
              <a:buFont typeface="Arial" panose="020B0604020202020204" pitchFamily="34" charset="0"/>
              <a:buChar char="•"/>
            </a:pPr>
            <a:r>
              <a:rPr lang="en-US" sz="2000" dirty="0"/>
              <a:t>Rifle grenades are fin-stabilized projectiles launched from rifles </a:t>
            </a:r>
            <a:r>
              <a:rPr lang="en-US" sz="2000" dirty="0" smtClean="0"/>
              <a:t>                         equipped </a:t>
            </a:r>
            <a:r>
              <a:rPr lang="en-US" sz="2000" dirty="0"/>
              <a:t>with grenade launchers. The propelling force for this </a:t>
            </a:r>
            <a:r>
              <a:rPr lang="en-US" sz="2000" dirty="0" smtClean="0"/>
              <a:t>type </a:t>
            </a:r>
            <a:r>
              <a:rPr lang="en-US" sz="2000" dirty="0"/>
              <a:t>of grenade is provided by a special gas-producing grenade cartridge.</a:t>
            </a:r>
          </a:p>
          <a:p>
            <a:pPr>
              <a:buFont typeface="Arial" panose="020B0604020202020204" pitchFamily="34" charset="0"/>
              <a:buChar char="•"/>
            </a:pPr>
            <a:endParaRPr lang="en-US" sz="2000" dirty="0"/>
          </a:p>
          <a:p>
            <a:pPr>
              <a:buFont typeface="Arial" panose="020B0604020202020204" pitchFamily="34" charset="0"/>
              <a:buChar char="•"/>
            </a:pPr>
            <a:r>
              <a:rPr lang="en-US" sz="2000" dirty="0"/>
              <a:t>Rifle grenades may be used against armored targets and personnel as well as for screening, signaling, and incendiary effects.</a:t>
            </a:r>
          </a:p>
          <a:p>
            <a:pPr>
              <a:buFont typeface="Arial" panose="020B0604020202020204" pitchFamily="34" charset="0"/>
              <a:buChar char="•"/>
            </a:pPr>
            <a:endParaRPr lang="en-US" sz="2800" dirty="0" smtClean="0"/>
          </a:p>
          <a:p>
            <a:pPr marL="0" indent="0">
              <a:buNone/>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4" name="Picture 3"/>
          <p:cNvPicPr>
            <a:picLocks noChangeAspect="1"/>
          </p:cNvPicPr>
          <p:nvPr/>
        </p:nvPicPr>
        <p:blipFill>
          <a:blip r:embed="rId2"/>
          <a:stretch>
            <a:fillRect/>
          </a:stretch>
        </p:blipFill>
        <p:spPr>
          <a:xfrm>
            <a:off x="1752600" y="4849283"/>
            <a:ext cx="5162550" cy="2000250"/>
          </a:xfrm>
          <a:prstGeom prst="rect">
            <a:avLst/>
          </a:prstGeom>
        </p:spPr>
      </p:pic>
    </p:spTree>
    <p:extLst>
      <p:ext uri="{BB962C8B-B14F-4D97-AF65-F5344CB8AC3E}">
        <p14:creationId xmlns:p14="http://schemas.microsoft.com/office/powerpoint/2010/main" val="3447145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Wingdings" panose="05000000000000000000" pitchFamily="2" charset="2"/>
              <a:buChar char="§"/>
            </a:pPr>
            <a:r>
              <a:rPr lang="en-US" sz="2400" b="1" dirty="0"/>
              <a:t>Types of Rifle Grenades</a:t>
            </a:r>
          </a:p>
          <a:p>
            <a:pPr>
              <a:buFont typeface="Wingdings" panose="05000000000000000000" pitchFamily="2" charset="2"/>
              <a:buChar char="§"/>
            </a:pPr>
            <a:endParaRPr lang="en-US" sz="2400" dirty="0"/>
          </a:p>
          <a:p>
            <a:pPr>
              <a:buFont typeface="Wingdings" panose="05000000000000000000" pitchFamily="2" charset="2"/>
              <a:buChar char="§"/>
            </a:pPr>
            <a:r>
              <a:rPr lang="en-US" sz="2400" b="1" dirty="0"/>
              <a:t>Anti-Tank</a:t>
            </a:r>
          </a:p>
          <a:p>
            <a:pPr>
              <a:buFont typeface="Wingdings" panose="05000000000000000000" pitchFamily="2" charset="2"/>
              <a:buChar char="§"/>
            </a:pPr>
            <a:endParaRPr lang="en-US" sz="2400" dirty="0"/>
          </a:p>
          <a:p>
            <a:pPr>
              <a:buFont typeface="Wingdings" panose="05000000000000000000" pitchFamily="2" charset="2"/>
              <a:buChar char="§"/>
            </a:pPr>
            <a:r>
              <a:rPr lang="en-US" sz="2400" b="1" dirty="0"/>
              <a:t>Chemical</a:t>
            </a:r>
          </a:p>
          <a:p>
            <a:pPr>
              <a:buFont typeface="Wingdings" panose="05000000000000000000" pitchFamily="2" charset="2"/>
              <a:buChar char="§"/>
            </a:pPr>
            <a:endParaRPr lang="en-US" sz="2400" dirty="0"/>
          </a:p>
          <a:p>
            <a:pPr>
              <a:buFont typeface="Wingdings" panose="05000000000000000000" pitchFamily="2" charset="2"/>
              <a:buChar char="§"/>
            </a:pPr>
            <a:r>
              <a:rPr lang="en-US" sz="2400" b="1" dirty="0" smtClean="0"/>
              <a:t>Practice</a:t>
            </a:r>
          </a:p>
          <a:p>
            <a:pPr marL="0" indent="0">
              <a:buNone/>
            </a:pP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369827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Wingdings" panose="05000000000000000000" pitchFamily="2" charset="2"/>
              <a:buChar char="§"/>
            </a:pPr>
            <a:r>
              <a:rPr lang="en-US" sz="2400" b="1" dirty="0"/>
              <a:t>Major </a:t>
            </a:r>
            <a:r>
              <a:rPr lang="en-US" sz="2400" b="1" dirty="0" smtClean="0"/>
              <a:t>Components</a:t>
            </a:r>
          </a:p>
          <a:p>
            <a:pPr>
              <a:buFont typeface="Wingdings" panose="05000000000000000000" pitchFamily="2" charset="2"/>
              <a:buChar char="§"/>
            </a:pPr>
            <a:r>
              <a:rPr lang="en-US" sz="2800" dirty="0"/>
              <a:t>A typical grenade consists of a body, filler, and </a:t>
            </a:r>
            <a:r>
              <a:rPr lang="en-US" sz="2800" dirty="0" err="1"/>
              <a:t>fuze</a:t>
            </a:r>
            <a:endParaRPr lang="en-US" sz="2800" dirty="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838200" y="3276600"/>
            <a:ext cx="3305636" cy="3315163"/>
          </a:xfrm>
          <a:prstGeom prst="rect">
            <a:avLst/>
          </a:prstGeom>
        </p:spPr>
      </p:pic>
    </p:spTree>
    <p:extLst>
      <p:ext uri="{BB962C8B-B14F-4D97-AF65-F5344CB8AC3E}">
        <p14:creationId xmlns:p14="http://schemas.microsoft.com/office/powerpoint/2010/main" val="1033095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Wingdings" panose="05000000000000000000" pitchFamily="2" charset="2"/>
              <a:buChar char="§"/>
            </a:pPr>
            <a:r>
              <a:rPr lang="en-US" sz="2400" b="1" dirty="0" smtClean="0"/>
              <a:t>Body</a:t>
            </a:r>
          </a:p>
          <a:p>
            <a:r>
              <a:rPr lang="en-US" sz="2400" dirty="0"/>
              <a:t>The grenade body contains an explosive or chemical filler. It emits fragmentation upon combustion as well as provides a means of assembly for the </a:t>
            </a:r>
            <a:r>
              <a:rPr lang="en-US" sz="2400" dirty="0" err="1"/>
              <a:t>fuze</a:t>
            </a:r>
            <a:r>
              <a:rPr lang="en-US" sz="2400" dirty="0"/>
              <a:t>.</a:t>
            </a:r>
          </a:p>
          <a:p>
            <a:r>
              <a:rPr lang="en-US" sz="2400" dirty="0"/>
              <a:t>Grenade bodies may be made of metal, fiberglass, cardboard, or other suitable material and consist of a variety of shapes (e.g. round or lemon-shaped).</a:t>
            </a:r>
            <a:endParaRPr lang="en-US" sz="2400" dirty="0">
              <a:effectLst/>
            </a:endParaRPr>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4" name="Picture 3"/>
          <p:cNvPicPr>
            <a:picLocks noChangeAspect="1"/>
          </p:cNvPicPr>
          <p:nvPr/>
        </p:nvPicPr>
        <p:blipFill>
          <a:blip r:embed="rId2"/>
          <a:stretch>
            <a:fillRect/>
          </a:stretch>
        </p:blipFill>
        <p:spPr>
          <a:xfrm>
            <a:off x="6096000" y="4343399"/>
            <a:ext cx="2872060" cy="2480733"/>
          </a:xfrm>
          <a:prstGeom prst="rect">
            <a:avLst/>
          </a:prstGeom>
        </p:spPr>
      </p:pic>
    </p:spTree>
    <p:extLst>
      <p:ext uri="{BB962C8B-B14F-4D97-AF65-F5344CB8AC3E}">
        <p14:creationId xmlns:p14="http://schemas.microsoft.com/office/powerpoint/2010/main" val="3629193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Wingdings" panose="05000000000000000000" pitchFamily="2" charset="2"/>
              <a:buChar char="§"/>
            </a:pPr>
            <a:r>
              <a:rPr lang="en-US" sz="2400" b="1" dirty="0" smtClean="0"/>
              <a:t>Filler</a:t>
            </a:r>
          </a:p>
          <a:p>
            <a:pPr>
              <a:buFont typeface="Wingdings" panose="05000000000000000000" pitchFamily="2" charset="2"/>
              <a:buChar char="§"/>
            </a:pPr>
            <a:r>
              <a:rPr lang="en-US" sz="2400" dirty="0"/>
              <a:t>The filler is the material inside the grenade body that produces the desired effect (e.g. explosion or smoke). </a:t>
            </a:r>
          </a:p>
          <a:p>
            <a:pPr>
              <a:buFont typeface="Wingdings" panose="05000000000000000000" pitchFamily="2" charset="2"/>
              <a:buChar char="§"/>
            </a:pPr>
            <a:r>
              <a:rPr lang="en-US" sz="2400" dirty="0" smtClean="0"/>
              <a:t>Grenade </a:t>
            </a:r>
            <a:r>
              <a:rPr lang="en-US" sz="2400" dirty="0"/>
              <a:t>fillers may be high explosive, producing blast and/or fragmentation, or chemical.</a:t>
            </a:r>
          </a:p>
          <a:p>
            <a:pPr>
              <a:buFont typeface="Wingdings" panose="05000000000000000000" pitchFamily="2" charset="2"/>
              <a:buChar char="§"/>
            </a:pPr>
            <a:endParaRPr lang="en-US" sz="2400" dirty="0">
              <a:effectLst/>
            </a:endParaRPr>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5791200" y="3733800"/>
            <a:ext cx="2683657" cy="2952750"/>
          </a:xfrm>
          <a:prstGeom prst="rect">
            <a:avLst/>
          </a:prstGeom>
        </p:spPr>
      </p:pic>
    </p:spTree>
    <p:extLst>
      <p:ext uri="{BB962C8B-B14F-4D97-AF65-F5344CB8AC3E}">
        <p14:creationId xmlns:p14="http://schemas.microsoft.com/office/powerpoint/2010/main" val="1121452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Wingdings" panose="05000000000000000000" pitchFamily="2" charset="2"/>
              <a:buChar char="§"/>
            </a:pPr>
            <a:r>
              <a:rPr lang="en-US" sz="2400" b="1" dirty="0" err="1" smtClean="0"/>
              <a:t>Fuze</a:t>
            </a:r>
            <a:endParaRPr lang="en-US" sz="2400" b="1" dirty="0" smtClean="0"/>
          </a:p>
          <a:p>
            <a:pPr>
              <a:buFont typeface="Wingdings" panose="05000000000000000000" pitchFamily="2" charset="2"/>
              <a:buChar char="§"/>
            </a:pPr>
            <a:r>
              <a:rPr lang="en-US" sz="2400" dirty="0"/>
              <a:t>The </a:t>
            </a:r>
            <a:r>
              <a:rPr lang="en-US" sz="2400" dirty="0" err="1"/>
              <a:t>fuze</a:t>
            </a:r>
            <a:r>
              <a:rPr lang="en-US" sz="2400" dirty="0"/>
              <a:t> of a grenade is the initiating device that causes the grenade to function.</a:t>
            </a:r>
            <a:endParaRPr lang="en-US" sz="2400" dirty="0">
              <a:effectLst/>
            </a:endParaRPr>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4" name="Picture 3"/>
          <p:cNvPicPr>
            <a:picLocks noChangeAspect="1"/>
          </p:cNvPicPr>
          <p:nvPr/>
        </p:nvPicPr>
        <p:blipFill>
          <a:blip r:embed="rId2"/>
          <a:stretch>
            <a:fillRect/>
          </a:stretch>
        </p:blipFill>
        <p:spPr>
          <a:xfrm>
            <a:off x="5943600" y="2895600"/>
            <a:ext cx="3009900" cy="3762375"/>
          </a:xfrm>
          <a:prstGeom prst="rect">
            <a:avLst/>
          </a:prstGeom>
        </p:spPr>
      </p:pic>
    </p:spTree>
    <p:extLst>
      <p:ext uri="{BB962C8B-B14F-4D97-AF65-F5344CB8AC3E}">
        <p14:creationId xmlns:p14="http://schemas.microsoft.com/office/powerpoint/2010/main" val="1655385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Wingdings" panose="05000000000000000000" pitchFamily="2" charset="2"/>
              <a:buChar char="§"/>
            </a:pPr>
            <a:r>
              <a:rPr lang="en-US" sz="2400" b="1" dirty="0" err="1"/>
              <a:t>Fuze</a:t>
            </a:r>
            <a:r>
              <a:rPr lang="en-US" sz="2400" b="1" dirty="0"/>
              <a:t> </a:t>
            </a:r>
            <a:r>
              <a:rPr lang="en-US" sz="2400" b="1" dirty="0" smtClean="0"/>
              <a:t>Subcomponents</a:t>
            </a:r>
          </a:p>
          <a:p>
            <a:pPr>
              <a:buFont typeface="Wingdings" panose="05000000000000000000" pitchFamily="2" charset="2"/>
              <a:buChar char="§"/>
            </a:pPr>
            <a:r>
              <a:rPr lang="en-US" sz="2400" dirty="0"/>
              <a:t>A grenade </a:t>
            </a:r>
            <a:r>
              <a:rPr lang="en-US" sz="2400" dirty="0" err="1"/>
              <a:t>fuze</a:t>
            </a:r>
            <a:r>
              <a:rPr lang="en-US" sz="2400" dirty="0"/>
              <a:t> consists of the subcomponents illustrated in the animation at right. Roll your mouse over each text area for a brief description.</a:t>
            </a:r>
            <a:endParaRPr lang="en-US" sz="2400" dirty="0">
              <a:effectLst/>
            </a:endParaRPr>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4343400" y="3352800"/>
            <a:ext cx="4171950" cy="3105150"/>
          </a:xfrm>
          <a:prstGeom prst="rect">
            <a:avLst/>
          </a:prstGeom>
        </p:spPr>
      </p:pic>
    </p:spTree>
    <p:extLst>
      <p:ext uri="{BB962C8B-B14F-4D97-AF65-F5344CB8AC3E}">
        <p14:creationId xmlns:p14="http://schemas.microsoft.com/office/powerpoint/2010/main" val="2639511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Wingdings" panose="05000000000000000000" pitchFamily="2" charset="2"/>
              <a:buChar char="§"/>
            </a:pPr>
            <a:r>
              <a:rPr lang="en-US" sz="2400" b="1" dirty="0"/>
              <a:t>Types of </a:t>
            </a:r>
            <a:r>
              <a:rPr lang="en-US" sz="2400" b="1" dirty="0" err="1" smtClean="0"/>
              <a:t>Fuzes</a:t>
            </a:r>
            <a:endParaRPr lang="en-US" sz="2400" b="1" dirty="0" smtClean="0"/>
          </a:p>
          <a:p>
            <a:r>
              <a:rPr lang="en-US" sz="2400" dirty="0"/>
              <a:t>Grenade </a:t>
            </a:r>
            <a:r>
              <a:rPr lang="en-US" sz="2400" dirty="0" err="1"/>
              <a:t>fuzes</a:t>
            </a:r>
            <a:r>
              <a:rPr lang="en-US" sz="2400" dirty="0"/>
              <a:t> may be classified as detonating or igniting.</a:t>
            </a:r>
          </a:p>
          <a:p>
            <a:r>
              <a:rPr lang="en-US" sz="2400" dirty="0"/>
              <a:t>Detonating </a:t>
            </a:r>
            <a:r>
              <a:rPr lang="en-US" sz="2400" dirty="0" err="1"/>
              <a:t>fuzes</a:t>
            </a:r>
            <a:r>
              <a:rPr lang="en-US" sz="2400" dirty="0"/>
              <a:t> explode within the grenade body and initiate the filler. Theses </a:t>
            </a:r>
            <a:r>
              <a:rPr lang="en-US" sz="2400" dirty="0" err="1"/>
              <a:t>fuzes</a:t>
            </a:r>
            <a:r>
              <a:rPr lang="en-US" sz="2400" dirty="0"/>
              <a:t> are used with high-explosive and chemical-type grenades. </a:t>
            </a:r>
          </a:p>
          <a:p>
            <a:r>
              <a:rPr lang="en-US" sz="2400" dirty="0"/>
              <a:t>Igniting </a:t>
            </a:r>
            <a:r>
              <a:rPr lang="en-US" sz="2400" dirty="0" err="1"/>
              <a:t>fuzes</a:t>
            </a:r>
            <a:r>
              <a:rPr lang="en-US" sz="2400" dirty="0"/>
              <a:t> burn at high temperatures to ignite the filler. These </a:t>
            </a:r>
            <a:r>
              <a:rPr lang="en-US" sz="2400" dirty="0" err="1"/>
              <a:t>fuzes</a:t>
            </a:r>
            <a:r>
              <a:rPr lang="en-US" sz="2400" dirty="0"/>
              <a:t> are used with all burning type chemical grenades and with practice grenades</a:t>
            </a:r>
          </a:p>
          <a:p>
            <a:pPr>
              <a:buFont typeface="Wingdings" panose="05000000000000000000" pitchFamily="2" charset="2"/>
              <a:buChar char="§"/>
            </a:pPr>
            <a:endParaRPr lang="en-US" sz="2400" dirty="0" smtClean="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07028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wrap="square"/>
          <a:lstStyle/>
          <a:p>
            <a:pPr>
              <a:buFont typeface="Wingdings" panose="05000000000000000000" pitchFamily="2" charset="2"/>
              <a:buChar char="§"/>
            </a:pPr>
            <a:r>
              <a:rPr lang="en-US" sz="2400" b="1" dirty="0" smtClean="0"/>
              <a:t>Markings</a:t>
            </a:r>
          </a:p>
          <a:p>
            <a:r>
              <a:rPr lang="en-US" sz="2400" dirty="0"/>
              <a:t>Grenades are stenciled with markings that include all information required for complete identification of its contents as well as for handling, storage, and use. This information might include the nomenclature of the grenade (e.g. model number, explosive filler) and lot number.</a:t>
            </a:r>
          </a:p>
          <a:p>
            <a:r>
              <a:rPr lang="en-US" sz="2400" dirty="0"/>
              <a:t>In the image of the grenade at right, its stenciled markings </a:t>
            </a:r>
            <a:r>
              <a:rPr lang="en-US" sz="2400" dirty="0" smtClean="0"/>
              <a:t>        visually </a:t>
            </a:r>
            <a:r>
              <a:rPr lang="en-US" sz="2400" dirty="0"/>
              <a:t>identify it as a model M18 smoke grenade that </a:t>
            </a:r>
            <a:r>
              <a:rPr lang="en-US" sz="2400" dirty="0" smtClean="0"/>
              <a:t>                emits </a:t>
            </a:r>
            <a:r>
              <a:rPr lang="en-US" sz="2400" dirty="0"/>
              <a:t>red smoke. </a:t>
            </a:r>
            <a:r>
              <a:rPr lang="en-US" sz="2400" dirty="0" smtClean="0"/>
              <a:t>The </a:t>
            </a:r>
            <a:r>
              <a:rPr lang="en-US" sz="2400" dirty="0"/>
              <a:t>item lot number is stenciled on </a:t>
            </a:r>
            <a:r>
              <a:rPr lang="en-US" sz="2400" dirty="0" smtClean="0"/>
              <a:t>                       the </a:t>
            </a:r>
            <a:r>
              <a:rPr lang="en-US" sz="2400" dirty="0"/>
              <a:t>bottom portion of the grenade body.</a:t>
            </a:r>
          </a:p>
          <a:p>
            <a:pPr>
              <a:buFont typeface="Wingdings" panose="05000000000000000000" pitchFamily="2" charset="2"/>
              <a:buChar char="§"/>
            </a:pPr>
            <a:endParaRPr lang="en-US" sz="2400" dirty="0" smtClean="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7620000" y="4038600"/>
            <a:ext cx="1524000" cy="2752725"/>
          </a:xfrm>
          <a:prstGeom prst="rect">
            <a:avLst/>
          </a:prstGeom>
        </p:spPr>
      </p:pic>
    </p:spTree>
    <p:extLst>
      <p:ext uri="{BB962C8B-B14F-4D97-AF65-F5344CB8AC3E}">
        <p14:creationId xmlns:p14="http://schemas.microsoft.com/office/powerpoint/2010/main" val="2467162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wrap="square"/>
          <a:lstStyle/>
          <a:p>
            <a:pPr>
              <a:buFont typeface="Wingdings" panose="05000000000000000000" pitchFamily="2" charset="2"/>
              <a:buChar char="§"/>
            </a:pPr>
            <a:r>
              <a:rPr lang="en-US" sz="2000" b="1" dirty="0"/>
              <a:t>Color </a:t>
            </a:r>
            <a:r>
              <a:rPr lang="en-US" sz="2000" b="1" dirty="0" smtClean="0"/>
              <a:t>Coding</a:t>
            </a:r>
          </a:p>
          <a:p>
            <a:pPr>
              <a:buFont typeface="Wingdings" panose="05000000000000000000" pitchFamily="2" charset="2"/>
              <a:buChar char="§"/>
            </a:pPr>
            <a:r>
              <a:rPr lang="en-US" sz="2000" dirty="0"/>
              <a:t>Color coding specification for grenades are primarily used to visually distinguish grenades by type. For example, practice grenades should be visually distinguishable from high explosive-filled fragmentation grenades. Table 1-1 of </a:t>
            </a:r>
            <a:r>
              <a:rPr lang="en-US" sz="2000" dirty="0">
                <a:hlinkClick r:id="rId2"/>
              </a:rPr>
              <a:t>TM 9-1300-200</a:t>
            </a:r>
            <a:r>
              <a:rPr lang="en-US" sz="2000" dirty="0"/>
              <a:t> (illustrated below) provides general color coding specifications for grenades. </a:t>
            </a:r>
            <a:endParaRPr lang="en-US" sz="2000" dirty="0" smtClean="0"/>
          </a:p>
          <a:p>
            <a:pPr>
              <a:buFont typeface="Wingdings" panose="05000000000000000000" pitchFamily="2" charset="2"/>
              <a:buChar char="§"/>
            </a:pPr>
            <a:endParaRPr lang="en-US" sz="2400" dirty="0" smtClean="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graphicFrame>
        <p:nvGraphicFramePr>
          <p:cNvPr id="4" name="Table 3"/>
          <p:cNvGraphicFramePr>
            <a:graphicFrameLocks noGrp="1"/>
          </p:cNvGraphicFramePr>
          <p:nvPr>
            <p:extLst/>
          </p:nvPr>
        </p:nvGraphicFramePr>
        <p:xfrm>
          <a:off x="381000" y="3581400"/>
          <a:ext cx="8153400" cy="3352800"/>
        </p:xfrm>
        <a:graphic>
          <a:graphicData uri="http://schemas.openxmlformats.org/drawingml/2006/table">
            <a:tbl>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270164">
                <a:tc>
                  <a:txBody>
                    <a:bodyPr/>
                    <a:lstStyle/>
                    <a:p>
                      <a:r>
                        <a:rPr lang="en-US" sz="1400" b="1" dirty="0"/>
                        <a:t>Color</a:t>
                      </a:r>
                      <a:endParaRPr lang="en-US" sz="1400" dirty="0"/>
                    </a:p>
                  </a:txBody>
                  <a:tcPr anchor="ctr">
                    <a:lnL>
                      <a:noFill/>
                    </a:lnL>
                    <a:lnR>
                      <a:noFill/>
                    </a:lnR>
                    <a:lnT>
                      <a:noFill/>
                    </a:lnT>
                    <a:lnB>
                      <a:noFill/>
                    </a:lnB>
                  </a:tcPr>
                </a:tc>
                <a:tc>
                  <a:txBody>
                    <a:bodyPr/>
                    <a:lstStyle/>
                    <a:p>
                      <a:r>
                        <a:rPr lang="en-US" sz="1400" b="1"/>
                        <a:t>Primary Use</a:t>
                      </a:r>
                      <a:endParaRPr lang="en-US" sz="1400"/>
                    </a:p>
                  </a:txBody>
                  <a:tcPr anchor="ctr">
                    <a:lnL>
                      <a:noFill/>
                    </a:lnL>
                    <a:lnR>
                      <a:noFill/>
                    </a:lnR>
                    <a:lnT>
                      <a:noFill/>
                    </a:lnT>
                    <a:lnB>
                      <a:noFill/>
                    </a:lnB>
                  </a:tcPr>
                </a:tc>
                <a:extLst>
                  <a:ext uri="{0D108BD9-81ED-4DB2-BD59-A6C34878D82A}">
                    <a16:rowId xmlns:a16="http://schemas.microsoft.com/office/drawing/2014/main" val="10000"/>
                  </a:ext>
                </a:extLst>
              </a:tr>
              <a:tr h="270164">
                <a:tc>
                  <a:txBody>
                    <a:bodyPr/>
                    <a:lstStyle/>
                    <a:p>
                      <a:r>
                        <a:rPr lang="en-US" sz="1400" dirty="0"/>
                        <a:t>Yellow</a:t>
                      </a:r>
                    </a:p>
                  </a:txBody>
                  <a:tcPr anchor="ctr">
                    <a:lnL>
                      <a:noFill/>
                    </a:lnL>
                    <a:lnR>
                      <a:noFill/>
                    </a:lnR>
                    <a:lnT>
                      <a:noFill/>
                    </a:lnT>
                    <a:lnB>
                      <a:noFill/>
                    </a:lnB>
                  </a:tcPr>
                </a:tc>
                <a:tc>
                  <a:txBody>
                    <a:bodyPr/>
                    <a:lstStyle/>
                    <a:p>
                      <a:r>
                        <a:rPr lang="en-US" sz="1400"/>
                        <a:t>High explosive</a:t>
                      </a:r>
                    </a:p>
                  </a:txBody>
                  <a:tcPr anchor="ctr">
                    <a:lnL>
                      <a:noFill/>
                    </a:lnL>
                    <a:lnR>
                      <a:noFill/>
                    </a:lnR>
                    <a:lnT>
                      <a:noFill/>
                    </a:lnT>
                    <a:lnB>
                      <a:noFill/>
                    </a:lnB>
                  </a:tcPr>
                </a:tc>
                <a:extLst>
                  <a:ext uri="{0D108BD9-81ED-4DB2-BD59-A6C34878D82A}">
                    <a16:rowId xmlns:a16="http://schemas.microsoft.com/office/drawing/2014/main" val="10001"/>
                  </a:ext>
                </a:extLst>
              </a:tr>
              <a:tr h="270164">
                <a:tc>
                  <a:txBody>
                    <a:bodyPr/>
                    <a:lstStyle/>
                    <a:p>
                      <a:r>
                        <a:rPr lang="en-US" sz="1400" dirty="0"/>
                        <a:t>Brown</a:t>
                      </a:r>
                    </a:p>
                  </a:txBody>
                  <a:tcPr anchor="ctr">
                    <a:lnL>
                      <a:noFill/>
                    </a:lnL>
                    <a:lnR>
                      <a:noFill/>
                    </a:lnR>
                    <a:lnT>
                      <a:noFill/>
                    </a:lnT>
                    <a:lnB>
                      <a:noFill/>
                    </a:lnB>
                  </a:tcPr>
                </a:tc>
                <a:tc>
                  <a:txBody>
                    <a:bodyPr/>
                    <a:lstStyle/>
                    <a:p>
                      <a:r>
                        <a:rPr lang="en-US" sz="1400"/>
                        <a:t>Low explosive</a:t>
                      </a:r>
                    </a:p>
                  </a:txBody>
                  <a:tcPr anchor="ctr">
                    <a:lnL>
                      <a:noFill/>
                    </a:lnL>
                    <a:lnR>
                      <a:noFill/>
                    </a:lnR>
                    <a:lnT>
                      <a:noFill/>
                    </a:lnT>
                    <a:lnB>
                      <a:noFill/>
                    </a:lnB>
                  </a:tcPr>
                </a:tc>
                <a:extLst>
                  <a:ext uri="{0D108BD9-81ED-4DB2-BD59-A6C34878D82A}">
                    <a16:rowId xmlns:a16="http://schemas.microsoft.com/office/drawing/2014/main" val="10002"/>
                  </a:ext>
                </a:extLst>
              </a:tr>
              <a:tr h="270164">
                <a:tc>
                  <a:txBody>
                    <a:bodyPr/>
                    <a:lstStyle/>
                    <a:p>
                      <a:r>
                        <a:rPr lang="en-US" sz="1400" dirty="0"/>
                        <a:t>Gray</a:t>
                      </a:r>
                    </a:p>
                  </a:txBody>
                  <a:tcPr anchor="ctr">
                    <a:lnL>
                      <a:noFill/>
                    </a:lnL>
                    <a:lnR>
                      <a:noFill/>
                    </a:lnR>
                    <a:lnT>
                      <a:noFill/>
                    </a:lnT>
                    <a:lnB>
                      <a:noFill/>
                    </a:lnB>
                  </a:tcPr>
                </a:tc>
                <a:tc>
                  <a:txBody>
                    <a:bodyPr/>
                    <a:lstStyle/>
                    <a:p>
                      <a:r>
                        <a:rPr lang="en-US" sz="1400"/>
                        <a:t>Chemical</a:t>
                      </a:r>
                    </a:p>
                  </a:txBody>
                  <a:tcPr anchor="ctr">
                    <a:lnL>
                      <a:noFill/>
                    </a:lnL>
                    <a:lnR>
                      <a:noFill/>
                    </a:lnR>
                    <a:lnT>
                      <a:noFill/>
                    </a:lnT>
                    <a:lnB>
                      <a:noFill/>
                    </a:lnB>
                  </a:tcPr>
                </a:tc>
                <a:extLst>
                  <a:ext uri="{0D108BD9-81ED-4DB2-BD59-A6C34878D82A}">
                    <a16:rowId xmlns:a16="http://schemas.microsoft.com/office/drawing/2014/main" val="10003"/>
                  </a:ext>
                </a:extLst>
              </a:tr>
              <a:tr h="270164">
                <a:tc>
                  <a:txBody>
                    <a:bodyPr/>
                    <a:lstStyle/>
                    <a:p>
                      <a:r>
                        <a:rPr lang="en-US" sz="1400" dirty="0"/>
                        <a:t>Light green</a:t>
                      </a:r>
                    </a:p>
                  </a:txBody>
                  <a:tcPr anchor="ctr">
                    <a:lnL>
                      <a:noFill/>
                    </a:lnL>
                    <a:lnR>
                      <a:noFill/>
                    </a:lnR>
                    <a:lnT>
                      <a:noFill/>
                    </a:lnT>
                    <a:lnB>
                      <a:noFill/>
                    </a:lnB>
                  </a:tcPr>
                </a:tc>
                <a:tc>
                  <a:txBody>
                    <a:bodyPr/>
                    <a:lstStyle/>
                    <a:p>
                      <a:r>
                        <a:rPr lang="en-US" sz="1400" dirty="0"/>
                        <a:t>Smoke Light</a:t>
                      </a:r>
                    </a:p>
                  </a:txBody>
                  <a:tcPr anchor="ctr">
                    <a:lnL>
                      <a:noFill/>
                    </a:lnL>
                    <a:lnR>
                      <a:noFill/>
                    </a:lnR>
                    <a:lnT>
                      <a:noFill/>
                    </a:lnT>
                    <a:lnB>
                      <a:noFill/>
                    </a:lnB>
                  </a:tcPr>
                </a:tc>
                <a:extLst>
                  <a:ext uri="{0D108BD9-81ED-4DB2-BD59-A6C34878D82A}">
                    <a16:rowId xmlns:a16="http://schemas.microsoft.com/office/drawing/2014/main" val="10004"/>
                  </a:ext>
                </a:extLst>
              </a:tr>
              <a:tr h="270164">
                <a:tc>
                  <a:txBody>
                    <a:bodyPr/>
                    <a:lstStyle/>
                    <a:p>
                      <a:r>
                        <a:rPr lang="en-US" sz="1400" dirty="0"/>
                        <a:t>Red</a:t>
                      </a:r>
                    </a:p>
                  </a:txBody>
                  <a:tcPr anchor="ctr">
                    <a:lnL>
                      <a:noFill/>
                    </a:lnL>
                    <a:lnR>
                      <a:noFill/>
                    </a:lnR>
                    <a:lnT>
                      <a:noFill/>
                    </a:lnT>
                    <a:lnB>
                      <a:noFill/>
                    </a:lnB>
                  </a:tcPr>
                </a:tc>
                <a:tc>
                  <a:txBody>
                    <a:bodyPr/>
                    <a:lstStyle/>
                    <a:p>
                      <a:r>
                        <a:rPr lang="en-US" sz="1400" dirty="0"/>
                        <a:t>Incendiary</a:t>
                      </a:r>
                    </a:p>
                  </a:txBody>
                  <a:tcPr anchor="ctr">
                    <a:lnL>
                      <a:noFill/>
                    </a:lnL>
                    <a:lnR>
                      <a:noFill/>
                    </a:lnR>
                    <a:lnT>
                      <a:noFill/>
                    </a:lnT>
                    <a:lnB>
                      <a:noFill/>
                    </a:lnB>
                  </a:tcPr>
                </a:tc>
                <a:extLst>
                  <a:ext uri="{0D108BD9-81ED-4DB2-BD59-A6C34878D82A}">
                    <a16:rowId xmlns:a16="http://schemas.microsoft.com/office/drawing/2014/main" val="10005"/>
                  </a:ext>
                </a:extLst>
              </a:tr>
              <a:tr h="270164">
                <a:tc>
                  <a:txBody>
                    <a:bodyPr/>
                    <a:lstStyle/>
                    <a:p>
                      <a:r>
                        <a:rPr lang="en-US" sz="1400"/>
                        <a:t>White</a:t>
                      </a:r>
                    </a:p>
                  </a:txBody>
                  <a:tcPr anchor="ctr">
                    <a:lnL>
                      <a:noFill/>
                    </a:lnL>
                    <a:lnR>
                      <a:noFill/>
                    </a:lnR>
                    <a:lnT>
                      <a:noFill/>
                    </a:lnT>
                    <a:lnB>
                      <a:noFill/>
                    </a:lnB>
                  </a:tcPr>
                </a:tc>
                <a:tc>
                  <a:txBody>
                    <a:bodyPr/>
                    <a:lstStyle/>
                    <a:p>
                      <a:r>
                        <a:rPr lang="en-US" sz="1400" dirty="0"/>
                        <a:t>Illuminating/Pyrotechnic</a:t>
                      </a:r>
                    </a:p>
                  </a:txBody>
                  <a:tcPr anchor="ctr">
                    <a:lnL>
                      <a:noFill/>
                    </a:lnL>
                    <a:lnR>
                      <a:noFill/>
                    </a:lnR>
                    <a:lnT>
                      <a:noFill/>
                    </a:lnT>
                    <a:lnB>
                      <a:noFill/>
                    </a:lnB>
                  </a:tcPr>
                </a:tc>
                <a:extLst>
                  <a:ext uri="{0D108BD9-81ED-4DB2-BD59-A6C34878D82A}">
                    <a16:rowId xmlns:a16="http://schemas.microsoft.com/office/drawing/2014/main" val="10006"/>
                  </a:ext>
                </a:extLst>
              </a:tr>
              <a:tr h="270164">
                <a:tc>
                  <a:txBody>
                    <a:bodyPr/>
                    <a:lstStyle/>
                    <a:p>
                      <a:r>
                        <a:rPr lang="en-US" sz="1400"/>
                        <a:t>Black</a:t>
                      </a:r>
                    </a:p>
                  </a:txBody>
                  <a:tcPr anchor="ctr">
                    <a:lnL>
                      <a:noFill/>
                    </a:lnL>
                    <a:lnR>
                      <a:noFill/>
                    </a:lnR>
                    <a:lnT>
                      <a:noFill/>
                    </a:lnT>
                    <a:lnB>
                      <a:noFill/>
                    </a:lnB>
                  </a:tcPr>
                </a:tc>
                <a:tc>
                  <a:txBody>
                    <a:bodyPr/>
                    <a:lstStyle/>
                    <a:p>
                      <a:r>
                        <a:rPr lang="en-US" sz="1400" dirty="0"/>
                        <a:t>Armor Defeating</a:t>
                      </a:r>
                    </a:p>
                  </a:txBody>
                  <a:tcPr anchor="ctr">
                    <a:lnL>
                      <a:noFill/>
                    </a:lnL>
                    <a:lnR>
                      <a:noFill/>
                    </a:lnR>
                    <a:lnT>
                      <a:noFill/>
                    </a:lnT>
                    <a:lnB>
                      <a:noFill/>
                    </a:lnB>
                  </a:tcPr>
                </a:tc>
                <a:extLst>
                  <a:ext uri="{0D108BD9-81ED-4DB2-BD59-A6C34878D82A}">
                    <a16:rowId xmlns:a16="http://schemas.microsoft.com/office/drawing/2014/main" val="10007"/>
                  </a:ext>
                </a:extLst>
              </a:tr>
              <a:tr h="270164">
                <a:tc>
                  <a:txBody>
                    <a:bodyPr/>
                    <a:lstStyle/>
                    <a:p>
                      <a:r>
                        <a:rPr lang="en-US" sz="1400"/>
                        <a:t>Aluminum/Silver</a:t>
                      </a:r>
                    </a:p>
                  </a:txBody>
                  <a:tcPr anchor="ctr">
                    <a:lnL>
                      <a:noFill/>
                    </a:lnL>
                    <a:lnR>
                      <a:noFill/>
                    </a:lnR>
                    <a:lnT>
                      <a:noFill/>
                    </a:lnT>
                    <a:lnB>
                      <a:noFill/>
                    </a:lnB>
                  </a:tcPr>
                </a:tc>
                <a:tc>
                  <a:txBody>
                    <a:bodyPr/>
                    <a:lstStyle/>
                    <a:p>
                      <a:r>
                        <a:rPr lang="en-US" sz="1400" dirty="0"/>
                        <a:t>Countermeasure</a:t>
                      </a:r>
                    </a:p>
                  </a:txBody>
                  <a:tcPr anchor="ctr">
                    <a:lnL>
                      <a:noFill/>
                    </a:lnL>
                    <a:lnR>
                      <a:noFill/>
                    </a:lnR>
                    <a:lnT>
                      <a:noFill/>
                    </a:lnT>
                    <a:lnB>
                      <a:noFill/>
                    </a:lnB>
                  </a:tcPr>
                </a:tc>
                <a:extLst>
                  <a:ext uri="{0D108BD9-81ED-4DB2-BD59-A6C34878D82A}">
                    <a16:rowId xmlns:a16="http://schemas.microsoft.com/office/drawing/2014/main" val="10008"/>
                  </a:ext>
                </a:extLst>
              </a:tr>
              <a:tr h="270164">
                <a:tc>
                  <a:txBody>
                    <a:bodyPr/>
                    <a:lstStyle/>
                    <a:p>
                      <a:r>
                        <a:rPr lang="en-US" sz="1400"/>
                        <a:t>Light blue</a:t>
                      </a:r>
                    </a:p>
                  </a:txBody>
                  <a:tcPr anchor="ctr">
                    <a:lnL>
                      <a:noFill/>
                    </a:lnL>
                    <a:lnR>
                      <a:noFill/>
                    </a:lnR>
                    <a:lnT>
                      <a:noFill/>
                    </a:lnT>
                    <a:lnB>
                      <a:noFill/>
                    </a:lnB>
                  </a:tcPr>
                </a:tc>
                <a:tc>
                  <a:txBody>
                    <a:bodyPr/>
                    <a:lstStyle/>
                    <a:p>
                      <a:r>
                        <a:rPr lang="en-US" sz="1400" dirty="0"/>
                        <a:t>Noncombat (practice)</a:t>
                      </a:r>
                    </a:p>
                  </a:txBody>
                  <a:tcPr anchor="ctr">
                    <a:lnL>
                      <a:noFill/>
                    </a:lnL>
                    <a:lnR>
                      <a:noFill/>
                    </a:lnR>
                    <a:lnT>
                      <a:noFill/>
                    </a:lnT>
                    <a:lnB>
                      <a:noFill/>
                    </a:lnB>
                  </a:tcPr>
                </a:tc>
                <a:extLst>
                  <a:ext uri="{0D108BD9-81ED-4DB2-BD59-A6C34878D82A}">
                    <a16:rowId xmlns:a16="http://schemas.microsoft.com/office/drawing/2014/main" val="10009"/>
                  </a:ext>
                </a:extLst>
              </a:tr>
              <a:tr h="270164">
                <a:tc>
                  <a:txBody>
                    <a:bodyPr/>
                    <a:lstStyle/>
                    <a:p>
                      <a:r>
                        <a:rPr lang="en-US" sz="1400"/>
                        <a:t>Bronze</a:t>
                      </a:r>
                    </a:p>
                  </a:txBody>
                  <a:tcPr anchor="ctr">
                    <a:lnL>
                      <a:noFill/>
                    </a:lnL>
                    <a:lnR>
                      <a:noFill/>
                    </a:lnR>
                    <a:lnT>
                      <a:noFill/>
                    </a:lnT>
                    <a:lnB>
                      <a:noFill/>
                    </a:lnB>
                  </a:tcPr>
                </a:tc>
                <a:tc>
                  <a:txBody>
                    <a:bodyPr/>
                    <a:lstStyle/>
                    <a:p>
                      <a:r>
                        <a:rPr lang="en-US" sz="1400" dirty="0"/>
                        <a:t>Noncombat (training)</a:t>
                      </a:r>
                    </a:p>
                  </a:txBody>
                  <a:tcPr anchor="ctr">
                    <a:lnL>
                      <a:noFill/>
                    </a:lnL>
                    <a:lnR>
                      <a:noFill/>
                    </a:lnR>
                    <a:lnT>
                      <a:noFill/>
                    </a:lnT>
                    <a:lnB>
                      <a:noFill/>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02125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CADAE">
                    <a:shade val="75000"/>
                  </a:srgbClr>
                </a:solidFill>
              </a:rPr>
              <a:t>HANDLING</a:t>
            </a:r>
            <a:endParaRPr lang="en-US" dirty="0"/>
          </a:p>
        </p:txBody>
      </p:sp>
      <p:sp>
        <p:nvSpPr>
          <p:cNvPr id="3" name="Content Placeholder 2"/>
          <p:cNvSpPr>
            <a:spLocks noGrp="1"/>
          </p:cNvSpPr>
          <p:nvPr>
            <p:ph sz="quarter" idx="1"/>
          </p:nvPr>
        </p:nvSpPr>
        <p:spPr>
          <a:xfrm>
            <a:off x="301752" y="1371600"/>
            <a:ext cx="8503920" cy="5334000"/>
          </a:xfrm>
        </p:spPr>
        <p:txBody>
          <a:bodyPr>
            <a:normAutofit fontScale="92500" lnSpcReduction="20000"/>
          </a:bodyPr>
          <a:lstStyle/>
          <a:p>
            <a:pPr lvl="0">
              <a:buClr>
                <a:srgbClr val="D16349"/>
              </a:buClr>
            </a:pPr>
            <a:r>
              <a:rPr lang="en-US" dirty="0">
                <a:solidFill>
                  <a:prstClr val="black"/>
                </a:solidFill>
              </a:rPr>
              <a:t>Rocket-Type Ammunition</a:t>
            </a:r>
          </a:p>
          <a:p>
            <a:pPr lvl="1">
              <a:buClr>
                <a:srgbClr val="CCB400"/>
              </a:buClr>
            </a:pPr>
            <a:r>
              <a:rPr lang="en-US" dirty="0">
                <a:solidFill>
                  <a:srgbClr val="646B86"/>
                </a:solidFill>
              </a:rPr>
              <a:t>Exercise care; use only equip specified for item</a:t>
            </a:r>
          </a:p>
          <a:p>
            <a:pPr lvl="1">
              <a:buClr>
                <a:srgbClr val="CCB400"/>
              </a:buClr>
            </a:pPr>
            <a:r>
              <a:rPr lang="en-US" dirty="0">
                <a:solidFill>
                  <a:srgbClr val="646B86"/>
                </a:solidFill>
              </a:rPr>
              <a:t>Protect from sources of hi temps (steam lines/direct sunlight)</a:t>
            </a:r>
          </a:p>
          <a:p>
            <a:pPr lvl="1">
              <a:buClr>
                <a:srgbClr val="CCB400"/>
              </a:buClr>
            </a:pPr>
            <a:r>
              <a:rPr lang="en-US" dirty="0">
                <a:solidFill>
                  <a:srgbClr val="646B86"/>
                </a:solidFill>
              </a:rPr>
              <a:t>DO NOT:</a:t>
            </a:r>
          </a:p>
          <a:p>
            <a:pPr lvl="2">
              <a:buClr>
                <a:srgbClr val="8CADAE"/>
              </a:buClr>
            </a:pPr>
            <a:r>
              <a:rPr lang="en-US" dirty="0">
                <a:solidFill>
                  <a:prstClr val="black"/>
                </a:solidFill>
              </a:rPr>
              <a:t>Break moisture resistant seal until use/inspection</a:t>
            </a:r>
          </a:p>
          <a:p>
            <a:pPr lvl="2">
              <a:buClr>
                <a:srgbClr val="8CADAE"/>
              </a:buClr>
            </a:pPr>
            <a:r>
              <a:rPr lang="en-US" dirty="0">
                <a:solidFill>
                  <a:prstClr val="black"/>
                </a:solidFill>
              </a:rPr>
              <a:t>Assemble prior to use</a:t>
            </a:r>
          </a:p>
          <a:p>
            <a:pPr lvl="2">
              <a:buClr>
                <a:srgbClr val="8CADAE"/>
              </a:buClr>
            </a:pPr>
            <a:r>
              <a:rPr lang="en-US" dirty="0">
                <a:solidFill>
                  <a:prstClr val="black"/>
                </a:solidFill>
              </a:rPr>
              <a:t>Remove/alter safety devices</a:t>
            </a:r>
          </a:p>
          <a:p>
            <a:pPr lvl="2">
              <a:buClr>
                <a:srgbClr val="8CADAE"/>
              </a:buClr>
            </a:pPr>
            <a:r>
              <a:rPr lang="en-US" dirty="0">
                <a:solidFill>
                  <a:prstClr val="black"/>
                </a:solidFill>
              </a:rPr>
              <a:t>Drop/handle roughly</a:t>
            </a:r>
          </a:p>
          <a:p>
            <a:pPr lvl="2">
              <a:buClr>
                <a:srgbClr val="8CADAE"/>
              </a:buClr>
            </a:pPr>
            <a:r>
              <a:rPr lang="en-US" dirty="0">
                <a:solidFill>
                  <a:prstClr val="black"/>
                </a:solidFill>
              </a:rPr>
              <a:t>Bend/deform</a:t>
            </a:r>
          </a:p>
          <a:p>
            <a:pPr lvl="2">
              <a:buClr>
                <a:srgbClr val="8CADAE"/>
              </a:buClr>
            </a:pPr>
            <a:r>
              <a:rPr lang="en-US" dirty="0">
                <a:solidFill>
                  <a:prstClr val="black"/>
                </a:solidFill>
              </a:rPr>
              <a:t>Remove propellant grain</a:t>
            </a:r>
          </a:p>
          <a:p>
            <a:pPr lvl="1">
              <a:buClr>
                <a:srgbClr val="CCB400"/>
              </a:buClr>
            </a:pPr>
            <a:r>
              <a:rPr lang="en-US" dirty="0" err="1">
                <a:solidFill>
                  <a:srgbClr val="646B86"/>
                </a:solidFill>
              </a:rPr>
              <a:t>Fuze</a:t>
            </a:r>
            <a:r>
              <a:rPr lang="en-US" dirty="0">
                <a:solidFill>
                  <a:srgbClr val="646B86"/>
                </a:solidFill>
              </a:rPr>
              <a:t>, primer, detonator (or </a:t>
            </a:r>
            <a:r>
              <a:rPr lang="en-US" dirty="0" err="1">
                <a:solidFill>
                  <a:srgbClr val="646B86"/>
                </a:solidFill>
              </a:rPr>
              <a:t>ctrs</a:t>
            </a:r>
            <a:r>
              <a:rPr lang="en-US" dirty="0">
                <a:solidFill>
                  <a:srgbClr val="646B86"/>
                </a:solidFill>
              </a:rPr>
              <a:t> of) dropped 5+ </a:t>
            </a:r>
            <a:r>
              <a:rPr lang="en-US" dirty="0" err="1">
                <a:solidFill>
                  <a:srgbClr val="646B86"/>
                </a:solidFill>
              </a:rPr>
              <a:t>ft</a:t>
            </a:r>
            <a:r>
              <a:rPr lang="en-US" dirty="0">
                <a:solidFill>
                  <a:srgbClr val="646B86"/>
                </a:solidFill>
              </a:rPr>
              <a:t>: </a:t>
            </a:r>
            <a:r>
              <a:rPr lang="en-US" dirty="0" smtClean="0">
                <a:solidFill>
                  <a:srgbClr val="646B86"/>
                </a:solidFill>
              </a:rPr>
              <a:t>segregate</a:t>
            </a:r>
            <a:endParaRPr lang="en-US" dirty="0" smtClean="0">
              <a:solidFill>
                <a:prstClr val="black"/>
              </a:solidFill>
            </a:endParaRPr>
          </a:p>
          <a:p>
            <a:pPr lvl="0">
              <a:buClr>
                <a:srgbClr val="D16349"/>
              </a:buClr>
            </a:pPr>
            <a:r>
              <a:rPr lang="en-US" dirty="0" smtClean="0">
                <a:solidFill>
                  <a:prstClr val="black"/>
                </a:solidFill>
              </a:rPr>
              <a:t>Bomb </a:t>
            </a:r>
            <a:r>
              <a:rPr lang="en-US" dirty="0">
                <a:solidFill>
                  <a:prstClr val="black"/>
                </a:solidFill>
              </a:rPr>
              <a:t>Type Ammunition</a:t>
            </a:r>
          </a:p>
          <a:p>
            <a:pPr lvl="1">
              <a:buClr>
                <a:srgbClr val="CCB400"/>
              </a:buClr>
            </a:pPr>
            <a:r>
              <a:rPr lang="en-US" dirty="0">
                <a:solidFill>
                  <a:srgbClr val="646B86"/>
                </a:solidFill>
              </a:rPr>
              <a:t>Possible to detonate if dented</a:t>
            </a:r>
          </a:p>
          <a:p>
            <a:pPr lvl="1">
              <a:buClr>
                <a:srgbClr val="CCB400"/>
              </a:buClr>
            </a:pPr>
            <a:r>
              <a:rPr lang="en-US" dirty="0">
                <a:solidFill>
                  <a:srgbClr val="646B86"/>
                </a:solidFill>
              </a:rPr>
              <a:t>Never drop, drag, tumble, walk, roll, or subject to shock</a:t>
            </a:r>
          </a:p>
          <a:p>
            <a:pPr lvl="1">
              <a:buClr>
                <a:srgbClr val="CCB400"/>
              </a:buClr>
            </a:pPr>
            <a:r>
              <a:rPr lang="en-US" dirty="0">
                <a:solidFill>
                  <a:srgbClr val="646B86"/>
                </a:solidFill>
              </a:rPr>
              <a:t>Nets only used to enclose pallets</a:t>
            </a:r>
          </a:p>
          <a:p>
            <a:pPr lvl="1">
              <a:buClr>
                <a:srgbClr val="CCB400"/>
              </a:buClr>
            </a:pPr>
            <a:r>
              <a:rPr lang="en-US" dirty="0">
                <a:solidFill>
                  <a:srgbClr val="646B86"/>
                </a:solidFill>
              </a:rPr>
              <a:t>JDAM dropped 18+ inches considered </a:t>
            </a:r>
            <a:r>
              <a:rPr lang="en-US" dirty="0" smtClean="0">
                <a:solidFill>
                  <a:srgbClr val="646B86"/>
                </a:solidFill>
              </a:rPr>
              <a:t>unserviceable</a:t>
            </a:r>
          </a:p>
          <a:p>
            <a:pPr marL="274320" lvl="1" indent="0">
              <a:buClr>
                <a:srgbClr val="CCB400"/>
              </a:buClr>
              <a:buNone/>
            </a:pPr>
            <a:endParaRPr lang="en-US" dirty="0">
              <a:solidFill>
                <a:srgbClr val="646B86"/>
              </a:solidFill>
            </a:endParaRPr>
          </a:p>
        </p:txBody>
      </p:sp>
    </p:spTree>
    <p:extLst>
      <p:ext uri="{BB962C8B-B14F-4D97-AF65-F5344CB8AC3E}">
        <p14:creationId xmlns:p14="http://schemas.microsoft.com/office/powerpoint/2010/main" val="1718486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wrap="square"/>
          <a:lstStyle/>
          <a:p>
            <a:pPr>
              <a:buFont typeface="Wingdings" panose="05000000000000000000" pitchFamily="2" charset="2"/>
              <a:buChar char="§"/>
            </a:pPr>
            <a:r>
              <a:rPr lang="en-US" sz="2400" b="1" dirty="0"/>
              <a:t>Grenade </a:t>
            </a:r>
            <a:r>
              <a:rPr lang="en-US" sz="2400" b="1" dirty="0" smtClean="0"/>
              <a:t>Packaging</a:t>
            </a:r>
          </a:p>
          <a:p>
            <a:pPr>
              <a:buFont typeface="Wingdings" panose="05000000000000000000" pitchFamily="2" charset="2"/>
              <a:buChar char="§"/>
            </a:pPr>
            <a:r>
              <a:rPr lang="en-US" sz="2400" dirty="0"/>
              <a:t>Fiber </a:t>
            </a:r>
            <a:r>
              <a:rPr lang="en-US" sz="2400" dirty="0" smtClean="0"/>
              <a:t>Container</a:t>
            </a:r>
          </a:p>
          <a:p>
            <a:pPr>
              <a:buFont typeface="Wingdings" panose="05000000000000000000" pitchFamily="2" charset="2"/>
              <a:buChar char="§"/>
            </a:pPr>
            <a:r>
              <a:rPr lang="en-US" sz="2400" dirty="0"/>
              <a:t>Grenades are packaged inside fiber containers with spacers enclosed to prevent any movement. The </a:t>
            </a:r>
            <a:r>
              <a:rPr lang="en-US" sz="2400" dirty="0" err="1"/>
              <a:t>fuze</a:t>
            </a:r>
            <a:r>
              <a:rPr lang="en-US" sz="2400" dirty="0"/>
              <a:t> is installed in the grenade as </a:t>
            </a:r>
            <a:r>
              <a:rPr lang="en-US" sz="2400" dirty="0" smtClean="0"/>
              <a:t>packaged </a:t>
            </a:r>
            <a:r>
              <a:rPr lang="en-US" sz="2400" dirty="0"/>
              <a:t>so that it is ready for use upon issue</a:t>
            </a:r>
            <a:r>
              <a:rPr lang="en-US" sz="2400" dirty="0" smtClean="0"/>
              <a:t>.</a:t>
            </a:r>
          </a:p>
          <a:p>
            <a:pPr>
              <a:buFont typeface="Wingdings" panose="05000000000000000000" pitchFamily="2" charset="2"/>
              <a:buChar char="§"/>
            </a:pPr>
            <a:r>
              <a:rPr lang="en-US" sz="2400" dirty="0" smtClean="0">
                <a:solidFill>
                  <a:srgbClr val="FF0000"/>
                </a:solidFill>
              </a:rPr>
              <a:t>WARNING-If </a:t>
            </a:r>
            <a:r>
              <a:rPr lang="en-US" sz="2400" dirty="0">
                <a:solidFill>
                  <a:srgbClr val="FF0000"/>
                </a:solidFill>
              </a:rPr>
              <a:t>a grenade is packed upside down (</a:t>
            </a:r>
            <a:r>
              <a:rPr lang="en-US" sz="2400" dirty="0" err="1">
                <a:solidFill>
                  <a:srgbClr val="FF0000"/>
                </a:solidFill>
              </a:rPr>
              <a:t>fuze</a:t>
            </a:r>
            <a:r>
              <a:rPr lang="en-US" sz="2400" dirty="0">
                <a:solidFill>
                  <a:srgbClr val="FF0000"/>
                </a:solidFill>
              </a:rPr>
              <a:t> down), do not attempt to remove it from its container. Notify the OIC/NCOIC immediately.</a:t>
            </a:r>
          </a:p>
          <a:p>
            <a:pPr>
              <a:buFont typeface="Wingdings" panose="05000000000000000000" pitchFamily="2" charset="2"/>
              <a:buChar char="§"/>
            </a:pPr>
            <a:endParaRPr lang="en-US" sz="2400" dirty="0" smtClean="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575" y="4876800"/>
            <a:ext cx="6677025" cy="1905000"/>
          </a:xfrm>
          <a:prstGeom prst="rect">
            <a:avLst/>
          </a:prstGeom>
        </p:spPr>
      </p:pic>
    </p:spTree>
    <p:extLst>
      <p:ext uri="{BB962C8B-B14F-4D97-AF65-F5344CB8AC3E}">
        <p14:creationId xmlns:p14="http://schemas.microsoft.com/office/powerpoint/2010/main" val="1981405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wrap="square"/>
          <a:lstStyle/>
          <a:p>
            <a:pPr>
              <a:buFont typeface="Wingdings" panose="05000000000000000000" pitchFamily="2" charset="2"/>
              <a:buChar char="§"/>
            </a:pPr>
            <a:r>
              <a:rPr lang="en-US" sz="2400" b="1" dirty="0"/>
              <a:t>Wooden </a:t>
            </a:r>
            <a:r>
              <a:rPr lang="en-US" sz="2400" b="1" dirty="0" smtClean="0"/>
              <a:t>Boxes</a:t>
            </a:r>
          </a:p>
          <a:p>
            <a:pPr>
              <a:buFont typeface="Wingdings" panose="05000000000000000000" pitchFamily="2" charset="2"/>
              <a:buChar char="§"/>
            </a:pPr>
            <a:r>
              <a:rPr lang="en-US" sz="2400" dirty="0"/>
              <a:t>Multiple grenades packaged in fiber containers are packaged inside wooden boxes.</a:t>
            </a:r>
            <a:endParaRPr lang="en-US" sz="2400" dirty="0" smtClean="0"/>
          </a:p>
        </p:txBody>
      </p:sp>
      <p:sp>
        <p:nvSpPr>
          <p:cNvPr id="5"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a:solidFill>
                  <a:srgbClr val="000000"/>
                </a:solidFill>
              </a:rPr>
              <a:t>GRENADES</a:t>
            </a:r>
            <a:r>
              <a:rPr lang="en-US" altLang="en-US" kern="0" dirty="0" smtClean="0">
                <a:solidFill>
                  <a:srgbClr val="000000"/>
                </a:solidFill>
              </a:rPr>
              <a:t/>
            </a:r>
            <a:br>
              <a:rPr lang="en-US" altLang="en-US" kern="0" dirty="0" smtClean="0">
                <a:solidFill>
                  <a:srgbClr val="000000"/>
                </a:solidFill>
              </a:rPr>
            </a:br>
            <a:endParaRPr lang="en-US" altLang="en-US" kern="0" dirty="0" smtClean="0">
              <a:solidFill>
                <a:srgbClr val="000000"/>
              </a:solidFill>
            </a:endParaRPr>
          </a:p>
        </p:txBody>
      </p:sp>
      <p:pic>
        <p:nvPicPr>
          <p:cNvPr id="4" name="Picture 3"/>
          <p:cNvPicPr>
            <a:picLocks noChangeAspect="1"/>
          </p:cNvPicPr>
          <p:nvPr/>
        </p:nvPicPr>
        <p:blipFill>
          <a:blip r:embed="rId2"/>
          <a:stretch>
            <a:fillRect/>
          </a:stretch>
        </p:blipFill>
        <p:spPr>
          <a:xfrm>
            <a:off x="2539798" y="3048000"/>
            <a:ext cx="4394402" cy="3764488"/>
          </a:xfrm>
          <a:prstGeom prst="rect">
            <a:avLst/>
          </a:prstGeom>
        </p:spPr>
      </p:pic>
    </p:spTree>
    <p:extLst>
      <p:ext uri="{BB962C8B-B14F-4D97-AF65-F5344CB8AC3E}">
        <p14:creationId xmlns:p14="http://schemas.microsoft.com/office/powerpoint/2010/main" val="3949229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664363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5" name="Text Placeholder 4"/>
          <p:cNvSpPr>
            <a:spLocks noGrp="1"/>
          </p:cNvSpPr>
          <p:nvPr>
            <p:ph type="body" idx="1"/>
          </p:nvPr>
        </p:nvSpPr>
        <p:spPr/>
        <p:txBody>
          <a:bodyPr/>
          <a:lstStyle/>
          <a:p>
            <a:pPr algn="ctr"/>
            <a:r>
              <a:rPr lang="en-US" sz="4400" cap="all" dirty="0">
                <a:solidFill>
                  <a:srgbClr val="000000"/>
                </a:solidFill>
              </a:rPr>
              <a:t>Propellant</a:t>
            </a:r>
            <a:r>
              <a:rPr lang="en-US" sz="4000" b="1" cap="all" dirty="0">
                <a:solidFill>
                  <a:srgbClr val="000000"/>
                </a:solidFill>
              </a:rPr>
              <a:t/>
            </a:r>
            <a:br>
              <a:rPr lang="en-US" sz="4000" b="1" cap="all" dirty="0">
                <a:solidFill>
                  <a:srgbClr val="000000"/>
                </a:solidFill>
              </a:rPr>
            </a:b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33</a:t>
            </a:fld>
            <a:endParaRPr lang="en-US" dirty="0"/>
          </a:p>
        </p:txBody>
      </p:sp>
    </p:spTree>
    <p:extLst>
      <p:ext uri="{BB962C8B-B14F-4D97-AF65-F5344CB8AC3E}">
        <p14:creationId xmlns:p14="http://schemas.microsoft.com/office/powerpoint/2010/main" val="30087080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44000" cy="4876800"/>
          </a:xfrm>
        </p:spPr>
        <p:txBody>
          <a:bodyPr/>
          <a:lstStyle/>
          <a:p>
            <a:pPr>
              <a:buFont typeface="Arial" panose="020B0604020202020204" pitchFamily="34" charset="0"/>
              <a:buChar char="•"/>
            </a:pPr>
            <a:r>
              <a:rPr lang="en-US" sz="2400" b="1" dirty="0"/>
              <a:t>Learning </a:t>
            </a:r>
            <a:r>
              <a:rPr lang="en-US" sz="2400" b="1" dirty="0" smtClean="0"/>
              <a:t>Objectives</a:t>
            </a:r>
          </a:p>
          <a:p>
            <a:pPr marL="0" indent="0">
              <a:buNone/>
            </a:pPr>
            <a:endParaRPr lang="en-US" sz="1600" b="1" dirty="0" smtClean="0"/>
          </a:p>
          <a:p>
            <a:pPr>
              <a:buFont typeface="Arial" panose="020B0604020202020204" pitchFamily="34" charset="0"/>
              <a:buChar char="•"/>
            </a:pPr>
            <a:r>
              <a:rPr lang="en-US" sz="1600" dirty="0" smtClean="0"/>
              <a:t>Describe </a:t>
            </a:r>
            <a:r>
              <a:rPr lang="en-US" sz="1600" dirty="0"/>
              <a:t>the classifications of propellant.</a:t>
            </a:r>
          </a:p>
          <a:p>
            <a:pPr>
              <a:buFont typeface="Arial" panose="020B0604020202020204" pitchFamily="34" charset="0"/>
              <a:buChar char="•"/>
            </a:pPr>
            <a:r>
              <a:rPr lang="en-US" sz="1600" dirty="0" smtClean="0"/>
              <a:t>Explain </a:t>
            </a:r>
            <a:r>
              <a:rPr lang="en-US" sz="1600" dirty="0"/>
              <a:t>how grain configuration affects the burn rate of propellant.</a:t>
            </a:r>
          </a:p>
          <a:p>
            <a:pPr>
              <a:buFont typeface="Arial" panose="020B0604020202020204" pitchFamily="34" charset="0"/>
              <a:buChar char="•"/>
            </a:pPr>
            <a:r>
              <a:rPr lang="en-US" sz="1600" dirty="0" smtClean="0"/>
              <a:t>Describe </a:t>
            </a:r>
            <a:r>
              <a:rPr lang="en-US" sz="1600" dirty="0"/>
              <a:t>authorized packaging methods for bulk propellants.</a:t>
            </a:r>
          </a:p>
          <a:p>
            <a:pPr>
              <a:buFont typeface="Arial" panose="020B0604020202020204" pitchFamily="34" charset="0"/>
              <a:buChar char="•"/>
            </a:pPr>
            <a:r>
              <a:rPr lang="en-US" sz="1600" dirty="0" smtClean="0"/>
              <a:t>Define </a:t>
            </a:r>
            <a:r>
              <a:rPr lang="en-US" sz="1600" dirty="0"/>
              <a:t>propellant stability.</a:t>
            </a:r>
          </a:p>
          <a:p>
            <a:pPr>
              <a:buFont typeface="Arial" panose="020B0604020202020204" pitchFamily="34" charset="0"/>
              <a:buChar char="•"/>
            </a:pPr>
            <a:r>
              <a:rPr lang="en-US" sz="1600" dirty="0" smtClean="0"/>
              <a:t>Describe </a:t>
            </a:r>
            <a:r>
              <a:rPr lang="en-US" sz="1600" dirty="0"/>
              <a:t>the programs used by the Army to monitor propellant stability as defined in SB 742-1 and the Propellant Management Guide.</a:t>
            </a:r>
          </a:p>
          <a:p>
            <a:pPr>
              <a:buFont typeface="Arial" panose="020B0604020202020204" pitchFamily="34" charset="0"/>
              <a:buChar char="•"/>
            </a:pPr>
            <a:r>
              <a:rPr lang="en-US" sz="1600" dirty="0" smtClean="0"/>
              <a:t>Describe </a:t>
            </a:r>
            <a:r>
              <a:rPr lang="en-US" sz="1600" dirty="0"/>
              <a:t>how the Army uses the Propellant Stability Database to safely manage Army propellant.</a:t>
            </a:r>
          </a:p>
          <a:p>
            <a:pPr>
              <a:buFont typeface="Arial" panose="020B0604020202020204" pitchFamily="34" charset="0"/>
              <a:buChar char="•"/>
            </a:pPr>
            <a:r>
              <a:rPr lang="en-US" sz="1600" dirty="0" smtClean="0"/>
              <a:t>Explain </a:t>
            </a:r>
            <a:r>
              <a:rPr lang="en-US" sz="1600" dirty="0"/>
              <a:t>stability requirements for the receipt, issue, and shipment of Army propellant.</a:t>
            </a:r>
          </a:p>
          <a:p>
            <a:pPr>
              <a:buFont typeface="Arial" panose="020B0604020202020204" pitchFamily="34" charset="0"/>
              <a:buChar char="•"/>
            </a:pPr>
            <a:r>
              <a:rPr lang="en-US" sz="1600" dirty="0" smtClean="0"/>
              <a:t>Explain </a:t>
            </a:r>
            <a:r>
              <a:rPr lang="en-US" sz="1600" dirty="0"/>
              <a:t>the requirements for the loading and authorization of propellant.</a:t>
            </a:r>
          </a:p>
          <a:p>
            <a:pPr>
              <a:buFont typeface="Arial" panose="020B0604020202020204" pitchFamily="34" charset="0"/>
              <a:buChar char="•"/>
            </a:pPr>
            <a:r>
              <a:rPr lang="en-US" sz="1600" dirty="0" smtClean="0"/>
              <a:t>Discuss </a:t>
            </a:r>
            <a:r>
              <a:rPr lang="en-US" sz="1600" dirty="0"/>
              <a:t>the purpose and use of APE 1995.</a:t>
            </a:r>
          </a:p>
          <a:p>
            <a:pPr>
              <a:buFont typeface="Arial" panose="020B0604020202020204" pitchFamily="34" charset="0"/>
              <a:buChar char="•"/>
            </a:pPr>
            <a:r>
              <a:rPr lang="en-US" sz="1600" dirty="0" smtClean="0"/>
              <a:t>Describe </a:t>
            </a:r>
            <a:r>
              <a:rPr lang="en-US" sz="1600" dirty="0"/>
              <a:t>the programs used by the Navy to monitor and safely manage Navy gun propellant.</a:t>
            </a:r>
          </a:p>
        </p:txBody>
      </p:sp>
      <p:sp>
        <p:nvSpPr>
          <p:cNvPr id="7"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PROPELLANT</a:t>
            </a:r>
          </a:p>
        </p:txBody>
      </p:sp>
    </p:spTree>
    <p:extLst>
      <p:ext uri="{BB962C8B-B14F-4D97-AF65-F5344CB8AC3E}">
        <p14:creationId xmlns:p14="http://schemas.microsoft.com/office/powerpoint/2010/main" val="2458671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Introduction</a:t>
            </a:r>
          </a:p>
          <a:p>
            <a:endParaRPr lang="en-US" sz="2400" dirty="0"/>
          </a:p>
          <a:p>
            <a:r>
              <a:rPr lang="en-US" sz="1600" dirty="0"/>
              <a:t>Propellant Classification</a:t>
            </a:r>
          </a:p>
          <a:p>
            <a:endParaRPr lang="en-US" sz="1600" dirty="0"/>
          </a:p>
          <a:p>
            <a:r>
              <a:rPr lang="en-US" sz="1600" dirty="0"/>
              <a:t>Military propellants are typically used to propel ammunition items (e.g. projectiles and rockets). Propellants can be liquid or solid, but current Army applications use only solid propellants. The four classes of solid propellants are:</a:t>
            </a:r>
          </a:p>
          <a:p>
            <a:endParaRPr lang="en-US" sz="1600" dirty="0"/>
          </a:p>
          <a:p>
            <a:r>
              <a:rPr lang="en-US" sz="1600" dirty="0" smtClean="0"/>
              <a:t>Double-Base</a:t>
            </a:r>
            <a:endParaRPr lang="en-US" sz="1600" dirty="0"/>
          </a:p>
          <a:p>
            <a:endParaRPr lang="en-US" sz="1600" dirty="0"/>
          </a:p>
          <a:p>
            <a:r>
              <a:rPr lang="en-US" sz="1600" dirty="0" smtClean="0"/>
              <a:t>Single-Base</a:t>
            </a:r>
            <a:endParaRPr lang="en-US" sz="1600" dirty="0"/>
          </a:p>
          <a:p>
            <a:endParaRPr lang="en-US" sz="1600" dirty="0"/>
          </a:p>
          <a:p>
            <a:r>
              <a:rPr lang="en-US" sz="1600" dirty="0" smtClean="0"/>
              <a:t>Triple-Base</a:t>
            </a:r>
            <a:endParaRPr lang="en-US" sz="1600" dirty="0"/>
          </a:p>
          <a:p>
            <a:endParaRPr lang="en-US" sz="1600" dirty="0"/>
          </a:p>
          <a:p>
            <a:r>
              <a:rPr lang="en-US" sz="1600" dirty="0" smtClean="0"/>
              <a:t>Composite</a:t>
            </a:r>
            <a:endParaRPr lang="en-US" sz="16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709264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Single-Base </a:t>
            </a:r>
            <a:r>
              <a:rPr lang="en-US" sz="2400" dirty="0" smtClean="0"/>
              <a:t>Propellants</a:t>
            </a:r>
          </a:p>
          <a:p>
            <a:endParaRPr lang="en-US" sz="2400" dirty="0"/>
          </a:p>
          <a:p>
            <a:r>
              <a:rPr lang="en-US" sz="2000" dirty="0"/>
              <a:t>Single-base propellants contain a primary explosive ingredient of nitrocellulose. Single-base propellants are used in cannons, small arms, and grenades, such as the 40MM grenade cartridge illustrated at right.</a:t>
            </a:r>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096000" y="3876675"/>
            <a:ext cx="1181100" cy="2105025"/>
          </a:xfrm>
          <a:prstGeom prst="rect">
            <a:avLst/>
          </a:prstGeom>
        </p:spPr>
      </p:pic>
    </p:spTree>
    <p:extLst>
      <p:ext uri="{BB962C8B-B14F-4D97-AF65-F5344CB8AC3E}">
        <p14:creationId xmlns:p14="http://schemas.microsoft.com/office/powerpoint/2010/main" val="709113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Single-Base </a:t>
            </a:r>
            <a:r>
              <a:rPr lang="en-US" sz="2400" dirty="0" smtClean="0"/>
              <a:t>Propellants</a:t>
            </a:r>
          </a:p>
          <a:p>
            <a:endParaRPr lang="en-US" sz="2400" dirty="0"/>
          </a:p>
          <a:p>
            <a:r>
              <a:rPr lang="en-US" sz="2000" dirty="0"/>
              <a:t>Single-base propellants contain a primary explosive ingredient of nitrocellulose. Single-base propellants are used in cannons, small arms, and grenades, such as the 40MM grenade cartridge illustrated at right.</a:t>
            </a:r>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096000" y="3876675"/>
            <a:ext cx="1181100" cy="2105025"/>
          </a:xfrm>
          <a:prstGeom prst="rect">
            <a:avLst/>
          </a:prstGeom>
        </p:spPr>
      </p:pic>
    </p:spTree>
    <p:extLst>
      <p:ext uri="{BB962C8B-B14F-4D97-AF65-F5344CB8AC3E}">
        <p14:creationId xmlns:p14="http://schemas.microsoft.com/office/powerpoint/2010/main" val="2317627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Double-Base </a:t>
            </a:r>
            <a:r>
              <a:rPr lang="en-US" sz="2400" dirty="0" smtClean="0"/>
              <a:t>Propellants</a:t>
            </a:r>
          </a:p>
          <a:p>
            <a:endParaRPr lang="en-US" sz="2400" dirty="0"/>
          </a:p>
          <a:p>
            <a:r>
              <a:rPr lang="en-US" sz="2000" dirty="0"/>
              <a:t>The term double-base propellant applies to compositions containing </a:t>
            </a:r>
            <a:r>
              <a:rPr lang="en-US" sz="2000" dirty="0" smtClean="0"/>
              <a:t>both                      </a:t>
            </a:r>
            <a:r>
              <a:rPr lang="en-US" sz="2000" dirty="0"/>
              <a:t>nitrocellulose and nitroglycerine.</a:t>
            </a:r>
          </a:p>
          <a:p>
            <a:endParaRPr lang="en-US" sz="2000" dirty="0"/>
          </a:p>
          <a:p>
            <a:r>
              <a:rPr lang="en-US" sz="2000" dirty="0"/>
              <a:t>Double-base propellants are used in cannons, small arms, mortars, </a:t>
            </a:r>
            <a:r>
              <a:rPr lang="en-US" sz="2000" dirty="0" smtClean="0"/>
              <a:t>                        rockets</a:t>
            </a:r>
            <a:r>
              <a:rPr lang="en-US" sz="2000" dirty="0"/>
              <a:t>, and jet propulsion units</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7881937" y="2050522"/>
            <a:ext cx="1152525" cy="4052357"/>
          </a:xfrm>
          <a:prstGeom prst="rect">
            <a:avLst/>
          </a:prstGeom>
        </p:spPr>
      </p:pic>
    </p:spTree>
    <p:extLst>
      <p:ext uri="{BB962C8B-B14F-4D97-AF65-F5344CB8AC3E}">
        <p14:creationId xmlns:p14="http://schemas.microsoft.com/office/powerpoint/2010/main" val="841784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Triple-Base </a:t>
            </a:r>
            <a:r>
              <a:rPr lang="en-US" sz="2400" dirty="0" smtClean="0"/>
              <a:t>Propellants</a:t>
            </a:r>
          </a:p>
          <a:p>
            <a:endParaRPr lang="en-US" sz="2400" dirty="0"/>
          </a:p>
          <a:p>
            <a:r>
              <a:rPr lang="en-US" sz="2000" dirty="0"/>
              <a:t>Triple-base propellants contain three explosive ingredients, </a:t>
            </a:r>
            <a:r>
              <a:rPr lang="en-US" sz="2000" dirty="0" smtClean="0"/>
              <a:t>                                  primarily </a:t>
            </a:r>
            <a:r>
              <a:rPr lang="en-US" sz="2000" dirty="0" err="1"/>
              <a:t>nitroguanadine</a:t>
            </a:r>
            <a:r>
              <a:rPr lang="en-US" sz="2000" dirty="0"/>
              <a:t>. The other two  ingredients are </a:t>
            </a:r>
            <a:r>
              <a:rPr lang="en-US" sz="2000" dirty="0" smtClean="0"/>
              <a:t>                                        nitrocellulose </a:t>
            </a:r>
            <a:r>
              <a:rPr lang="en-US" sz="2000" dirty="0"/>
              <a:t>and nitroglycerine.  </a:t>
            </a:r>
          </a:p>
          <a:p>
            <a:endParaRPr lang="en-US" sz="2000" dirty="0"/>
          </a:p>
          <a:p>
            <a:r>
              <a:rPr lang="en-US" sz="2000" dirty="0" err="1"/>
              <a:t>Nitroguanadine</a:t>
            </a:r>
            <a:r>
              <a:rPr lang="en-US" sz="2000" dirty="0"/>
              <a:t> produces a larger amount of gas which propels </a:t>
            </a:r>
            <a:r>
              <a:rPr lang="en-US" sz="2000" dirty="0" smtClean="0"/>
              <a:t>                                   projectiles </a:t>
            </a:r>
            <a:r>
              <a:rPr lang="en-US" sz="2000" dirty="0"/>
              <a:t>towards the target with a greater force. It also </a:t>
            </a:r>
            <a:r>
              <a:rPr lang="en-US" sz="2000" dirty="0" smtClean="0"/>
              <a:t>generates                                  </a:t>
            </a:r>
            <a:r>
              <a:rPr lang="en-US" sz="2000" dirty="0"/>
              <a:t>lower flame temperatures which reduces wear on gun barrels. </a:t>
            </a:r>
          </a:p>
          <a:p>
            <a:endParaRPr lang="en-US" sz="2000" dirty="0"/>
          </a:p>
          <a:p>
            <a:r>
              <a:rPr lang="en-US" sz="2000" dirty="0"/>
              <a:t>Triple-base propellants are used in ammunition for cannon units.</a:t>
            </a:r>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39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7239000" y="2057400"/>
            <a:ext cx="1457325" cy="3876675"/>
          </a:xfrm>
          <a:prstGeom prst="rect">
            <a:avLst/>
          </a:prstGeom>
        </p:spPr>
      </p:pic>
    </p:spTree>
    <p:extLst>
      <p:ext uri="{BB962C8B-B14F-4D97-AF65-F5344CB8AC3E}">
        <p14:creationId xmlns:p14="http://schemas.microsoft.com/office/powerpoint/2010/main" val="1831569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CADAE">
                    <a:shade val="75000"/>
                  </a:srgbClr>
                </a:solidFill>
              </a:rPr>
              <a:t>HANDLING</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pPr lvl="0">
              <a:buClr>
                <a:srgbClr val="D16349"/>
              </a:buClr>
            </a:pPr>
            <a:r>
              <a:rPr lang="en-US" dirty="0">
                <a:solidFill>
                  <a:prstClr val="black"/>
                </a:solidFill>
              </a:rPr>
              <a:t>Ground-Type Rockets</a:t>
            </a:r>
          </a:p>
          <a:p>
            <a:pPr lvl="1">
              <a:buClr>
                <a:srgbClr val="CCB400"/>
              </a:buClr>
            </a:pPr>
            <a:r>
              <a:rPr lang="en-US" dirty="0">
                <a:solidFill>
                  <a:srgbClr val="646B86"/>
                </a:solidFill>
              </a:rPr>
              <a:t>Handle as rockets</a:t>
            </a:r>
          </a:p>
          <a:p>
            <a:pPr lvl="0">
              <a:buClr>
                <a:srgbClr val="D16349"/>
              </a:buClr>
            </a:pPr>
            <a:r>
              <a:rPr lang="en-US" dirty="0">
                <a:solidFill>
                  <a:prstClr val="black"/>
                </a:solidFill>
              </a:rPr>
              <a:t>Grenades</a:t>
            </a:r>
          </a:p>
          <a:p>
            <a:pPr lvl="1">
              <a:buClr>
                <a:srgbClr val="CCB400"/>
              </a:buClr>
            </a:pPr>
            <a:r>
              <a:rPr lang="en-US" dirty="0">
                <a:solidFill>
                  <a:srgbClr val="646B86"/>
                </a:solidFill>
              </a:rPr>
              <a:t>Ensure safety pins are in place before handling</a:t>
            </a:r>
          </a:p>
          <a:p>
            <a:pPr lvl="0">
              <a:buClr>
                <a:srgbClr val="D16349"/>
              </a:buClr>
            </a:pPr>
            <a:r>
              <a:rPr lang="en-US" dirty="0">
                <a:solidFill>
                  <a:prstClr val="black"/>
                </a:solidFill>
              </a:rPr>
              <a:t>Antitank-Type Land Mines</a:t>
            </a:r>
          </a:p>
          <a:p>
            <a:pPr lvl="1">
              <a:buClr>
                <a:srgbClr val="CCB400"/>
              </a:buClr>
            </a:pPr>
            <a:r>
              <a:rPr lang="en-US" dirty="0">
                <a:solidFill>
                  <a:srgbClr val="646B86"/>
                </a:solidFill>
              </a:rPr>
              <a:t>Handle as bomb-type ammunition</a:t>
            </a:r>
          </a:p>
          <a:p>
            <a:pPr lvl="0">
              <a:buClr>
                <a:srgbClr val="D16349"/>
              </a:buClr>
            </a:pPr>
            <a:r>
              <a:rPr lang="en-US" dirty="0">
                <a:solidFill>
                  <a:prstClr val="black"/>
                </a:solidFill>
              </a:rPr>
              <a:t>Mortar Ammunition</a:t>
            </a:r>
          </a:p>
          <a:p>
            <a:pPr lvl="1">
              <a:buClr>
                <a:srgbClr val="CCB400"/>
              </a:buClr>
            </a:pPr>
            <a:r>
              <a:rPr lang="en-US" dirty="0">
                <a:solidFill>
                  <a:srgbClr val="646B86"/>
                </a:solidFill>
              </a:rPr>
              <a:t>Rough handling can arm/break </a:t>
            </a:r>
            <a:r>
              <a:rPr lang="en-US" dirty="0" err="1">
                <a:solidFill>
                  <a:srgbClr val="646B86"/>
                </a:solidFill>
              </a:rPr>
              <a:t>fuze</a:t>
            </a:r>
            <a:r>
              <a:rPr lang="en-US" dirty="0">
                <a:solidFill>
                  <a:srgbClr val="646B86"/>
                </a:solidFill>
              </a:rPr>
              <a:t> &amp; explode </a:t>
            </a:r>
            <a:r>
              <a:rPr lang="en-US" dirty="0" err="1">
                <a:solidFill>
                  <a:srgbClr val="646B86"/>
                </a:solidFill>
              </a:rPr>
              <a:t>burster</a:t>
            </a:r>
            <a:endParaRPr lang="en-US" dirty="0">
              <a:solidFill>
                <a:srgbClr val="646B86"/>
              </a:solidFill>
            </a:endParaRPr>
          </a:p>
          <a:p>
            <a:pPr lvl="1">
              <a:buClr>
                <a:srgbClr val="CCB400"/>
              </a:buClr>
            </a:pPr>
            <a:r>
              <a:rPr lang="en-US" dirty="0">
                <a:solidFill>
                  <a:srgbClr val="646B86"/>
                </a:solidFill>
              </a:rPr>
              <a:t>Same hazards as loaded projectiles &amp; fixed ammunition</a:t>
            </a:r>
          </a:p>
          <a:p>
            <a:pPr lvl="1">
              <a:buClr>
                <a:srgbClr val="CCB400"/>
              </a:buClr>
            </a:pPr>
            <a:r>
              <a:rPr lang="en-US" dirty="0">
                <a:solidFill>
                  <a:srgbClr val="646B86"/>
                </a:solidFill>
              </a:rPr>
              <a:t>DO NOT break moisture resistant seal until use/inspection</a:t>
            </a:r>
          </a:p>
          <a:p>
            <a:pPr lvl="1">
              <a:buClr>
                <a:srgbClr val="CCB400"/>
              </a:buClr>
            </a:pPr>
            <a:r>
              <a:rPr lang="en-US" dirty="0">
                <a:solidFill>
                  <a:srgbClr val="646B86"/>
                </a:solidFill>
              </a:rPr>
              <a:t>Only withdraw safety wire just before </a:t>
            </a:r>
            <a:r>
              <a:rPr lang="en-US" dirty="0" smtClean="0">
                <a:solidFill>
                  <a:srgbClr val="646B86"/>
                </a:solidFill>
              </a:rPr>
              <a:t>firing</a:t>
            </a:r>
            <a:endParaRPr lang="en-US" dirty="0"/>
          </a:p>
        </p:txBody>
      </p:sp>
    </p:spTree>
    <p:extLst>
      <p:ext uri="{BB962C8B-B14F-4D97-AF65-F5344CB8AC3E}">
        <p14:creationId xmlns:p14="http://schemas.microsoft.com/office/powerpoint/2010/main" val="1050507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Composite </a:t>
            </a:r>
            <a:r>
              <a:rPr lang="en-US" sz="2400" dirty="0" smtClean="0"/>
              <a:t>Propellants</a:t>
            </a:r>
          </a:p>
          <a:p>
            <a:endParaRPr lang="en-US" sz="2400" dirty="0"/>
          </a:p>
          <a:p>
            <a:r>
              <a:rPr lang="en-US" sz="2000" dirty="0"/>
              <a:t>Composite propellants are composed of an organic fuel, an inorganic oxidizing agent, and an organic binding agent. They contain no </a:t>
            </a:r>
            <a:r>
              <a:rPr lang="en-US" sz="2000" dirty="0" smtClean="0"/>
              <a:t>                                                         nitrocellulose </a:t>
            </a:r>
            <a:r>
              <a:rPr lang="en-US" sz="2000" dirty="0"/>
              <a:t>or nitroglycerine. </a:t>
            </a:r>
          </a:p>
          <a:p>
            <a:endParaRPr lang="en-US" sz="2000" dirty="0"/>
          </a:p>
          <a:p>
            <a:r>
              <a:rPr lang="en-US" sz="2000" dirty="0"/>
              <a:t>Composite propellants are generally large, single grains of </a:t>
            </a:r>
            <a:r>
              <a:rPr lang="en-US" sz="2000" dirty="0" smtClean="0"/>
              <a:t>                                         solid </a:t>
            </a:r>
            <a:r>
              <a:rPr lang="en-US" sz="2000" dirty="0"/>
              <a:t>propellant designed to provide a controlled burn in </a:t>
            </a:r>
            <a:r>
              <a:rPr lang="en-US" sz="2000" dirty="0" smtClean="0"/>
              <a:t>                                                      items </a:t>
            </a:r>
            <a:r>
              <a:rPr lang="en-US" sz="2000" dirty="0"/>
              <a:t>such as rocket motors. </a:t>
            </a:r>
          </a:p>
          <a:p>
            <a:endParaRPr lang="en-US" sz="2000" dirty="0"/>
          </a:p>
          <a:p>
            <a:r>
              <a:rPr lang="en-US" sz="2000" dirty="0"/>
              <a:t>Composite propellants were developed because of the  undesirable ballistic characteristics of double-base rocket propellants. </a:t>
            </a:r>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pic>
        <p:nvPicPr>
          <p:cNvPr id="5" name="Picture 4"/>
          <p:cNvPicPr>
            <a:picLocks noChangeAspect="1"/>
          </p:cNvPicPr>
          <p:nvPr/>
        </p:nvPicPr>
        <p:blipFill>
          <a:blip r:embed="rId2"/>
          <a:stretch>
            <a:fillRect/>
          </a:stretch>
        </p:blipFill>
        <p:spPr>
          <a:xfrm>
            <a:off x="6667500" y="3276600"/>
            <a:ext cx="2476500" cy="1962150"/>
          </a:xfrm>
          <a:prstGeom prst="rect">
            <a:avLst/>
          </a:prstGeom>
        </p:spPr>
      </p:pic>
    </p:spTree>
    <p:extLst>
      <p:ext uri="{BB962C8B-B14F-4D97-AF65-F5344CB8AC3E}">
        <p14:creationId xmlns:p14="http://schemas.microsoft.com/office/powerpoint/2010/main" val="19383154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400" dirty="0"/>
              <a:t>Propellant Grains </a:t>
            </a:r>
            <a:r>
              <a:rPr lang="en-US" sz="2400" dirty="0" smtClean="0"/>
              <a:t>Configuration</a:t>
            </a:r>
          </a:p>
          <a:p>
            <a:endParaRPr lang="en-US" sz="2400" dirty="0"/>
          </a:p>
          <a:p>
            <a:r>
              <a:rPr lang="en-US" sz="2000" dirty="0"/>
              <a:t>Military propellant is commonly used in forms called grains, which can be of varying sizes and shapes.</a:t>
            </a:r>
          </a:p>
          <a:p>
            <a:endParaRPr lang="en-US" sz="2000" dirty="0"/>
          </a:p>
          <a:p>
            <a:r>
              <a:rPr lang="en-US" sz="2000" dirty="0"/>
              <a:t>The size and configuration of a propellant grain influences the speed at which gases are produced. These factors influence the speed and range of the ammunition item being propelled. </a:t>
            </a:r>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5029200" y="4425950"/>
            <a:ext cx="2314575" cy="2305050"/>
          </a:xfrm>
          <a:prstGeom prst="rect">
            <a:avLst/>
          </a:prstGeom>
        </p:spPr>
      </p:pic>
    </p:spTree>
    <p:extLst>
      <p:ext uri="{BB962C8B-B14F-4D97-AF65-F5344CB8AC3E}">
        <p14:creationId xmlns:p14="http://schemas.microsoft.com/office/powerpoint/2010/main" val="281318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Burn Rate </a:t>
            </a:r>
            <a:r>
              <a:rPr lang="en-US" sz="2000" dirty="0" smtClean="0"/>
              <a:t>Characteristics</a:t>
            </a:r>
          </a:p>
          <a:p>
            <a:endParaRPr lang="en-US" sz="2000" dirty="0" smtClean="0"/>
          </a:p>
          <a:p>
            <a:pPr lvl="1"/>
            <a:r>
              <a:rPr lang="en-US" sz="1400" dirty="0" smtClean="0"/>
              <a:t>The </a:t>
            </a:r>
            <a:r>
              <a:rPr lang="en-US" sz="1400" dirty="0"/>
              <a:t>size and configuration of propellant determines the relative burn rate. The more surface exposed to burning, the faster the burn rate. Burn rates can be described as </a:t>
            </a:r>
            <a:r>
              <a:rPr lang="en-US" sz="1400" dirty="0" err="1"/>
              <a:t>degressive</a:t>
            </a:r>
            <a:r>
              <a:rPr lang="en-US" sz="1400" dirty="0"/>
              <a:t>, neutral, and progressive</a:t>
            </a:r>
            <a:r>
              <a:rPr lang="en-US" sz="1400" dirty="0" smtClean="0"/>
              <a:t>.</a:t>
            </a:r>
          </a:p>
          <a:p>
            <a:pPr lvl="1"/>
            <a:endParaRPr lang="en-US" sz="1400" dirty="0"/>
          </a:p>
          <a:p>
            <a:pPr lvl="1"/>
            <a:r>
              <a:rPr lang="en-US" sz="1400" dirty="0" smtClean="0"/>
              <a:t>Non-perforated </a:t>
            </a:r>
            <a:r>
              <a:rPr lang="en-US" sz="1400" dirty="0"/>
              <a:t>grains produce a </a:t>
            </a:r>
            <a:r>
              <a:rPr lang="en-US" sz="1400" dirty="0" err="1"/>
              <a:t>degressive</a:t>
            </a:r>
            <a:r>
              <a:rPr lang="en-US" sz="1400" dirty="0"/>
              <a:t> burn. As non-perforated grains burn, the burning surface area decreases continuously until the grain is consumed. </a:t>
            </a:r>
            <a:r>
              <a:rPr lang="en-US" sz="1400" dirty="0" smtClean="0"/>
              <a:t>the </a:t>
            </a:r>
            <a:r>
              <a:rPr lang="en-US" sz="1400" dirty="0"/>
              <a:t>burn rate is initially quite rapid, but then steadily declines</a:t>
            </a:r>
            <a:r>
              <a:rPr lang="en-US" sz="1400" dirty="0" smtClean="0"/>
              <a:t>.</a:t>
            </a:r>
          </a:p>
          <a:p>
            <a:pPr lvl="1"/>
            <a:endParaRPr lang="en-US" sz="1400" dirty="0"/>
          </a:p>
          <a:p>
            <a:pPr lvl="1"/>
            <a:r>
              <a:rPr lang="en-US" sz="1400" dirty="0" smtClean="0"/>
              <a:t>Single-perforated </a:t>
            </a:r>
            <a:r>
              <a:rPr lang="en-US" sz="1400" dirty="0"/>
              <a:t>grains produce a neutral burn. A single-perforated grain burns in opposite directions (i.e. from the outside in, and from the inside out). By controlling the initial diameter of the perforation, the total burning surface hardly changes during burning</a:t>
            </a:r>
            <a:r>
              <a:rPr lang="en-US" sz="1400" dirty="0" smtClean="0"/>
              <a:t>.</a:t>
            </a:r>
          </a:p>
          <a:p>
            <a:pPr lvl="1"/>
            <a:endParaRPr lang="en-US" sz="1400" dirty="0"/>
          </a:p>
          <a:p>
            <a:pPr lvl="1"/>
            <a:r>
              <a:rPr lang="en-US" sz="1400" dirty="0" smtClean="0"/>
              <a:t>Multi-perforated </a:t>
            </a:r>
            <a:r>
              <a:rPr lang="en-US" sz="1400" dirty="0"/>
              <a:t>grains produce a progressive burn. A grain can be designed so that the burning surface actually increases until the burn is nearly complete. This burn is progressive in nature. This characteristic can be more pronounced if more perforations exist in the grain</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970319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Bulk </a:t>
            </a:r>
            <a:r>
              <a:rPr lang="en-US" sz="2000" dirty="0" smtClean="0"/>
              <a:t>Propellant</a:t>
            </a:r>
          </a:p>
          <a:p>
            <a:r>
              <a:rPr lang="en-US" sz="2000" dirty="0"/>
              <a:t>Bulk propellant consists of all types and models of propellant packaged in bulk storage containers and is stored separate from the ammunition to which it belongs. For example, the M67 propelling charge consists of seven increment bag charges shipped and stored assembled to a 105MM artillery round. If the M67 is stored in its own container (without the 105MM projectile and cartridge case), then it is considered bulk packed propellant. </a:t>
            </a:r>
          </a:p>
          <a:p>
            <a:endParaRPr lang="en-US" sz="2000" dirty="0"/>
          </a:p>
          <a:p>
            <a:r>
              <a:rPr lang="en-US" sz="2000" dirty="0"/>
              <a:t>Bulk propellant is typically used in the manufacture of ammunition cartridges, the production of propelling charges, or for any other application where nitrocellulose-based propellant is required. They may include smokeless powder and solid propellants. </a:t>
            </a:r>
          </a:p>
          <a:p>
            <a:endParaRPr lang="en-US" sz="2000" dirty="0"/>
          </a:p>
          <a:p>
            <a:r>
              <a:rPr lang="en-US" sz="2000" dirty="0"/>
              <a:t>Bulk propellant is designated by FSC 1376.</a:t>
            </a:r>
          </a:p>
          <a:p>
            <a:endParaRPr lang="en-US"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8612967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Packaging </a:t>
            </a:r>
            <a:r>
              <a:rPr lang="en-US" sz="2000" dirty="0" smtClean="0"/>
              <a:t>Methods</a:t>
            </a:r>
          </a:p>
          <a:p>
            <a:endParaRPr lang="en-US" sz="2000" dirty="0"/>
          </a:p>
          <a:p>
            <a:r>
              <a:rPr lang="en-US" sz="2000" dirty="0"/>
              <a:t>Bulk propellant is usually packaged in metal-lined wooden boxes. Bulk propellant may be temporarily packaged in fiber drums for shipment and storage for a period not to exceed six months. The maximum weight for each package is 150 pounds. </a:t>
            </a:r>
          </a:p>
          <a:p>
            <a:endParaRPr lang="en-US" sz="2000" dirty="0"/>
          </a:p>
          <a:p>
            <a:r>
              <a:rPr lang="en-US" sz="2000" dirty="0"/>
              <a:t>For more information on drawing numbers and specific packaging requirements inherent to bulk propellant, refer to </a:t>
            </a:r>
            <a:r>
              <a:rPr lang="en-US" sz="2000" dirty="0" smtClean="0"/>
              <a:t>                                                                            MIL-STD-652D</a:t>
            </a:r>
            <a:r>
              <a:rPr lang="en-US" sz="2000" dirty="0"/>
              <a:t>.</a:t>
            </a:r>
          </a:p>
          <a:p>
            <a:endParaRPr lang="en-US"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5410200" y="4381500"/>
            <a:ext cx="2457450" cy="2419350"/>
          </a:xfrm>
          <a:prstGeom prst="rect">
            <a:avLst/>
          </a:prstGeom>
        </p:spPr>
      </p:pic>
    </p:spTree>
    <p:extLst>
      <p:ext uri="{BB962C8B-B14F-4D97-AF65-F5344CB8AC3E}">
        <p14:creationId xmlns:p14="http://schemas.microsoft.com/office/powerpoint/2010/main" val="12932503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Propellant </a:t>
            </a:r>
            <a:r>
              <a:rPr lang="en-US" sz="2000" dirty="0" smtClean="0"/>
              <a:t>Stability</a:t>
            </a:r>
          </a:p>
          <a:p>
            <a:endParaRPr lang="en-US" sz="2000" dirty="0"/>
          </a:p>
          <a:p>
            <a:r>
              <a:rPr lang="en-US" sz="1800" dirty="0"/>
              <a:t>Propellant is not as sensitive to impact or shock as some high explosives; however, it can be easily ignited in the presence of heat or sparks. </a:t>
            </a:r>
          </a:p>
          <a:p>
            <a:endParaRPr lang="en-US" sz="1800" dirty="0"/>
          </a:p>
          <a:p>
            <a:r>
              <a:rPr lang="en-US" sz="1800" dirty="0"/>
              <a:t>Another potential hazard associated with nitrocellulose-based propellant is that over time, nitrocellulose tends to decompose, releasing heat.  This decomposition process can cause the propellant temperature to rise to the point where it ignites - a phenomenon called </a:t>
            </a:r>
            <a:r>
              <a:rPr lang="en-US" sz="1800" dirty="0" err="1"/>
              <a:t>autoignition</a:t>
            </a:r>
            <a:r>
              <a:rPr lang="en-US" sz="1800" dirty="0"/>
              <a:t>.</a:t>
            </a:r>
          </a:p>
          <a:p>
            <a:endParaRPr lang="en-US" sz="1800" dirty="0"/>
          </a:p>
          <a:p>
            <a:r>
              <a:rPr lang="en-US" sz="1800" dirty="0"/>
              <a:t>To prevent </a:t>
            </a:r>
            <a:r>
              <a:rPr lang="en-US" sz="1800" dirty="0" err="1"/>
              <a:t>autoignition</a:t>
            </a:r>
            <a:r>
              <a:rPr lang="en-US" sz="1800" dirty="0"/>
              <a:t>, chemical stabilizers are added to nitrocellulose-based propellant compositions at the time of manufacture.</a:t>
            </a:r>
          </a:p>
          <a:p>
            <a:endParaRPr lang="en-US" sz="1800" dirty="0"/>
          </a:p>
          <a:p>
            <a:r>
              <a:rPr lang="en-US" sz="1800" dirty="0"/>
              <a:t>Examples of </a:t>
            </a:r>
            <a:r>
              <a:rPr lang="en-US" sz="1800" dirty="0" err="1"/>
              <a:t>autoignition</a:t>
            </a:r>
            <a:r>
              <a:rPr lang="en-US" sz="1800" dirty="0"/>
              <a:t> incidents are provided in paragraph 1-4c of the Propellant Management Guide.</a:t>
            </a:r>
          </a:p>
          <a:p>
            <a:endParaRPr lang="en-US"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964121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Autoignition </a:t>
            </a:r>
            <a:r>
              <a:rPr lang="en-US" sz="2000" dirty="0" smtClean="0"/>
              <a:t>Concerns</a:t>
            </a:r>
          </a:p>
          <a:p>
            <a:endParaRPr lang="en-US" sz="2000" dirty="0"/>
          </a:p>
          <a:p>
            <a:r>
              <a:rPr lang="en-US" sz="1800" dirty="0"/>
              <a:t>Some propellant types are more likely than others to become unstable during their expected normal storage life. The following are some propellant types and their respective propensity to </a:t>
            </a:r>
            <a:r>
              <a:rPr lang="en-US" sz="1800" dirty="0" err="1"/>
              <a:t>autoignite</a:t>
            </a:r>
            <a:r>
              <a:rPr lang="en-US" sz="1800" dirty="0"/>
              <a:t>:</a:t>
            </a:r>
          </a:p>
          <a:p>
            <a:endParaRPr lang="en-US" sz="1800" dirty="0"/>
          </a:p>
          <a:p>
            <a:r>
              <a:rPr lang="en-US" sz="1800" dirty="0"/>
              <a:t>Single base propellants M10, CBI (Clean Burning Igniter), and IMR (Improved Military Rifle) exhibit the greatest likelihood of </a:t>
            </a:r>
            <a:r>
              <a:rPr lang="en-US" sz="1800" dirty="0" err="1"/>
              <a:t>autoignition</a:t>
            </a:r>
            <a:r>
              <a:rPr lang="en-US" sz="1800" dirty="0"/>
              <a:t>. </a:t>
            </a:r>
          </a:p>
          <a:p>
            <a:endParaRPr lang="en-US" sz="1800" dirty="0"/>
          </a:p>
          <a:p>
            <a:r>
              <a:rPr lang="en-US" sz="1800" dirty="0"/>
              <a:t>Note: Expulsion charges are frequently loaded with M10. CBI is found in igniter pads. </a:t>
            </a:r>
          </a:p>
          <a:p>
            <a:endParaRPr lang="en-US" sz="1800" dirty="0"/>
          </a:p>
          <a:p>
            <a:r>
              <a:rPr lang="en-US" sz="1800" dirty="0"/>
              <a:t>Double-base propellants are considered to be of less concern with the exception of M9.</a:t>
            </a:r>
          </a:p>
          <a:p>
            <a:endParaRPr lang="en-US" sz="1800" dirty="0"/>
          </a:p>
          <a:p>
            <a:r>
              <a:rPr lang="en-US" sz="1800" dirty="0"/>
              <a:t>Triple-base propellants pose a very low risk of </a:t>
            </a:r>
            <a:r>
              <a:rPr lang="en-US" sz="1800" dirty="0" err="1"/>
              <a:t>autoignition</a:t>
            </a:r>
            <a:r>
              <a:rPr lang="en-US" sz="1800" dirty="0"/>
              <a:t>.</a:t>
            </a:r>
          </a:p>
          <a:p>
            <a:endParaRPr lang="en-US"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824742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normAutofit lnSpcReduction="10000"/>
          </a:bodyPr>
          <a:lstStyle/>
          <a:p>
            <a:r>
              <a:rPr lang="en-US" sz="2000" dirty="0" smtClean="0"/>
              <a:t>Stabilizers</a:t>
            </a:r>
          </a:p>
          <a:p>
            <a:endParaRPr lang="en-US" sz="2000" dirty="0"/>
          </a:p>
          <a:p>
            <a:r>
              <a:rPr lang="en-US" sz="1800" dirty="0"/>
              <a:t>Stabilizers are chemical ingredients added to nitrocellulose-based propellant at the time of manufacture to decrease the rate of propellant degradation and reduce the probability of </a:t>
            </a:r>
            <a:r>
              <a:rPr lang="en-US" sz="1800" dirty="0" err="1"/>
              <a:t>autoignition</a:t>
            </a:r>
            <a:r>
              <a:rPr lang="en-US" sz="1800" dirty="0"/>
              <a:t>. Stabilizers react and combine with heat-producing nitrous oxides of decomposing nitrocellulose-base propellants in order to slow the decomposition process. </a:t>
            </a:r>
          </a:p>
          <a:p>
            <a:endParaRPr lang="en-US" sz="1800" dirty="0"/>
          </a:p>
          <a:p>
            <a:r>
              <a:rPr lang="en-US" sz="1800" dirty="0"/>
              <a:t>Because propellants continuously decompose, stabilizers are eventually consumed. The stabilizer content in propellant must be periodically tested to verify that the remaining effective stabilizer (RES) is not at dangerously low levels. </a:t>
            </a:r>
          </a:p>
          <a:p>
            <a:endParaRPr lang="en-US" sz="1800" dirty="0"/>
          </a:p>
          <a:p>
            <a:pPr lvl="1"/>
            <a:r>
              <a:rPr lang="en-US" sz="1400" dirty="0"/>
              <a:t>Commonly used stabilizers include:</a:t>
            </a:r>
          </a:p>
          <a:p>
            <a:pPr lvl="1"/>
            <a:r>
              <a:rPr lang="en-US" sz="1400" dirty="0" smtClean="0"/>
              <a:t>Diphenylamine </a:t>
            </a:r>
            <a:r>
              <a:rPr lang="en-US" sz="1400" dirty="0"/>
              <a:t>(DPA)</a:t>
            </a:r>
          </a:p>
          <a:p>
            <a:pPr lvl="1"/>
            <a:r>
              <a:rPr lang="en-US" sz="1400" dirty="0" smtClean="0"/>
              <a:t>2-Nitrodiphenylamine </a:t>
            </a:r>
            <a:r>
              <a:rPr lang="en-US" sz="1400" dirty="0"/>
              <a:t>(2-NDPA)</a:t>
            </a:r>
          </a:p>
          <a:p>
            <a:pPr lvl="1"/>
            <a:r>
              <a:rPr lang="en-US" sz="1400" dirty="0" smtClean="0"/>
              <a:t>Ethyl </a:t>
            </a:r>
            <a:r>
              <a:rPr lang="en-US" sz="1400" dirty="0" err="1"/>
              <a:t>Centralite</a:t>
            </a:r>
            <a:r>
              <a:rPr lang="en-US" sz="1400" dirty="0"/>
              <a:t> (EC)</a:t>
            </a:r>
          </a:p>
          <a:p>
            <a:pPr lvl="1"/>
            <a:r>
              <a:rPr lang="en-US" sz="1400" dirty="0" err="1" smtClean="0"/>
              <a:t>Akardite</a:t>
            </a:r>
            <a:r>
              <a:rPr lang="en-US" sz="1400" dirty="0" smtClean="0"/>
              <a:t> </a:t>
            </a:r>
            <a:r>
              <a:rPr lang="en-US" sz="1400" dirty="0"/>
              <a:t>(AK</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6357578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Ammunition Stockpile Reliability </a:t>
            </a:r>
            <a:r>
              <a:rPr lang="en-US" sz="2000" dirty="0" smtClean="0"/>
              <a:t>Program</a:t>
            </a:r>
          </a:p>
          <a:p>
            <a:endParaRPr lang="en-US" sz="2000" dirty="0"/>
          </a:p>
          <a:p>
            <a:r>
              <a:rPr lang="en-US" sz="1400" dirty="0"/>
              <a:t>Periodic testing of the RES in propellant is managed by the </a:t>
            </a:r>
            <a:r>
              <a:rPr lang="en-US" sz="1400" dirty="0" smtClean="0"/>
              <a:t>Ammunition                                                                                </a:t>
            </a:r>
            <a:r>
              <a:rPr lang="en-US" sz="1400" dirty="0"/>
              <a:t>Stockpile Reliability Program (ASRP). The SB 742-1 states:</a:t>
            </a:r>
          </a:p>
          <a:p>
            <a:endParaRPr lang="en-US" sz="1400" dirty="0"/>
          </a:p>
          <a:p>
            <a:endParaRPr lang="en-US" sz="1400" dirty="0"/>
          </a:p>
          <a:p>
            <a:r>
              <a:rPr lang="en-US" sz="1400" dirty="0"/>
              <a:t>"The Propellant Management Guide should be utilized at all </a:t>
            </a:r>
            <a:r>
              <a:rPr lang="en-US" sz="1400" dirty="0" smtClean="0"/>
              <a:t>installations                                                                                </a:t>
            </a:r>
            <a:r>
              <a:rPr lang="en-US" sz="1400" dirty="0"/>
              <a:t>to aid in the management of propellant stocks."</a:t>
            </a:r>
          </a:p>
          <a:p>
            <a:endParaRPr lang="en-US" sz="1400" dirty="0"/>
          </a:p>
          <a:p>
            <a:r>
              <a:rPr lang="en-US" sz="1400" dirty="0"/>
              <a:t>You will be provided applicable reading assignments from the </a:t>
            </a:r>
            <a:r>
              <a:rPr lang="en-US" sz="1400" dirty="0" smtClean="0"/>
              <a:t>                                                                                          Propellant </a:t>
            </a:r>
            <a:r>
              <a:rPr lang="en-US" sz="1400" dirty="0"/>
              <a:t>Management Guide throughout this section. </a:t>
            </a:r>
          </a:p>
          <a:p>
            <a:endParaRPr lang="en-US" sz="1400" dirty="0"/>
          </a:p>
          <a:p>
            <a:r>
              <a:rPr lang="en-US" sz="1400" dirty="0"/>
              <a:t>One proponent of the ASRP is the Stockpile Laboratory Test </a:t>
            </a:r>
            <a:r>
              <a:rPr lang="en-US" sz="1400" dirty="0" smtClean="0"/>
              <a:t>Program                                                                                      </a:t>
            </a:r>
            <a:r>
              <a:rPr lang="en-US" sz="1400" dirty="0"/>
              <a:t>(SLTP). The SLTP consists of the Propellant Stability Program (PSP) </a:t>
            </a:r>
            <a:r>
              <a:rPr lang="en-US" sz="1400" dirty="0" smtClean="0"/>
              <a:t>                                                                                 and </a:t>
            </a:r>
            <a:r>
              <a:rPr lang="en-US" sz="1400" dirty="0"/>
              <a:t>the Propellant Reassessment Program (PRP). Both subprograms </a:t>
            </a:r>
            <a:r>
              <a:rPr lang="en-US" sz="1400" dirty="0" smtClean="0"/>
              <a:t>of                                                                                    </a:t>
            </a:r>
            <a:r>
              <a:rPr lang="en-US" sz="1400" dirty="0"/>
              <a:t>the SLTP will be explained on the following pages.</a:t>
            </a:r>
          </a:p>
          <a:p>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5629275" y="1995488"/>
            <a:ext cx="3514725" cy="4162425"/>
          </a:xfrm>
          <a:prstGeom prst="rect">
            <a:avLst/>
          </a:prstGeom>
        </p:spPr>
      </p:pic>
    </p:spTree>
    <p:extLst>
      <p:ext uri="{BB962C8B-B14F-4D97-AF65-F5344CB8AC3E}">
        <p14:creationId xmlns:p14="http://schemas.microsoft.com/office/powerpoint/2010/main" val="38036377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Propellant Reassessment Program</a:t>
            </a:r>
          </a:p>
          <a:p>
            <a:r>
              <a:rPr lang="en-US" sz="1400" dirty="0"/>
              <a:t>The Propellant Reassessment Program (PRP) involves the test and </a:t>
            </a:r>
            <a:r>
              <a:rPr lang="en-US" sz="1400" dirty="0" smtClean="0"/>
              <a:t>                                                                                    evaluation </a:t>
            </a:r>
            <a:r>
              <a:rPr lang="en-US" sz="1400" dirty="0"/>
              <a:t>of stored propellants to determine their functional </a:t>
            </a:r>
            <a:r>
              <a:rPr lang="en-US" sz="1400" dirty="0" smtClean="0"/>
              <a:t>                                                                                                 serviceability </a:t>
            </a:r>
            <a:r>
              <a:rPr lang="en-US" sz="1400" dirty="0"/>
              <a:t>prior to assembly into a major end item (i.e. during a </a:t>
            </a:r>
            <a:r>
              <a:rPr lang="en-US" sz="1400" dirty="0" smtClean="0"/>
              <a:t>                                                                                      maintenance </a:t>
            </a:r>
            <a:r>
              <a:rPr lang="en-US" sz="1400" dirty="0"/>
              <a:t>operation). </a:t>
            </a:r>
          </a:p>
          <a:p>
            <a:endParaRPr lang="en-US" sz="1400" dirty="0"/>
          </a:p>
          <a:p>
            <a:r>
              <a:rPr lang="en-US" sz="1400" dirty="0"/>
              <a:t>The PRP does not apply to items intended exclusively for Research, </a:t>
            </a:r>
            <a:r>
              <a:rPr lang="en-US" sz="1400" dirty="0" smtClean="0"/>
              <a:t>                                                                                       Development</a:t>
            </a:r>
            <a:r>
              <a:rPr lang="en-US" sz="1400" dirty="0"/>
              <a:t>, Test &amp; Evaluation (RDTE). </a:t>
            </a:r>
          </a:p>
          <a:p>
            <a:endParaRPr lang="en-US" sz="1400" dirty="0"/>
          </a:p>
          <a:p>
            <a:r>
              <a:rPr lang="en-US" sz="1400" dirty="0"/>
              <a:t>Note: The propellant stability tests and propellant reassessment tests </a:t>
            </a:r>
            <a:r>
              <a:rPr lang="en-US" sz="1400" dirty="0" smtClean="0"/>
              <a:t>are                                                                                 </a:t>
            </a:r>
            <a:r>
              <a:rPr lang="en-US" sz="1400" dirty="0"/>
              <a:t>conducted for two different purposes. Propellant stability tests are </a:t>
            </a:r>
            <a:r>
              <a:rPr lang="en-US" sz="1400" dirty="0" smtClean="0"/>
              <a:t>                                                                                      conducted </a:t>
            </a:r>
            <a:r>
              <a:rPr lang="en-US" sz="1400" dirty="0"/>
              <a:t>for safety while propellant reassessment tests are conducted </a:t>
            </a:r>
            <a:r>
              <a:rPr lang="en-US" sz="1400" dirty="0" smtClean="0"/>
              <a:t>                                                                                   for </a:t>
            </a:r>
            <a:r>
              <a:rPr lang="en-US" sz="1400" dirty="0"/>
              <a:t>performance. Each program operates independently of the other</a:t>
            </a:r>
            <a:r>
              <a:rPr lang="en-US" sz="1400" dirty="0" smtClean="0"/>
              <a:t>.                                                                                        </a:t>
            </a:r>
            <a:endParaRPr lang="en-US" sz="1400" dirty="0"/>
          </a:p>
          <a:p>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49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5629275" y="1995488"/>
            <a:ext cx="3514725" cy="4162425"/>
          </a:xfrm>
          <a:prstGeom prst="rect">
            <a:avLst/>
          </a:prstGeom>
        </p:spPr>
      </p:pic>
    </p:spTree>
    <p:extLst>
      <p:ext uri="{BB962C8B-B14F-4D97-AF65-F5344CB8AC3E}">
        <p14:creationId xmlns:p14="http://schemas.microsoft.com/office/powerpoint/2010/main" val="1736043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CADAE">
                    <a:shade val="75000"/>
                  </a:srgbClr>
                </a:solidFill>
              </a:rPr>
              <a:t>HANDLING</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pPr lvl="0">
              <a:buClr>
                <a:srgbClr val="D16349"/>
              </a:buClr>
            </a:pPr>
            <a:r>
              <a:rPr lang="en-US" sz="2500" dirty="0">
                <a:solidFill>
                  <a:prstClr val="black"/>
                </a:solidFill>
              </a:rPr>
              <a:t>Demolition &amp; </a:t>
            </a:r>
            <a:r>
              <a:rPr lang="en-US" sz="2500" dirty="0" smtClean="0">
                <a:solidFill>
                  <a:prstClr val="black"/>
                </a:solidFill>
              </a:rPr>
              <a:t>Miscellaneous </a:t>
            </a:r>
            <a:r>
              <a:rPr lang="en-US" sz="2500" dirty="0">
                <a:solidFill>
                  <a:prstClr val="black"/>
                </a:solidFill>
              </a:rPr>
              <a:t>A&amp;E Items</a:t>
            </a:r>
          </a:p>
          <a:p>
            <a:pPr lvl="1">
              <a:buClr>
                <a:srgbClr val="CCB400"/>
              </a:buClr>
            </a:pPr>
            <a:r>
              <a:rPr lang="en-US" sz="2000" dirty="0">
                <a:solidFill>
                  <a:srgbClr val="646B86"/>
                </a:solidFill>
              </a:rPr>
              <a:t>DO NOT leave blasting cap containers uncovered</a:t>
            </a:r>
          </a:p>
          <a:p>
            <a:pPr lvl="1">
              <a:buClr>
                <a:srgbClr val="CCB400"/>
              </a:buClr>
            </a:pPr>
            <a:r>
              <a:rPr lang="en-US" sz="2000" dirty="0">
                <a:solidFill>
                  <a:srgbClr val="646B86"/>
                </a:solidFill>
              </a:rPr>
              <a:t>DO NOT disassemble blasting caps</a:t>
            </a:r>
          </a:p>
          <a:p>
            <a:pPr lvl="1">
              <a:buClr>
                <a:srgbClr val="CCB400"/>
              </a:buClr>
            </a:pPr>
            <a:r>
              <a:rPr lang="en-US" sz="2000" dirty="0">
                <a:solidFill>
                  <a:srgbClr val="646B86"/>
                </a:solidFill>
              </a:rPr>
              <a:t>Keep safety fuses away from temperature extremes</a:t>
            </a:r>
          </a:p>
          <a:p>
            <a:pPr lvl="1">
              <a:buClr>
                <a:srgbClr val="CCB400"/>
              </a:buClr>
            </a:pPr>
            <a:r>
              <a:rPr lang="en-US" sz="2000" dirty="0">
                <a:solidFill>
                  <a:srgbClr val="646B86"/>
                </a:solidFill>
              </a:rPr>
              <a:t>Avoid kinks in safety fuse</a:t>
            </a:r>
          </a:p>
          <a:p>
            <a:pPr lvl="0">
              <a:buClr>
                <a:srgbClr val="D16349"/>
              </a:buClr>
            </a:pPr>
            <a:r>
              <a:rPr lang="en-US" sz="2500" dirty="0">
                <a:solidFill>
                  <a:prstClr val="black"/>
                </a:solidFill>
              </a:rPr>
              <a:t>Military Dynamite</a:t>
            </a:r>
          </a:p>
          <a:p>
            <a:pPr lvl="1">
              <a:buClr>
                <a:srgbClr val="CCB400"/>
              </a:buClr>
            </a:pPr>
            <a:r>
              <a:rPr lang="en-US" sz="2000" dirty="0">
                <a:solidFill>
                  <a:srgbClr val="646B86"/>
                </a:solidFill>
              </a:rPr>
              <a:t>Protect from hi temps &amp; sever drops/jolts</a:t>
            </a:r>
          </a:p>
          <a:p>
            <a:pPr lvl="0">
              <a:buClr>
                <a:srgbClr val="D16349"/>
              </a:buClr>
            </a:pPr>
            <a:r>
              <a:rPr lang="en-US" sz="2500" dirty="0">
                <a:solidFill>
                  <a:prstClr val="black"/>
                </a:solidFill>
              </a:rPr>
              <a:t>Commercial Dynamite/Blasting Agents/Gels</a:t>
            </a:r>
          </a:p>
          <a:p>
            <a:pPr lvl="1">
              <a:buClr>
                <a:srgbClr val="CCB400"/>
              </a:buClr>
            </a:pPr>
            <a:r>
              <a:rPr lang="en-US" sz="2000" dirty="0">
                <a:solidFill>
                  <a:srgbClr val="646B86"/>
                </a:solidFill>
              </a:rPr>
              <a:t>More hazardous in storage</a:t>
            </a:r>
          </a:p>
          <a:p>
            <a:pPr lvl="2">
              <a:buClr>
                <a:srgbClr val="8CADAE"/>
              </a:buClr>
            </a:pPr>
            <a:r>
              <a:rPr lang="en-US" sz="1900" dirty="0">
                <a:solidFill>
                  <a:prstClr val="black"/>
                </a:solidFill>
              </a:rPr>
              <a:t>May exude nitroglycerine</a:t>
            </a:r>
          </a:p>
          <a:p>
            <a:pPr lvl="2">
              <a:buClr>
                <a:srgbClr val="8CADAE"/>
              </a:buClr>
            </a:pPr>
            <a:r>
              <a:rPr lang="en-US" sz="1900" dirty="0">
                <a:solidFill>
                  <a:prstClr val="black"/>
                </a:solidFill>
              </a:rPr>
              <a:t>Deteriorates more rapidly than other HE </a:t>
            </a:r>
          </a:p>
          <a:p>
            <a:pPr lvl="1">
              <a:buClr>
                <a:srgbClr val="CCB400"/>
              </a:buClr>
            </a:pPr>
            <a:r>
              <a:rPr lang="en-US" sz="2000" dirty="0">
                <a:solidFill>
                  <a:srgbClr val="646B86"/>
                </a:solidFill>
              </a:rPr>
              <a:t>DO NOT store large quantities in </a:t>
            </a:r>
            <a:r>
              <a:rPr lang="en-US" sz="2000" dirty="0" smtClean="0">
                <a:solidFill>
                  <a:srgbClr val="646B86"/>
                </a:solidFill>
              </a:rPr>
              <a:t>NAVMC </a:t>
            </a:r>
            <a:r>
              <a:rPr lang="en-US" sz="2000" dirty="0">
                <a:solidFill>
                  <a:srgbClr val="646B86"/>
                </a:solidFill>
              </a:rPr>
              <a:t>facilities</a:t>
            </a:r>
          </a:p>
          <a:p>
            <a:endParaRPr lang="en-US" dirty="0"/>
          </a:p>
        </p:txBody>
      </p:sp>
    </p:spTree>
    <p:extLst>
      <p:ext uri="{BB962C8B-B14F-4D97-AF65-F5344CB8AC3E}">
        <p14:creationId xmlns:p14="http://schemas.microsoft.com/office/powerpoint/2010/main" val="13441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Loading </a:t>
            </a:r>
            <a:r>
              <a:rPr lang="en-US" sz="2000" dirty="0" smtClean="0"/>
              <a:t>Authorization</a:t>
            </a:r>
          </a:p>
          <a:p>
            <a:endParaRPr lang="en-US" sz="2000" dirty="0"/>
          </a:p>
          <a:p>
            <a:r>
              <a:rPr lang="en-US" sz="2000" dirty="0"/>
              <a:t>The results of the Propellant Reassessment test and other tests (i.e. ballistic testing), as required by higher headquarters, are used to approve loading authorization for the propellant lot. Loading authorization is required prior to assembly of the propellant into a major end item. </a:t>
            </a:r>
          </a:p>
          <a:p>
            <a:endParaRPr lang="en-US" sz="2000" dirty="0"/>
          </a:p>
          <a:p>
            <a:r>
              <a:rPr lang="en-US" sz="2000" dirty="0"/>
              <a:t>Loading authorization is only valid for a specific time period, normally two to five years. Loading authorizations are initially identified by a Notice of Ammunition Reclassification (NAR).  All propellant lots with a current loading authorization will be listed in Appendix I of TB 9-1300-385. </a:t>
            </a:r>
          </a:p>
          <a:p>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7722027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Propellant Stability </a:t>
            </a:r>
            <a:r>
              <a:rPr lang="en-US" sz="2000" dirty="0" smtClean="0"/>
              <a:t>Program</a:t>
            </a:r>
          </a:p>
          <a:p>
            <a:endParaRPr lang="en-US" sz="2000" dirty="0"/>
          </a:p>
          <a:p>
            <a:r>
              <a:rPr lang="en-US" sz="1600" dirty="0"/>
              <a:t>The purpose of the Propellant Stability Program (PSP) is to provide propellant stability through continuous laboratory surveillance and periodic chemical analysis of stabilizer content. </a:t>
            </a:r>
          </a:p>
          <a:p>
            <a:r>
              <a:rPr lang="en-US" sz="1600" dirty="0"/>
              <a:t>The PSP is responsible for monitoring and analyzing stabilizer levels and stability trends of Army-managed nitrocellulose-based propellant lots. The PSP establishes guidelines to identify potentially unstable propellant lots in sufficient time to safely remove them from stockpiles. </a:t>
            </a:r>
          </a:p>
          <a:p>
            <a:endParaRPr lang="en-US" sz="1600" dirty="0"/>
          </a:p>
          <a:p>
            <a:r>
              <a:rPr lang="en-US" sz="1600" dirty="0"/>
              <a:t>The PSP is centrally managed by the surveillance office at the Joint Munitions Command in Rock Island, Illinois, and consists of the following two subprograms</a:t>
            </a:r>
            <a:r>
              <a:rPr lang="en-US" sz="1600" dirty="0" smtClean="0"/>
              <a:t>:</a:t>
            </a:r>
          </a:p>
          <a:p>
            <a:endParaRPr lang="en-US" sz="1600" dirty="0"/>
          </a:p>
          <a:p>
            <a:r>
              <a:rPr lang="en-US" sz="1600" dirty="0"/>
              <a:t>•Master Propellant Program</a:t>
            </a:r>
          </a:p>
          <a:p>
            <a:endParaRPr lang="en-US" sz="1600" dirty="0"/>
          </a:p>
          <a:p>
            <a:endParaRPr lang="en-US" sz="1600" dirty="0"/>
          </a:p>
          <a:p>
            <a:r>
              <a:rPr lang="en-US" sz="1600" dirty="0"/>
              <a:t>•Stockpile Propellant Program</a:t>
            </a:r>
          </a:p>
          <a:p>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109037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Master Propellant </a:t>
            </a:r>
            <a:r>
              <a:rPr lang="en-US" sz="2000" dirty="0" smtClean="0"/>
              <a:t>Program</a:t>
            </a:r>
          </a:p>
          <a:p>
            <a:endParaRPr lang="en-US" sz="2000" dirty="0"/>
          </a:p>
          <a:p>
            <a:r>
              <a:rPr lang="en-US" sz="1400" dirty="0"/>
              <a:t>The Master Propellant Program requires that within six months of government acceptance, a sample of each newly produced bulk propellant lot be sent to the Propellant Surveillance Laboratory at ARDEC. This becomes the master sample and is monitored throughout the lifecycle of the propellant lot.</a:t>
            </a:r>
          </a:p>
          <a:p>
            <a:endParaRPr lang="en-US" sz="1400" dirty="0"/>
          </a:p>
          <a:p>
            <a:r>
              <a:rPr lang="en-US" sz="1400" dirty="0"/>
              <a:t>The stabilizer trends of the master sample are compared with samples of the same lot stored in other locations to determine potential differences in the rate of deterioration. This information is used to enhance safety and prevent the future loss of usable assets.</a:t>
            </a:r>
          </a:p>
          <a:p>
            <a:endParaRPr lang="en-US" sz="1400" dirty="0" smtClean="0"/>
          </a:p>
          <a:p>
            <a:r>
              <a:rPr lang="en-US" sz="1400" dirty="0"/>
              <a:t>Master </a:t>
            </a:r>
            <a:r>
              <a:rPr lang="en-US" sz="1400" dirty="0" smtClean="0"/>
              <a:t>Sample</a:t>
            </a:r>
          </a:p>
          <a:p>
            <a:endParaRPr lang="en-US" sz="1400" dirty="0" smtClean="0"/>
          </a:p>
          <a:p>
            <a:r>
              <a:rPr lang="en-US" sz="1400" dirty="0"/>
              <a:t>A safe interval prediction (SIP) test is performed on the master sample of each lot. The SIP test is designed to provide safe storage retest intervals for the stockpile propellant program.</a:t>
            </a:r>
          </a:p>
          <a:p>
            <a:endParaRPr lang="en-US" sz="1400" dirty="0"/>
          </a:p>
          <a:p>
            <a:r>
              <a:rPr lang="en-US" sz="1400" dirty="0"/>
              <a:t>Retest intervals range from 1 to 15 years based on the predicted aging behavior of the lot as determined by results of the SIP and field test samples. The safe storage and retest interval decreases over the life of the propellant, so the test frequency increases as the propellant approaches instability. </a:t>
            </a:r>
          </a:p>
          <a:p>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643008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Test Sample </a:t>
            </a:r>
            <a:r>
              <a:rPr lang="en-US" sz="2000" dirty="0" smtClean="0"/>
              <a:t>Failure</a:t>
            </a:r>
          </a:p>
          <a:p>
            <a:endParaRPr lang="en-US" sz="2000" dirty="0"/>
          </a:p>
          <a:p>
            <a:r>
              <a:rPr lang="en-US" sz="1600" dirty="0"/>
              <a:t>If a master sample fails stability test, ARDEC notifies JMC who then decides upon either of the following actions</a:t>
            </a:r>
            <a:r>
              <a:rPr lang="en-US" sz="1600" dirty="0" smtClean="0"/>
              <a:t>:</a:t>
            </a:r>
          </a:p>
          <a:p>
            <a:endParaRPr lang="en-US" sz="1600" dirty="0"/>
          </a:p>
          <a:p>
            <a:r>
              <a:rPr lang="en-US" sz="1600" dirty="0"/>
              <a:t>•Suspend the lot and require immediate demilitarization.</a:t>
            </a:r>
          </a:p>
          <a:p>
            <a:endParaRPr lang="en-US" sz="1600" dirty="0"/>
          </a:p>
          <a:p>
            <a:r>
              <a:rPr lang="en-US" sz="1600" dirty="0" smtClean="0"/>
              <a:t>Or</a:t>
            </a:r>
          </a:p>
          <a:p>
            <a:endParaRPr lang="en-US" sz="1600" dirty="0"/>
          </a:p>
          <a:p>
            <a:r>
              <a:rPr lang="en-US" sz="1600" dirty="0"/>
              <a:t>•Require samples of the same lot from a storage installation be tested and disposition determined based upon the test results. </a:t>
            </a:r>
          </a:p>
          <a:p>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3395032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Stockpile Propellant </a:t>
            </a:r>
            <a:r>
              <a:rPr lang="en-US" sz="2000" dirty="0" smtClean="0"/>
              <a:t>Program</a:t>
            </a:r>
          </a:p>
          <a:p>
            <a:endParaRPr lang="en-US" sz="2000" dirty="0"/>
          </a:p>
          <a:p>
            <a:r>
              <a:rPr lang="en-US" sz="1600" dirty="0"/>
              <a:t>The Stockpile Propellant Program (SPP) monitors bulk propellant, bulk-packed components, and separate loading charges. </a:t>
            </a:r>
          </a:p>
          <a:p>
            <a:endParaRPr lang="en-US" sz="1600" dirty="0"/>
          </a:p>
          <a:p>
            <a:r>
              <a:rPr lang="en-US" sz="1600" dirty="0"/>
              <a:t>The SPP directs the selection and testing of samples from lots in worldwide storage locations to assure that environmental effects are accounted for in determining their safe storage condition.  </a:t>
            </a:r>
          </a:p>
          <a:p>
            <a:endParaRPr lang="en-US" sz="1600" dirty="0"/>
          </a:p>
          <a:p>
            <a:r>
              <a:rPr lang="en-US" sz="1600" dirty="0"/>
              <a:t>Not all Army propellant lots require testing under the SPP. Read the Five-Inch Rule and Items Particular to the  Stockpile Propellant Program handout for more information.</a:t>
            </a:r>
          </a:p>
          <a:p>
            <a:endParaRPr lang="en-US" sz="1600" dirty="0"/>
          </a:p>
          <a:p>
            <a:r>
              <a:rPr lang="en-US" sz="1600" dirty="0"/>
              <a:t>The Propellant Surveillance Laboratory at ARDEC compares the test results of the SPP with the master sample and the safe interval prediction (SIP test to establish </a:t>
            </a:r>
            <a:r>
              <a:rPr lang="en-US" sz="1600" dirty="0" err="1"/>
              <a:t>stafe</a:t>
            </a:r>
            <a:r>
              <a:rPr lang="en-US" sz="1600" dirty="0"/>
              <a:t> storage and retest intervals for the lot. Retest intervals can range from 1 to 15 years based on the predicted aging behavior of the lot. Retest intervals tend to decrease over the life of the propellant resulting in an increase in the frequency of tests performed as the propellant nears the end of its useful life.</a:t>
            </a:r>
          </a:p>
          <a:p>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6682907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Propellant Stability Categories</a:t>
            </a:r>
          </a:p>
          <a:p>
            <a:r>
              <a:rPr lang="en-US" sz="2000" dirty="0" smtClean="0"/>
              <a:t>Ammunition </a:t>
            </a:r>
            <a:r>
              <a:rPr lang="en-US" sz="2000" dirty="0"/>
              <a:t>Stockpile Reliability Program</a:t>
            </a:r>
          </a:p>
          <a:p>
            <a:r>
              <a:rPr lang="en-US" sz="2000" dirty="0" smtClean="0"/>
              <a:t>The </a:t>
            </a:r>
            <a:r>
              <a:rPr lang="en-US" sz="2000" dirty="0"/>
              <a:t>percentage of RES determined during testing is used to assign a stability category to a propellant lot. Lot disposition is determined by the stability category assigned to that lot. The following table depicts stability categories based upon the percentage of effective stabilizer per propellant sample.</a:t>
            </a:r>
          </a:p>
          <a:p>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685800" y="4191000"/>
            <a:ext cx="6734175" cy="2667000"/>
          </a:xfrm>
          <a:prstGeom prst="rect">
            <a:avLst/>
          </a:prstGeom>
        </p:spPr>
      </p:pic>
    </p:spTree>
    <p:extLst>
      <p:ext uri="{BB962C8B-B14F-4D97-AF65-F5344CB8AC3E}">
        <p14:creationId xmlns:p14="http://schemas.microsoft.com/office/powerpoint/2010/main" val="18035303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en-US" sz="2000" dirty="0"/>
              <a:t>Propellant Stability </a:t>
            </a:r>
            <a:r>
              <a:rPr lang="en-US" sz="2000" dirty="0" smtClean="0"/>
              <a:t>Database</a:t>
            </a:r>
          </a:p>
          <a:p>
            <a:endParaRPr lang="en-US" sz="2000" dirty="0"/>
          </a:p>
          <a:p>
            <a:r>
              <a:rPr lang="en-US" sz="2000" dirty="0"/>
              <a:t>Results for all propellant lots tested under the SPP are documented in the Propellant Stability Database. The Propellant Stability Database may be accessed by visiting the following web site (password required):</a:t>
            </a:r>
          </a:p>
          <a:p>
            <a:endParaRPr lang="en-US" sz="2000" dirty="0"/>
          </a:p>
          <a:p>
            <a:r>
              <a:rPr lang="en-US" sz="2000" dirty="0" smtClean="0"/>
              <a:t>https</a:t>
            </a:r>
            <a:r>
              <a:rPr lang="en-US" sz="2000" dirty="0"/>
              <a:t>://aeps.ria.army.mil/aepspublic.cfm</a:t>
            </a:r>
          </a:p>
          <a:p>
            <a:endParaRPr lang="en-US" sz="2000" dirty="0"/>
          </a:p>
          <a:p>
            <a:r>
              <a:rPr lang="en-US" sz="2000" dirty="0"/>
              <a:t>Access to the Propellant Stability Database is not a requirement for completion of this course. </a:t>
            </a:r>
          </a:p>
          <a:p>
            <a:endParaRPr lang="en-US" sz="2000" dirty="0"/>
          </a:p>
          <a:p>
            <a:r>
              <a:rPr lang="en-US" sz="2000" dirty="0"/>
              <a:t>In various ammunition publications, the Propellant Stability Database may also be referred to as the Propellant Database or the Stability List.</a:t>
            </a:r>
          </a:p>
          <a:p>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9360611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fr-FR" sz="2000" dirty="0"/>
              <a:t>APE 1995 (NIR </a:t>
            </a:r>
            <a:r>
              <a:rPr lang="fr-FR" sz="2000" dirty="0" err="1"/>
              <a:t>Propellant</a:t>
            </a:r>
            <a:r>
              <a:rPr lang="fr-FR" sz="2000" dirty="0"/>
              <a:t> Analyzer</a:t>
            </a:r>
            <a:r>
              <a:rPr lang="fr-FR" sz="2000" dirty="0" smtClean="0"/>
              <a:t>)</a:t>
            </a:r>
          </a:p>
          <a:p>
            <a:endParaRPr lang="en-US" sz="2000" dirty="0"/>
          </a:p>
          <a:p>
            <a:r>
              <a:rPr lang="en-US" sz="2000" dirty="0"/>
              <a:t>The Ammunition Peculiar Equipment (APE) 1995 Near Infrared (NIR) Propellant Analyzer is a portable propellant stability test set that yields immediate, on-site determination of stability levels for various propellants. </a:t>
            </a:r>
          </a:p>
          <a:p>
            <a:endParaRPr lang="en-US" sz="2000" dirty="0"/>
          </a:p>
          <a:p>
            <a:r>
              <a:rPr lang="en-US" sz="2000" dirty="0"/>
              <a:t>The APE 1995 gives individual installations the in-house means to immediately screen propellant for stability whenever they choose. A positive feature of the APE 1995 is that it performs non-destructive testing. No propellant is consumed as a result of this stability testing. </a:t>
            </a:r>
          </a:p>
          <a:p>
            <a:endParaRPr lang="en-US" sz="2000" dirty="0"/>
          </a:p>
          <a:p>
            <a:r>
              <a:rPr lang="en-US" sz="2000" dirty="0"/>
              <a:t>Formal training of operators is available through the APE Program and is arranged at the time of equipment issue. </a:t>
            </a:r>
          </a:p>
          <a:p>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1484915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fr-FR" sz="2000" dirty="0"/>
              <a:t>Receipt and </a:t>
            </a:r>
            <a:r>
              <a:rPr lang="fr-FR" sz="2000" dirty="0" smtClean="0"/>
              <a:t>Issue</a:t>
            </a:r>
          </a:p>
          <a:p>
            <a:endParaRPr lang="en-US" sz="2000" dirty="0"/>
          </a:p>
          <a:p>
            <a:pPr lvl="1"/>
            <a:r>
              <a:rPr lang="en-US" sz="1600" dirty="0"/>
              <a:t>Upon receipt of propellant, verification of its stability category should be made against the Propellant Stability Database whether or not a receipt inspection is performed. </a:t>
            </a:r>
          </a:p>
          <a:p>
            <a:endParaRPr lang="en-US" sz="1600" dirty="0"/>
          </a:p>
          <a:p>
            <a:pPr lvl="1"/>
            <a:r>
              <a:rPr lang="en-US" sz="1600" dirty="0"/>
              <a:t>When clearing lots of propellant for shipment or issue, an annotation on the shipment planning worksheet (SPW) with the current stability category and minimum RES is required. The availability of this information on the Depot Surveillance Record (DSR) card should then be verified. </a:t>
            </a:r>
          </a:p>
          <a:p>
            <a:endParaRPr lang="en-US" sz="1600" dirty="0"/>
          </a:p>
          <a:p>
            <a:pPr lvl="1"/>
            <a:r>
              <a:rPr lang="en-US" sz="1600" dirty="0"/>
              <a:t>Shipment of stability category D propellant is authorized within 60 days of Category D assignment. Propellant shipped once the 60 day period expires must be carefully coordinated with the Surveillance Office of JMC. Each container </a:t>
            </a:r>
            <a:r>
              <a:rPr lang="en-US" sz="1600" dirty="0" err="1"/>
              <a:t>shippped</a:t>
            </a:r>
            <a:r>
              <a:rPr lang="en-US" sz="1600" dirty="0"/>
              <a:t> will require a visual inspection and the shipment must be tracked. </a:t>
            </a:r>
          </a:p>
          <a:p>
            <a:endParaRPr lang="en-US" sz="1600" dirty="0"/>
          </a:p>
          <a:p>
            <a:pPr lvl="1"/>
            <a:r>
              <a:rPr lang="en-US" sz="1600" dirty="0"/>
              <a:t>Propellant with unknown stabilizer levels cannot be shipped unless written approval from JMC is received.</a:t>
            </a:r>
          </a:p>
          <a:p>
            <a:endParaRPr lang="en-US" sz="1400"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58</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0296286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fr-FR" sz="2000" dirty="0"/>
              <a:t>Navy Gun </a:t>
            </a:r>
            <a:r>
              <a:rPr lang="fr-FR" sz="2000" dirty="0" err="1" smtClean="0"/>
              <a:t>Propellant</a:t>
            </a:r>
            <a:endParaRPr lang="fr-FR" sz="2000" dirty="0" smtClean="0"/>
          </a:p>
          <a:p>
            <a:endParaRPr lang="en-US" sz="1400" dirty="0" smtClean="0"/>
          </a:p>
          <a:p>
            <a:r>
              <a:rPr lang="en-US" sz="2000" dirty="0"/>
              <a:t>The history of the Navy propellant surveillance program is very similar to that of the Army. Autoignition of propellant in powder magazines aboard ships has caused the loss of several warships from the navies of various nations. </a:t>
            </a:r>
          </a:p>
          <a:p>
            <a:endParaRPr lang="en-US" sz="2000" dirty="0"/>
          </a:p>
          <a:p>
            <a:r>
              <a:rPr lang="en-US" sz="2000" dirty="0"/>
              <a:t>Propellants in many configurations that would be considered safe for use by the Army (such as propellant loaded in fixed rounds) have been and continue to be regularly condemned and destroyed by the Navy. Such ammunition is considered to be too hazardous for shipboard stowage. </a:t>
            </a:r>
          </a:p>
          <a:p>
            <a:endParaRPr lang="fr-FR"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59</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752908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sz="quarter" idx="1"/>
          </p:nvPr>
        </p:nvSpPr>
        <p:spPr>
          <a:xfrm>
            <a:off x="301752" y="1527048"/>
            <a:ext cx="8503920" cy="4797552"/>
          </a:xfrm>
        </p:spPr>
        <p:txBody>
          <a:bodyPr>
            <a:normAutofit/>
          </a:bodyPr>
          <a:lstStyle/>
          <a:p>
            <a:r>
              <a:rPr lang="en-US" dirty="0" smtClean="0"/>
              <a:t>High Explosives</a:t>
            </a:r>
          </a:p>
          <a:p>
            <a:pPr lvl="1"/>
            <a:r>
              <a:rPr lang="en-US" dirty="0" smtClean="0"/>
              <a:t>Mixed storage permitted if compatibility maintained</a:t>
            </a:r>
          </a:p>
          <a:p>
            <a:pPr lvl="1"/>
            <a:r>
              <a:rPr lang="en-US" dirty="0" smtClean="0"/>
              <a:t>Shall not exceed 500k# N.E.W. in a mag/site</a:t>
            </a:r>
          </a:p>
          <a:p>
            <a:pPr lvl="1"/>
            <a:r>
              <a:rPr lang="en-US" dirty="0" smtClean="0"/>
              <a:t>Stacked to allow inspection and air circulation; tops facing up</a:t>
            </a:r>
          </a:p>
          <a:p>
            <a:pPr lvl="1"/>
            <a:r>
              <a:rPr lang="en-US" dirty="0" smtClean="0"/>
              <a:t>Adequate dunnage 1”+ off floor</a:t>
            </a:r>
          </a:p>
          <a:p>
            <a:pPr lvl="0">
              <a:buClr>
                <a:srgbClr val="D16349"/>
              </a:buClr>
            </a:pPr>
            <a:r>
              <a:rPr lang="en-US" sz="2500" dirty="0">
                <a:solidFill>
                  <a:prstClr val="black"/>
                </a:solidFill>
              </a:rPr>
              <a:t>Bomb-Type Ammunition</a:t>
            </a:r>
          </a:p>
          <a:p>
            <a:pPr lvl="1">
              <a:buClr>
                <a:srgbClr val="CCB400"/>
              </a:buClr>
            </a:pPr>
            <a:r>
              <a:rPr lang="en-US" sz="2000" dirty="0">
                <a:solidFill>
                  <a:srgbClr val="646B86"/>
                </a:solidFill>
              </a:rPr>
              <a:t>May be stored unpackaged or in crates/boxes/pallets or shipping bands in which shipped</a:t>
            </a:r>
          </a:p>
          <a:p>
            <a:pPr lvl="1">
              <a:buClr>
                <a:srgbClr val="CCB400"/>
              </a:buClr>
            </a:pPr>
            <a:r>
              <a:rPr lang="en-US" sz="2000" dirty="0">
                <a:solidFill>
                  <a:srgbClr val="646B86"/>
                </a:solidFill>
              </a:rPr>
              <a:t>SCG-D firing/arming devices must be stored in original packaging (or equivalent) &amp; away from SCG-D bombs</a:t>
            </a:r>
          </a:p>
          <a:p>
            <a:pPr lvl="1">
              <a:buClr>
                <a:srgbClr val="CCB400"/>
              </a:buClr>
            </a:pPr>
            <a:r>
              <a:rPr lang="en-US" sz="2000" dirty="0">
                <a:solidFill>
                  <a:srgbClr val="646B86"/>
                </a:solidFill>
              </a:rPr>
              <a:t>Shall be visually inspected for presence of exudate in </a:t>
            </a:r>
            <a:r>
              <a:rPr lang="en-US" sz="2000" dirty="0" err="1">
                <a:solidFill>
                  <a:srgbClr val="646B86"/>
                </a:solidFill>
              </a:rPr>
              <a:t>fuze</a:t>
            </a:r>
            <a:r>
              <a:rPr lang="en-US" sz="2000" dirty="0">
                <a:solidFill>
                  <a:srgbClr val="646B86"/>
                </a:solidFill>
              </a:rPr>
              <a:t> cavities</a:t>
            </a:r>
          </a:p>
          <a:p>
            <a:pPr lvl="2">
              <a:buClr>
                <a:srgbClr val="8CADAE"/>
              </a:buClr>
            </a:pPr>
            <a:r>
              <a:rPr lang="en-US" sz="1900" dirty="0">
                <a:solidFill>
                  <a:prstClr val="black"/>
                </a:solidFill>
              </a:rPr>
              <a:t>[prior to storage in magazine] &amp; [before transfer from magazine]</a:t>
            </a:r>
          </a:p>
        </p:txBody>
      </p:sp>
    </p:spTree>
    <p:extLst>
      <p:ext uri="{BB962C8B-B14F-4D97-AF65-F5344CB8AC3E}">
        <p14:creationId xmlns:p14="http://schemas.microsoft.com/office/powerpoint/2010/main" val="34231073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fr-FR" sz="2000" dirty="0"/>
              <a:t>Navy Gun </a:t>
            </a:r>
            <a:r>
              <a:rPr lang="fr-FR" sz="2000" dirty="0" err="1"/>
              <a:t>Propellant</a:t>
            </a:r>
            <a:r>
              <a:rPr lang="fr-FR" sz="2000" dirty="0"/>
              <a:t> Safety Surveillance </a:t>
            </a:r>
            <a:r>
              <a:rPr lang="fr-FR" sz="2000" dirty="0" smtClean="0"/>
              <a:t>Program</a:t>
            </a:r>
          </a:p>
          <a:p>
            <a:endParaRPr lang="en-US" sz="1400" dirty="0" smtClean="0"/>
          </a:p>
          <a:p>
            <a:r>
              <a:rPr lang="en-US" sz="2000" dirty="0"/>
              <a:t>Information necessary to assure the safety of Navy propellant stocks (and the vessels upon which they are stowed) is provided to the fleet and storage installations through the monitoring and testing of all Navy propellants. </a:t>
            </a:r>
          </a:p>
          <a:p>
            <a:endParaRPr lang="en-US" sz="2000" dirty="0"/>
          </a:p>
          <a:p>
            <a:r>
              <a:rPr lang="en-US" sz="2000" dirty="0"/>
              <a:t>The Navy Gun Propellant Safety Surveillance Program (Indian Head, MD) produces this information through its two programs, the Master Sample Program and the Fleet Return Program.</a:t>
            </a:r>
          </a:p>
          <a:p>
            <a:endParaRPr lang="fr-FR"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60</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41784773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normAutofit lnSpcReduction="10000"/>
          </a:bodyPr>
          <a:lstStyle/>
          <a:p>
            <a:r>
              <a:rPr lang="fr-FR" sz="2000" dirty="0"/>
              <a:t>Master </a:t>
            </a:r>
            <a:r>
              <a:rPr lang="fr-FR" sz="2000" dirty="0" err="1"/>
              <a:t>Sample</a:t>
            </a:r>
            <a:r>
              <a:rPr lang="fr-FR" sz="2000" dirty="0"/>
              <a:t> </a:t>
            </a:r>
            <a:r>
              <a:rPr lang="fr-FR" sz="2000" dirty="0" smtClean="0"/>
              <a:t>Program</a:t>
            </a:r>
          </a:p>
          <a:p>
            <a:endParaRPr lang="en-US" sz="1400" dirty="0" smtClean="0"/>
          </a:p>
          <a:p>
            <a:r>
              <a:rPr lang="en-US" sz="2000" dirty="0"/>
              <a:t>The Navy maintains detailed records for each lot or index of their propellant. These records identify the final end item into which the propellant has been loaded.</a:t>
            </a:r>
          </a:p>
          <a:p>
            <a:endParaRPr lang="en-US" sz="2000" dirty="0"/>
          </a:p>
          <a:p>
            <a:r>
              <a:rPr lang="en-US" sz="2000" dirty="0"/>
              <a:t>The Master Sample Program of the Navy is similar to the Army program. Significant ways in which the Navy program differs from its Army counterpart are described on the following pages.</a:t>
            </a:r>
          </a:p>
          <a:p>
            <a:endParaRPr lang="en-US" sz="2000" dirty="0"/>
          </a:p>
          <a:p>
            <a:r>
              <a:rPr lang="en-US" sz="2000" dirty="0"/>
              <a:t> Propellant </a:t>
            </a:r>
            <a:r>
              <a:rPr lang="en-US" sz="2000" dirty="0" smtClean="0"/>
              <a:t>Index</a:t>
            </a:r>
          </a:p>
          <a:p>
            <a:endParaRPr lang="en-US" sz="2000" dirty="0"/>
          </a:p>
          <a:p>
            <a:r>
              <a:rPr lang="en-US" sz="2000" dirty="0"/>
              <a:t>The term propellant index is used by the Navy instead of propellant lot. Each index is a unique number that applies to only one lot of propellant. A propellant index is used in the same manner as a lot number.</a:t>
            </a:r>
          </a:p>
          <a:p>
            <a:endParaRPr lang="fr-FR"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61</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9217126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normAutofit lnSpcReduction="10000"/>
          </a:bodyPr>
          <a:lstStyle/>
          <a:p>
            <a:r>
              <a:rPr lang="fr-FR" sz="2000" dirty="0"/>
              <a:t>Accelerated </a:t>
            </a:r>
            <a:r>
              <a:rPr lang="fr-FR" sz="2000" dirty="0" err="1"/>
              <a:t>Aging</a:t>
            </a:r>
            <a:r>
              <a:rPr lang="fr-FR" sz="2000" dirty="0"/>
              <a:t> </a:t>
            </a:r>
            <a:r>
              <a:rPr lang="fr-FR" sz="2000" dirty="0" smtClean="0"/>
              <a:t>Test</a:t>
            </a:r>
          </a:p>
          <a:p>
            <a:endParaRPr lang="en-US" sz="1400" dirty="0" smtClean="0"/>
          </a:p>
          <a:p>
            <a:r>
              <a:rPr lang="en-US" sz="2000" dirty="0"/>
              <a:t>The Navy maintains Master Sample laboratory surveillance for many propellants that the Army Master Propellant Program ignores. </a:t>
            </a:r>
          </a:p>
          <a:p>
            <a:endParaRPr lang="en-US" sz="2000" dirty="0"/>
          </a:p>
          <a:p>
            <a:r>
              <a:rPr lang="en-US" sz="2000" dirty="0"/>
              <a:t>They Navy conducts the Accelerated Aging Test (AAT, "fume test") for most Navy propellants (bulk, separated, separate loading, components charge, and fixed round).</a:t>
            </a:r>
          </a:p>
          <a:p>
            <a:endParaRPr lang="en-US" sz="2000" dirty="0"/>
          </a:p>
          <a:p>
            <a:r>
              <a:rPr lang="en-US" sz="2000" dirty="0"/>
              <a:t>Triple-base propellants are tested for Remaining Effective Stabilizer (RES) in lieu of the AAT because of its ineffectiveness for such propellants.</a:t>
            </a:r>
          </a:p>
          <a:p>
            <a:endParaRPr lang="en-US" sz="2000" dirty="0"/>
          </a:p>
          <a:p>
            <a:r>
              <a:rPr lang="en-US" sz="2000" dirty="0"/>
              <a:t>Other propellants that are not constantly or routinely included in the AAT are those propellants used for any calibers below 20MM, as well as some 20MM, 25MM, 30MM, and some Navy-owned ammunition that is designed and used by the Army.</a:t>
            </a:r>
          </a:p>
          <a:p>
            <a:endParaRPr lang="fr-FR"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62</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21604215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normAutofit lnSpcReduction="10000"/>
          </a:bodyPr>
          <a:lstStyle/>
          <a:p>
            <a:r>
              <a:rPr lang="fr-FR" sz="2000" dirty="0"/>
              <a:t>Low </a:t>
            </a:r>
            <a:r>
              <a:rPr lang="fr-FR" sz="2000" dirty="0" err="1"/>
              <a:t>Stabilizer</a:t>
            </a:r>
            <a:r>
              <a:rPr lang="fr-FR" sz="2000" dirty="0"/>
              <a:t> </a:t>
            </a:r>
            <a:r>
              <a:rPr lang="fr-FR" sz="2000" dirty="0" err="1" smtClean="0"/>
              <a:t>Propellant</a:t>
            </a:r>
            <a:endParaRPr lang="fr-FR" sz="2000" dirty="0" smtClean="0"/>
          </a:p>
          <a:p>
            <a:endParaRPr lang="en-US" sz="1400" dirty="0" smtClean="0"/>
          </a:p>
          <a:p>
            <a:r>
              <a:rPr lang="en-US" sz="1800" dirty="0"/>
              <a:t>The Navy takes action against major caliber ammunition that is loaded with low stability propellant. If a lot of propellant fails the fume test and that lot is loaded into an Army-owned round up to 127MM, the Army will take no immediate action against these fixed round assets (see note below). If the propellant is loaded in the same or similar Navy rounds, the fixed round lots into which that propellant is loaded will either be ordered destroyed by the Navy or a retest from fleet stocks may be ordered. </a:t>
            </a:r>
          </a:p>
          <a:p>
            <a:endParaRPr lang="en-US" sz="1800" dirty="0"/>
          </a:p>
          <a:p>
            <a:r>
              <a:rPr lang="en-US" sz="1800" dirty="0"/>
              <a:t>This Army policy is best explained in Paragraph 13-9a (Note) of SB 742-1:</a:t>
            </a:r>
          </a:p>
          <a:p>
            <a:endParaRPr lang="en-US" sz="1800" dirty="0"/>
          </a:p>
          <a:p>
            <a:r>
              <a:rPr lang="en-US" sz="1800" dirty="0"/>
              <a:t>Note: Immediate treatment directives disseminated by the Navy on Navy-specific bulk propellants or bulk-packed component charges will not apply when loaded into weapons systems smaller than five inch (127MM) that are currently in an Army ownership account, or after the items have been transferred to an Army demilitarization account. Army experience has demonstrated that uploaded propellants in such rounds have never </a:t>
            </a:r>
            <a:r>
              <a:rPr lang="en-US" sz="1800" dirty="0" err="1"/>
              <a:t>autoignited</a:t>
            </a:r>
            <a:r>
              <a:rPr lang="en-US" sz="1800" dirty="0"/>
              <a:t>.</a:t>
            </a:r>
          </a:p>
          <a:p>
            <a:r>
              <a:rPr lang="en-US" sz="2000" dirty="0" smtClean="0"/>
              <a:t>.</a:t>
            </a:r>
            <a:endParaRPr lang="en-US" sz="2000" dirty="0"/>
          </a:p>
          <a:p>
            <a:endParaRPr lang="fr-FR"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63</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41774822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fr-FR" sz="2000" dirty="0"/>
              <a:t>Fleet Return </a:t>
            </a:r>
            <a:r>
              <a:rPr lang="fr-FR" sz="2000" dirty="0" smtClean="0"/>
              <a:t>Program</a:t>
            </a:r>
          </a:p>
          <a:p>
            <a:endParaRPr lang="en-US" sz="1400" dirty="0" smtClean="0"/>
          </a:p>
          <a:p>
            <a:r>
              <a:rPr lang="en-US" sz="1800" dirty="0"/>
              <a:t>Through the Fleet Return Program, fielded stocks are tested in addition to the continuous tests of the Master Samples similar to the Army's Stockpile Propellant Program.  </a:t>
            </a:r>
          </a:p>
          <a:p>
            <a:endParaRPr lang="en-US" sz="1800" dirty="0"/>
          </a:p>
          <a:p>
            <a:r>
              <a:rPr lang="en-US" sz="1800" dirty="0"/>
              <a:t>Like the SPP, individual samples are tested for RES. An increasing number of stabilizer tests for the Fleet Return Program have been conducted using a mobile laboratory facility in conjunction with the Mobile Ammunition Evaluation and Reconditioning Unit (MAERU) team. The mobile lab (a modified 8' X 8' X 20' ISO container) produces valid results quickly on-site, reducing the time from initial sampling to test result from several weeks to just a few days</a:t>
            </a:r>
          </a:p>
          <a:p>
            <a:endParaRPr lang="en-US" sz="1800" dirty="0"/>
          </a:p>
          <a:p>
            <a:r>
              <a:rPr lang="en-US" sz="2000" dirty="0" smtClean="0"/>
              <a:t>.</a:t>
            </a:r>
            <a:endParaRPr lang="en-US" sz="2000" dirty="0"/>
          </a:p>
          <a:p>
            <a:endParaRPr lang="fr-FR"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64</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642572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fr-FR" sz="2000" dirty="0"/>
              <a:t>Navy </a:t>
            </a:r>
            <a:r>
              <a:rPr lang="fr-FR" sz="2000" dirty="0" err="1"/>
              <a:t>Propellant</a:t>
            </a:r>
            <a:r>
              <a:rPr lang="fr-FR" sz="2000" dirty="0"/>
              <a:t> </a:t>
            </a:r>
            <a:r>
              <a:rPr lang="fr-FR" sz="2000" dirty="0" smtClean="0"/>
              <a:t>Management</a:t>
            </a:r>
          </a:p>
          <a:p>
            <a:endParaRPr lang="en-US" sz="1400" dirty="0" smtClean="0"/>
          </a:p>
          <a:p>
            <a:r>
              <a:rPr lang="en-US" sz="1800" dirty="0"/>
              <a:t>The requirement for installations to maintain known stability information does not apply to Navy-tested propellants. The Navy does not routinely assign Stability Categories to its propellants. However, be assured that the Navy, through its Navy Gun Propellant Safety Surveillance Program, continues to apply effective safety surveillance to its propellant assets. </a:t>
            </a:r>
          </a:p>
          <a:p>
            <a:endParaRPr lang="en-US" sz="1800" dirty="0"/>
          </a:p>
          <a:p>
            <a:r>
              <a:rPr lang="en-US" sz="1800" dirty="0"/>
              <a:t>When a Navy propellant index is found to be unstable or nearing the end of its storage life, the Navy, through its chain of command, prompts a recommendation for reclassification which results in the issuance of a Notice of Ammunition Reclassification (NAR). </a:t>
            </a:r>
          </a:p>
          <a:p>
            <a:endParaRPr lang="en-US" sz="1800" dirty="0"/>
          </a:p>
          <a:p>
            <a:r>
              <a:rPr lang="en-US" sz="2000" dirty="0" smtClean="0"/>
              <a:t>.</a:t>
            </a:r>
            <a:endParaRPr lang="en-US" sz="2000" dirty="0"/>
          </a:p>
          <a:p>
            <a:endParaRPr lang="fr-FR"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65</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5086026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fr-FR" sz="2000" dirty="0"/>
              <a:t>Notice of Ammunition </a:t>
            </a:r>
            <a:r>
              <a:rPr lang="fr-FR" sz="2000" dirty="0" smtClean="0"/>
              <a:t>Reclassification</a:t>
            </a:r>
          </a:p>
          <a:p>
            <a:endParaRPr lang="en-US" sz="1400" dirty="0" smtClean="0"/>
          </a:p>
          <a:p>
            <a:r>
              <a:rPr lang="en-US" sz="1800" dirty="0"/>
              <a:t>Notice of Ammunition Reclassification (NAR) information is included in the latest version of NAVSUP P-801/TW024-AA-ORD-010, Ammunition Unserviceable, Suspended and Limited Use, which is the Navy's suspension and restriction manual. Propellant suspension information will remain a part of the publication for several years or until the Navy is confident that no traces of the propellant remain. </a:t>
            </a:r>
          </a:p>
          <a:p>
            <a:endParaRPr lang="en-US" sz="1800" dirty="0"/>
          </a:p>
          <a:p>
            <a:r>
              <a:rPr lang="en-US" sz="1800" dirty="0"/>
              <a:t>NAVSUP P-801/TW024-AA-ORD-010 can be found on the web by visiting the NOLSC website. </a:t>
            </a:r>
          </a:p>
          <a:p>
            <a:endParaRPr lang="en-US" sz="1800" dirty="0"/>
          </a:p>
          <a:p>
            <a:r>
              <a:rPr lang="en-US" sz="1800" dirty="0"/>
              <a:t>Navy propellant is considered to be hazardous waste immediately upon issuance of a NAR in which disposition instructions must be requested. Read more detailed information about NARs in Appendix E of the Propellant Management Guide</a:t>
            </a:r>
            <a:r>
              <a:rPr lang="en-US" sz="1800" dirty="0" smtClean="0"/>
              <a:t>.</a:t>
            </a:r>
            <a:endParaRPr lang="en-US" sz="2000" dirty="0"/>
          </a:p>
          <a:p>
            <a:endParaRPr lang="fr-FR"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66</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30244900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r>
              <a:rPr lang="fr-FR" sz="2000" dirty="0" smtClean="0"/>
              <a:t>Documentation</a:t>
            </a:r>
          </a:p>
          <a:p>
            <a:endParaRPr lang="en-US" sz="1400" dirty="0" smtClean="0"/>
          </a:p>
          <a:p>
            <a:r>
              <a:rPr lang="en-US" sz="1800" dirty="0"/>
              <a:t>Individual storing installations are not required to post, nor do they have access to, stability levels of individual Navy propellant lots. The Navy system tells the storing installations to assume that, unless notice to the contrary is received, the propellant lot or index is stable. </a:t>
            </a:r>
          </a:p>
          <a:p>
            <a:endParaRPr lang="en-US" sz="1800" dirty="0"/>
          </a:p>
          <a:p>
            <a:r>
              <a:rPr lang="en-US" sz="1800" dirty="0"/>
              <a:t>When shipping Navy propellants, it is very important to check the TW0/suspense manual since this is the only source to guard against shipping unstable propellant. An annual review of all Navy propellant stocks on hand should be conducted against the TW0 and NARS as a reverse means of assuring the stability of Navy propellants.</a:t>
            </a:r>
          </a:p>
          <a:p>
            <a:endParaRPr lang="en-US" sz="1800" dirty="0"/>
          </a:p>
          <a:p>
            <a:r>
              <a:rPr lang="en-US" sz="1800" dirty="0"/>
              <a:t>The review of Navy-owned/Navy-tested stocks should be documented by listing each lot reviewed. Also, any lot listed not found in the TW0 or in NARs should be attested. The review should be dated and signed by the QASAS conducting the review and by the QASAS in charge.</a:t>
            </a:r>
          </a:p>
          <a:p>
            <a:endParaRPr lang="fr-FR" sz="2000" dirty="0" smtClean="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67</a:t>
            </a:fld>
            <a:endParaRPr lang="en-US" dirty="0"/>
          </a:p>
        </p:txBody>
      </p:sp>
      <p:sp>
        <p:nvSpPr>
          <p:cNvPr id="6" name="Title 1"/>
          <p:cNvSpPr txBox="1">
            <a:spLocks/>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a:lstStyle>
          <a:p>
            <a:pPr>
              <a:defRPr/>
            </a:pPr>
            <a:r>
              <a:rPr lang="en-US" altLang="en-US" kern="0" dirty="0" smtClean="0">
                <a:solidFill>
                  <a:srgbClr val="000000"/>
                </a:solidFill>
              </a:rPr>
              <a:t/>
            </a:r>
            <a:br>
              <a:rPr lang="en-US" altLang="en-US" kern="0" dirty="0" smtClean="0">
                <a:solidFill>
                  <a:srgbClr val="000000"/>
                </a:solidFill>
              </a:rPr>
            </a:br>
            <a:r>
              <a:rPr lang="en-US" altLang="en-US" kern="0" dirty="0" smtClean="0">
                <a:solidFill>
                  <a:srgbClr val="000000"/>
                </a:solidFill>
              </a:rPr>
              <a:t>PROPELLANT</a:t>
            </a:r>
            <a:br>
              <a:rPr lang="en-US" altLang="en-US" kern="0" dirty="0" smtClean="0">
                <a:solidFill>
                  <a:srgbClr val="000000"/>
                </a:solidFill>
              </a:rPr>
            </a:br>
            <a:endParaRPr lang="en-US" altLang="en-US" kern="0" dirty="0" smtClean="0">
              <a:solidFill>
                <a:srgbClr val="000000"/>
              </a:solidFill>
            </a:endParaRPr>
          </a:p>
        </p:txBody>
      </p:sp>
    </p:spTree>
    <p:extLst>
      <p:ext uri="{BB962C8B-B14F-4D97-AF65-F5344CB8AC3E}">
        <p14:creationId xmlns:p14="http://schemas.microsoft.com/office/powerpoint/2010/main" val="12472935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819400"/>
            <a:ext cx="7772400" cy="1470025"/>
          </a:xfrm>
        </p:spPr>
        <p:txBody>
          <a:bodyPr/>
          <a:lstStyle/>
          <a:p>
            <a:pPr>
              <a:defRPr/>
            </a:pPr>
            <a:r>
              <a:rPr lang="en-US" sz="7200" dirty="0" smtClean="0"/>
              <a:t>Questions</a:t>
            </a:r>
            <a:endParaRPr lang="en-US" sz="7200" dirty="0"/>
          </a:p>
        </p:txBody>
      </p:sp>
      <p:sp>
        <p:nvSpPr>
          <p:cNvPr id="156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8D0FC100-A451-42FF-9336-E5A2588F9391}" type="slidenum">
              <a:rPr lang="en-US" altLang="en-US" sz="1400" smtClean="0"/>
              <a:pPr/>
              <a:t>68</a:t>
            </a:fld>
            <a:endParaRPr lang="en-US" altLang="en-US" sz="1400" smtClean="0"/>
          </a:p>
        </p:txBody>
      </p:sp>
    </p:spTree>
    <p:extLst>
      <p:ext uri="{BB962C8B-B14F-4D97-AF65-F5344CB8AC3E}">
        <p14:creationId xmlns:p14="http://schemas.microsoft.com/office/powerpoint/2010/main" val="242060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a:t>Grenades</a:t>
            </a:r>
          </a:p>
          <a:p>
            <a:pPr lvl="1"/>
            <a:r>
              <a:rPr lang="en-US" dirty="0"/>
              <a:t>Subject to accidental functioning from deterioration under unfavorable storage conditions</a:t>
            </a:r>
          </a:p>
          <a:p>
            <a:pPr lvl="2"/>
            <a:r>
              <a:rPr lang="en-US" dirty="0"/>
              <a:t>firing device is especially vulnerable to deterioration</a:t>
            </a:r>
          </a:p>
          <a:p>
            <a:pPr lvl="1"/>
            <a:r>
              <a:rPr lang="en-US" dirty="0"/>
              <a:t>Should be stored in their original packing containers</a:t>
            </a:r>
          </a:p>
          <a:p>
            <a:pPr lvl="1"/>
            <a:r>
              <a:rPr lang="en-US" dirty="0"/>
              <a:t>Should be stored separately whenever possible</a:t>
            </a:r>
          </a:p>
          <a:p>
            <a:r>
              <a:rPr lang="en-US" dirty="0"/>
              <a:t>Mortar Ammunition</a:t>
            </a:r>
          </a:p>
          <a:p>
            <a:pPr lvl="1"/>
            <a:r>
              <a:rPr lang="en-US" dirty="0"/>
              <a:t>“Light” (through 81mm) shall be stored similar as fixed ammo</a:t>
            </a:r>
          </a:p>
          <a:p>
            <a:pPr lvl="1"/>
            <a:r>
              <a:rPr lang="en-US" dirty="0"/>
              <a:t>“Heavy” (+81mm) shall be stored similar as bomb-type ammo</a:t>
            </a:r>
          </a:p>
          <a:p>
            <a:r>
              <a:rPr lang="en-US" dirty="0" smtClean="0"/>
              <a:t>Rocket-Type </a:t>
            </a:r>
            <a:r>
              <a:rPr lang="en-US" dirty="0"/>
              <a:t>Ammunition</a:t>
            </a:r>
          </a:p>
          <a:p>
            <a:pPr lvl="1"/>
            <a:r>
              <a:rPr lang="en-US" dirty="0"/>
              <a:t>Rocket heads/motors/unassembled </a:t>
            </a:r>
            <a:r>
              <a:rPr lang="en-US" dirty="0" smtClean="0"/>
              <a:t>rounds </a:t>
            </a:r>
            <a:r>
              <a:rPr lang="en-US" dirty="0"/>
              <a:t>may be stored in their original shipping boxes or pallets</a:t>
            </a:r>
          </a:p>
          <a:p>
            <a:pPr lvl="1"/>
            <a:r>
              <a:rPr lang="en-US" dirty="0"/>
              <a:t>Kept away </a:t>
            </a:r>
            <a:r>
              <a:rPr lang="en-US" dirty="0" smtClean="0"/>
              <a:t>from </a:t>
            </a:r>
            <a:r>
              <a:rPr lang="en-US" dirty="0"/>
              <a:t>electricity &amp; RF transmitters</a:t>
            </a:r>
          </a:p>
          <a:p>
            <a:pPr lvl="1"/>
            <a:r>
              <a:rPr lang="en-US" dirty="0"/>
              <a:t>Flammable dunnage, other than pallets used to pack/ship, shall not be used in magazines</a:t>
            </a:r>
            <a:r>
              <a:rPr lang="en-US" dirty="0" smtClean="0"/>
              <a:t>.</a:t>
            </a:r>
            <a:endParaRPr lang="en-US" dirty="0"/>
          </a:p>
        </p:txBody>
      </p:sp>
    </p:spTree>
    <p:extLst>
      <p:ext uri="{BB962C8B-B14F-4D97-AF65-F5344CB8AC3E}">
        <p14:creationId xmlns:p14="http://schemas.microsoft.com/office/powerpoint/2010/main" val="75458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sz="quarter" idx="1"/>
          </p:nvPr>
        </p:nvSpPr>
        <p:spPr>
          <a:xfrm>
            <a:off x="301752" y="1527048"/>
            <a:ext cx="8503920" cy="4797552"/>
          </a:xfrm>
        </p:spPr>
        <p:txBody>
          <a:bodyPr>
            <a:normAutofit/>
          </a:bodyPr>
          <a:lstStyle/>
          <a:p>
            <a:r>
              <a:rPr lang="en-US" dirty="0"/>
              <a:t>Land </a:t>
            </a:r>
            <a:r>
              <a:rPr lang="en-US" dirty="0" smtClean="0"/>
              <a:t>Mines</a:t>
            </a:r>
          </a:p>
          <a:p>
            <a:pPr lvl="1"/>
            <a:r>
              <a:rPr lang="en-US" dirty="0" smtClean="0"/>
              <a:t>Packed </a:t>
            </a:r>
            <a:r>
              <a:rPr lang="en-US" dirty="0"/>
              <a:t>in wooden </a:t>
            </a:r>
            <a:r>
              <a:rPr lang="en-US" dirty="0" smtClean="0"/>
              <a:t>boxes or metal crates</a:t>
            </a:r>
          </a:p>
          <a:p>
            <a:pPr lvl="1"/>
            <a:r>
              <a:rPr lang="en-US" dirty="0" smtClean="0"/>
              <a:t>May also </a:t>
            </a:r>
            <a:r>
              <a:rPr lang="en-US" dirty="0"/>
              <a:t>contain the </a:t>
            </a:r>
            <a:r>
              <a:rPr lang="en-US" dirty="0" err="1"/>
              <a:t>fuzes</a:t>
            </a:r>
            <a:r>
              <a:rPr lang="en-US" dirty="0"/>
              <a:t>, activators, and </a:t>
            </a:r>
            <a:r>
              <a:rPr lang="en-US" dirty="0" smtClean="0"/>
              <a:t>accessories</a:t>
            </a:r>
          </a:p>
          <a:p>
            <a:pPr lvl="1"/>
            <a:r>
              <a:rPr lang="en-US" dirty="0" smtClean="0"/>
              <a:t>Box/crate </a:t>
            </a:r>
            <a:r>
              <a:rPr lang="en-US" dirty="0"/>
              <a:t>may </a:t>
            </a:r>
            <a:r>
              <a:rPr lang="en-US" dirty="0" smtClean="0"/>
              <a:t>contain one or </a:t>
            </a:r>
            <a:r>
              <a:rPr lang="en-US" dirty="0"/>
              <a:t>several </a:t>
            </a:r>
            <a:r>
              <a:rPr lang="en-US" dirty="0" smtClean="0"/>
              <a:t>of same type</a:t>
            </a:r>
          </a:p>
          <a:p>
            <a:pPr lvl="1"/>
            <a:r>
              <a:rPr lang="en-US" dirty="0"/>
              <a:t>Antitank mines </a:t>
            </a:r>
            <a:r>
              <a:rPr lang="en-US" dirty="0" smtClean="0"/>
              <a:t>stored </a:t>
            </a:r>
            <a:r>
              <a:rPr lang="en-US" dirty="0"/>
              <a:t>as specified for </a:t>
            </a:r>
            <a:r>
              <a:rPr lang="en-US" dirty="0" smtClean="0"/>
              <a:t>bomb type ammo</a:t>
            </a:r>
            <a:endParaRPr lang="en-US" dirty="0"/>
          </a:p>
          <a:p>
            <a:r>
              <a:rPr lang="en-US" dirty="0"/>
              <a:t>Ground-Type </a:t>
            </a:r>
            <a:r>
              <a:rPr lang="en-US" dirty="0" smtClean="0"/>
              <a:t>Rockets</a:t>
            </a:r>
          </a:p>
          <a:p>
            <a:pPr lvl="1"/>
            <a:r>
              <a:rPr lang="en-US" dirty="0" smtClean="0"/>
              <a:t>Stored IAW Hazard Class &amp; SCG assignments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69148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5" name="Text Placeholder 4"/>
          <p:cNvSpPr>
            <a:spLocks noGrp="1"/>
          </p:cNvSpPr>
          <p:nvPr>
            <p:ph type="body" idx="1"/>
          </p:nvPr>
        </p:nvSpPr>
        <p:spPr/>
        <p:txBody>
          <a:bodyPr/>
          <a:lstStyle/>
          <a:p>
            <a:pPr algn="ctr"/>
            <a:r>
              <a:rPr lang="en-US" sz="4400" cap="all" dirty="0" smtClean="0">
                <a:solidFill>
                  <a:srgbClr val="000000"/>
                </a:solidFill>
              </a:rPr>
              <a:t>GRENADES</a:t>
            </a:r>
            <a:r>
              <a:rPr lang="en-US" sz="4000" b="1" cap="all" dirty="0">
                <a:solidFill>
                  <a:srgbClr val="000000"/>
                </a:solidFill>
              </a:rPr>
              <a:t/>
            </a:r>
            <a:br>
              <a:rPr lang="en-US" sz="4000" b="1" cap="all" dirty="0">
                <a:solidFill>
                  <a:srgbClr val="000000"/>
                </a:solidFill>
              </a:rPr>
            </a:br>
            <a:endParaRPr lang="en-US" dirty="0"/>
          </a:p>
        </p:txBody>
      </p:sp>
      <p:sp>
        <p:nvSpPr>
          <p:cNvPr id="4" name="Slide Number Placeholder 3"/>
          <p:cNvSpPr>
            <a:spLocks noGrp="1"/>
          </p:cNvSpPr>
          <p:nvPr>
            <p:ph type="sldNum" sz="quarter" idx="12"/>
          </p:nvPr>
        </p:nvSpPr>
        <p:spPr/>
        <p:txBody>
          <a:bodyPr/>
          <a:lstStyle/>
          <a:p>
            <a:pPr>
              <a:defRPr/>
            </a:pPr>
            <a:fld id="{7039F003-2850-49BD-B191-B191FDD3A441}" type="slidenum">
              <a:rPr lang="en-US" smtClean="0"/>
              <a:pPr>
                <a:defRPr/>
              </a:pPr>
              <a:t>9</a:t>
            </a:fld>
            <a:endParaRPr lang="en-US" dirty="0"/>
          </a:p>
        </p:txBody>
      </p:sp>
    </p:spTree>
    <p:extLst>
      <p:ext uri="{BB962C8B-B14F-4D97-AF65-F5344CB8AC3E}">
        <p14:creationId xmlns:p14="http://schemas.microsoft.com/office/powerpoint/2010/main" val="29050090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5380</Words>
  <Application>Microsoft Office PowerPoint</Application>
  <PresentationFormat>On-screen Show (4:3)</PresentationFormat>
  <Paragraphs>577</Paragraphs>
  <Slides>68</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68</vt:i4>
      </vt:variant>
    </vt:vector>
  </HeadingPairs>
  <TitlesOfParts>
    <vt:vector size="79" baseType="lpstr">
      <vt:lpstr>Arial</vt:lpstr>
      <vt:lpstr>Georgia</vt:lpstr>
      <vt:lpstr>Times New Roman</vt:lpstr>
      <vt:lpstr>Wingdings</vt:lpstr>
      <vt:lpstr>Wingdings 2</vt:lpstr>
      <vt:lpstr>Civic</vt:lpstr>
      <vt:lpstr>1_Civic</vt:lpstr>
      <vt:lpstr>2_Civic</vt:lpstr>
      <vt:lpstr>3_Civic</vt:lpstr>
      <vt:lpstr>4_Civic</vt:lpstr>
      <vt:lpstr>5_Civic</vt:lpstr>
      <vt:lpstr>AA&amp;E FAMILIARIZATION (High Explosives)</vt:lpstr>
      <vt:lpstr>HANDLING</vt:lpstr>
      <vt:lpstr>HANDLING</vt:lpstr>
      <vt:lpstr>HANDLING</vt:lpstr>
      <vt:lpstr>HANDLING</vt:lpstr>
      <vt:lpstr>STORAGE</vt:lpstr>
      <vt:lpstr>STORAGE</vt:lpstr>
      <vt:lpstr>STORAGE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AA&amp;E FAMILIARIZATION (High Explosives)</dc:title>
  <dc:creator>Rodriguez MSgt Jason M</dc:creator>
  <cp:lastModifiedBy>Cline Cpl Aaron C</cp:lastModifiedBy>
  <cp:revision>5</cp:revision>
  <dcterms:created xsi:type="dcterms:W3CDTF">2016-10-13T18:14:33Z</dcterms:created>
  <dcterms:modified xsi:type="dcterms:W3CDTF">2020-03-11T12:15:52Z</dcterms:modified>
</cp:coreProperties>
</file>