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4" r:id="rId6"/>
    <p:sldId id="260" r:id="rId7"/>
    <p:sldId id="285" r:id="rId8"/>
    <p:sldId id="261" r:id="rId9"/>
    <p:sldId id="314" r:id="rId10"/>
    <p:sldId id="286" r:id="rId11"/>
    <p:sldId id="287" r:id="rId12"/>
    <p:sldId id="288" r:id="rId13"/>
    <p:sldId id="289" r:id="rId14"/>
    <p:sldId id="291" r:id="rId15"/>
    <p:sldId id="292" r:id="rId16"/>
    <p:sldId id="293" r:id="rId17"/>
    <p:sldId id="290" r:id="rId18"/>
    <p:sldId id="262" r:id="rId19"/>
    <p:sldId id="294" r:id="rId20"/>
    <p:sldId id="295" r:id="rId21"/>
    <p:sldId id="265" r:id="rId22"/>
    <p:sldId id="269" r:id="rId23"/>
    <p:sldId id="298" r:id="rId24"/>
    <p:sldId id="299" r:id="rId25"/>
    <p:sldId id="300" r:id="rId26"/>
    <p:sldId id="271" r:id="rId27"/>
    <p:sldId id="296" r:id="rId28"/>
    <p:sldId id="297" r:id="rId29"/>
    <p:sldId id="273" r:id="rId30"/>
    <p:sldId id="274" r:id="rId31"/>
    <p:sldId id="275" r:id="rId32"/>
    <p:sldId id="276" r:id="rId33"/>
    <p:sldId id="278" r:id="rId34"/>
    <p:sldId id="279"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283" r:id="rId48"/>
    <p:sldId id="31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363"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D34B0A-50FF-4F59-A259-F0F2608FDA1B}"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251705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34B0A-50FF-4F59-A259-F0F2608FDA1B}"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29415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34B0A-50FF-4F59-A259-F0F2608FDA1B}"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106163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34B0A-50FF-4F59-A259-F0F2608FDA1B}"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300416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34B0A-50FF-4F59-A259-F0F2608FDA1B}"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89012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D34B0A-50FF-4F59-A259-F0F2608FDA1B}"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217534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D34B0A-50FF-4F59-A259-F0F2608FDA1B}"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159141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D34B0A-50FF-4F59-A259-F0F2608FDA1B}"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396004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34B0A-50FF-4F59-A259-F0F2608FDA1B}"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323719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34B0A-50FF-4F59-A259-F0F2608FDA1B}"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411157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34B0A-50FF-4F59-A259-F0F2608FDA1B}"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71DBF-E089-44A4-9055-12DC6FAF2B37}" type="slidenum">
              <a:rPr lang="en-US" smtClean="0"/>
              <a:t>‹#›</a:t>
            </a:fld>
            <a:endParaRPr lang="en-US"/>
          </a:p>
        </p:txBody>
      </p:sp>
    </p:spTree>
    <p:extLst>
      <p:ext uri="{BB962C8B-B14F-4D97-AF65-F5344CB8AC3E}">
        <p14:creationId xmlns:p14="http://schemas.microsoft.com/office/powerpoint/2010/main" val="22331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34B0A-50FF-4F59-A259-F0F2608FDA1B}"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71DBF-E089-44A4-9055-12DC6FAF2B37}" type="slidenum">
              <a:rPr lang="en-US" smtClean="0"/>
              <a:t>‹#›</a:t>
            </a:fld>
            <a:endParaRPr lang="en-US"/>
          </a:p>
        </p:txBody>
      </p:sp>
    </p:spTree>
    <p:extLst>
      <p:ext uri="{BB962C8B-B14F-4D97-AF65-F5344CB8AC3E}">
        <p14:creationId xmlns:p14="http://schemas.microsoft.com/office/powerpoint/2010/main" val="2045276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Fuzes</a:t>
            </a:r>
            <a:endParaRPr lang="en-US" sz="9600" dirty="0"/>
          </a:p>
        </p:txBody>
      </p:sp>
    </p:spTree>
    <p:extLst>
      <p:ext uri="{BB962C8B-B14F-4D97-AF65-F5344CB8AC3E}">
        <p14:creationId xmlns:p14="http://schemas.microsoft.com/office/powerpoint/2010/main" val="2194169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by Activation</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Impact Fuze</a:t>
            </a:r>
          </a:p>
          <a:p>
            <a:pPr lvl="1"/>
            <a:r>
              <a:rPr lang="en-US" b="1" dirty="0"/>
              <a:t>Impact</a:t>
            </a:r>
            <a:r>
              <a:rPr lang="en-US" dirty="0"/>
              <a:t>, </a:t>
            </a:r>
            <a:r>
              <a:rPr lang="en-US" b="1" dirty="0"/>
              <a:t>percussion</a:t>
            </a:r>
            <a:r>
              <a:rPr lang="en-US" dirty="0"/>
              <a:t> or </a:t>
            </a:r>
            <a:r>
              <a:rPr lang="en-US" b="1" dirty="0"/>
              <a:t>contact</a:t>
            </a:r>
            <a:r>
              <a:rPr lang="en-US" dirty="0"/>
              <a:t> </a:t>
            </a:r>
            <a:r>
              <a:rPr lang="en-US" dirty="0" err="1"/>
              <a:t>fuzes</a:t>
            </a:r>
            <a:r>
              <a:rPr lang="en-US" dirty="0"/>
              <a:t> detonate when their forward motion rapidly decreases, typically on physically striking an object such as the target. </a:t>
            </a:r>
            <a:endParaRPr lang="en-US" dirty="0" smtClean="0"/>
          </a:p>
          <a:p>
            <a:pPr lvl="1"/>
            <a:r>
              <a:rPr lang="en-US" dirty="0" smtClean="0"/>
              <a:t>Detonation </a:t>
            </a:r>
            <a:r>
              <a:rPr lang="en-US" dirty="0"/>
              <a:t>may be instantaneous or deliberately delayed to occur a preset </a:t>
            </a:r>
            <a:r>
              <a:rPr lang="en-US" dirty="0" smtClean="0"/>
              <a:t>fraction-of-a-second </a:t>
            </a:r>
            <a:r>
              <a:rPr lang="en-US" dirty="0"/>
              <a:t>after penetration of the target. </a:t>
            </a:r>
            <a:endParaRPr lang="en-US" dirty="0" smtClean="0"/>
          </a:p>
          <a:p>
            <a:pPr lvl="1"/>
            <a:r>
              <a:rPr lang="en-US" dirty="0" smtClean="0"/>
              <a:t>"</a:t>
            </a:r>
            <a:r>
              <a:rPr lang="en-US" dirty="0" err="1"/>
              <a:t>Superquick</a:t>
            </a:r>
            <a:r>
              <a:rPr lang="en-US" dirty="0"/>
              <a:t>" </a:t>
            </a:r>
            <a:r>
              <a:rPr lang="en-US" dirty="0" smtClean="0"/>
              <a:t>(instantaneous) </a:t>
            </a:r>
            <a:r>
              <a:rPr lang="en-US" dirty="0" err="1" smtClean="0"/>
              <a:t>fuzes</a:t>
            </a:r>
            <a:r>
              <a:rPr lang="en-US" dirty="0" smtClean="0"/>
              <a:t> detonate </a:t>
            </a:r>
            <a:r>
              <a:rPr lang="en-US" dirty="0"/>
              <a:t>instantly on the slightest physical contact with the target. </a:t>
            </a:r>
            <a:endParaRPr lang="en-US" dirty="0" smtClean="0"/>
          </a:p>
          <a:p>
            <a:pPr lvl="2"/>
            <a:r>
              <a:rPr lang="en-US" b="1" dirty="0" smtClean="0"/>
              <a:t>Graze</a:t>
            </a:r>
            <a:r>
              <a:rPr lang="en-US" dirty="0" smtClean="0"/>
              <a:t> </a:t>
            </a:r>
            <a:r>
              <a:rPr lang="en-US" dirty="0"/>
              <a:t>action </a:t>
            </a:r>
            <a:r>
              <a:rPr lang="en-US" dirty="0" err="1" smtClean="0"/>
              <a:t>fuzes</a:t>
            </a:r>
            <a:r>
              <a:rPr lang="en-US" dirty="0" smtClean="0"/>
              <a:t> will </a:t>
            </a:r>
            <a:r>
              <a:rPr lang="en-US" dirty="0"/>
              <a:t>also detonate on change of direction caused by a slight glancing blow on a physical obstruction such as the ground.</a:t>
            </a:r>
          </a:p>
          <a:p>
            <a:pPr lvl="1"/>
            <a:r>
              <a:rPr lang="en-US" dirty="0" smtClean="0"/>
              <a:t>May </a:t>
            </a:r>
            <a:r>
              <a:rPr lang="en-US" dirty="0"/>
              <a:t>be mounted in the shell nose ("point detonating") or shell base ("base detonating").</a:t>
            </a:r>
          </a:p>
          <a:p>
            <a:pPr lvl="1"/>
            <a:endParaRPr lang="en-US" dirty="0"/>
          </a:p>
        </p:txBody>
      </p:sp>
    </p:spTree>
    <p:extLst>
      <p:ext uri="{BB962C8B-B14F-4D97-AF65-F5344CB8AC3E}">
        <p14:creationId xmlns:p14="http://schemas.microsoft.com/office/powerpoint/2010/main" val="905329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by Activation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Proximity Fuze</a:t>
            </a:r>
          </a:p>
          <a:p>
            <a:pPr lvl="1"/>
            <a:r>
              <a:rPr lang="en-US" dirty="0" smtClean="0"/>
              <a:t>Cause </a:t>
            </a:r>
            <a:r>
              <a:rPr lang="en-US" dirty="0"/>
              <a:t>a </a:t>
            </a:r>
            <a:r>
              <a:rPr lang="en-US" dirty="0" smtClean="0"/>
              <a:t>warhead/projectile </a:t>
            </a:r>
            <a:r>
              <a:rPr lang="en-US" dirty="0"/>
              <a:t>or other munition (e.g. air-dropped bomb or sea mine) to detonate when it comes within a certain pre-set distance of the target, or vice versa. </a:t>
            </a:r>
            <a:endParaRPr lang="en-US" dirty="0" smtClean="0"/>
          </a:p>
          <a:p>
            <a:pPr lvl="1"/>
            <a:r>
              <a:rPr lang="en-US" dirty="0" smtClean="0"/>
              <a:t>Utilize </a:t>
            </a:r>
            <a:r>
              <a:rPr lang="en-US" dirty="0"/>
              <a:t>sensors incorporating one or more combinations </a:t>
            </a:r>
            <a:r>
              <a:rPr lang="en-US" dirty="0" smtClean="0"/>
              <a:t>of: </a:t>
            </a:r>
            <a:r>
              <a:rPr lang="en-US" dirty="0"/>
              <a:t>radar, active sonar, passive acoustic, infrared, magnetic, photoelectric, seismic or even television cameras. </a:t>
            </a:r>
            <a:endParaRPr lang="en-US" dirty="0" smtClean="0"/>
          </a:p>
          <a:p>
            <a:pPr lvl="2"/>
            <a:r>
              <a:rPr lang="en-US" dirty="0" smtClean="0"/>
              <a:t>Sensors </a:t>
            </a:r>
            <a:r>
              <a:rPr lang="en-US" dirty="0"/>
              <a:t>may take the form of an anti-handling device designed specifically to kill or severely injure anyone who tampers with the munition in some way </a:t>
            </a:r>
            <a:r>
              <a:rPr lang="en-US" dirty="0" smtClean="0"/>
              <a:t>(e.g</a:t>
            </a:r>
            <a:r>
              <a:rPr lang="en-US" dirty="0"/>
              <a:t>. lifting or </a:t>
            </a:r>
            <a:r>
              <a:rPr lang="en-US" dirty="0" smtClean="0"/>
              <a:t>tilting). </a:t>
            </a:r>
          </a:p>
          <a:p>
            <a:pPr lvl="2"/>
            <a:r>
              <a:rPr lang="en-US" dirty="0" smtClean="0"/>
              <a:t>Regardless </a:t>
            </a:r>
            <a:r>
              <a:rPr lang="en-US" dirty="0"/>
              <a:t>of the sensor used, the pre-set triggering distance is calculated such that the explosion will occur sufficiently close to the target that it is either destroyed or severely damaged.</a:t>
            </a:r>
          </a:p>
        </p:txBody>
      </p:sp>
    </p:spTree>
    <p:extLst>
      <p:ext uri="{BB962C8B-B14F-4D97-AF65-F5344CB8AC3E}">
        <p14:creationId xmlns:p14="http://schemas.microsoft.com/office/powerpoint/2010/main" val="628520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by Activation</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b="1" dirty="0"/>
              <a:t>Remote </a:t>
            </a:r>
            <a:r>
              <a:rPr lang="en-US" b="1" dirty="0" smtClean="0"/>
              <a:t>detonators</a:t>
            </a:r>
            <a:endParaRPr lang="en-US" b="1" dirty="0"/>
          </a:p>
          <a:p>
            <a:pPr lvl="1"/>
            <a:r>
              <a:rPr lang="en-US" dirty="0" smtClean="0"/>
              <a:t>Use </a:t>
            </a:r>
            <a:r>
              <a:rPr lang="en-US" dirty="0"/>
              <a:t>wires or radio waves to remotely command the device to detonate.</a:t>
            </a:r>
          </a:p>
          <a:p>
            <a:pPr lvl="0"/>
            <a:r>
              <a:rPr lang="en-US" sz="3000" b="1" dirty="0">
                <a:solidFill>
                  <a:prstClr val="black"/>
                </a:solidFill>
              </a:rPr>
              <a:t>Barometric fuze</a:t>
            </a:r>
          </a:p>
          <a:p>
            <a:pPr lvl="1"/>
            <a:r>
              <a:rPr lang="en-US" sz="2600" dirty="0">
                <a:solidFill>
                  <a:prstClr val="black"/>
                </a:solidFill>
              </a:rPr>
              <a:t>Cause a bomb to detonate at a certain pre-set altitude above sea level by means of a radar, barometric altimeter or an infrared rangefinder.</a:t>
            </a:r>
          </a:p>
          <a:p>
            <a:pPr marL="0" indent="0">
              <a:buNone/>
            </a:pPr>
            <a:r>
              <a:rPr lang="en-US" dirty="0" smtClean="0"/>
              <a:t>[Uncommon to conventional ground ordnance]</a:t>
            </a:r>
          </a:p>
          <a:p>
            <a:endParaRPr lang="en-US" dirty="0"/>
          </a:p>
        </p:txBody>
      </p:sp>
    </p:spTree>
    <p:extLst>
      <p:ext uri="{BB962C8B-B14F-4D97-AF65-F5344CB8AC3E}">
        <p14:creationId xmlns:p14="http://schemas.microsoft.com/office/powerpoint/2010/main" val="271607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by Activation</a:t>
            </a:r>
            <a:endParaRPr lang="en-US" dirty="0"/>
          </a:p>
        </p:txBody>
      </p:sp>
      <p:sp>
        <p:nvSpPr>
          <p:cNvPr id="3" name="Content Placeholder 2"/>
          <p:cNvSpPr>
            <a:spLocks noGrp="1"/>
          </p:cNvSpPr>
          <p:nvPr>
            <p:ph idx="1"/>
          </p:nvPr>
        </p:nvSpPr>
        <p:spPr>
          <a:xfrm>
            <a:off x="457200" y="1295400"/>
            <a:ext cx="8229600" cy="5562600"/>
          </a:xfrm>
        </p:spPr>
        <p:txBody>
          <a:bodyPr>
            <a:normAutofit fontScale="70000" lnSpcReduction="20000"/>
          </a:bodyPr>
          <a:lstStyle/>
          <a:p>
            <a:r>
              <a:rPr lang="en-US" dirty="0" smtClean="0"/>
              <a:t>Combination Fuze</a:t>
            </a:r>
          </a:p>
          <a:p>
            <a:pPr lvl="1"/>
            <a:r>
              <a:rPr lang="en-US" dirty="0" smtClean="0"/>
              <a:t>A fuze assembly </a:t>
            </a:r>
            <a:r>
              <a:rPr lang="en-US" dirty="0"/>
              <a:t>may include more than one fuze in series or parallel arrangements. </a:t>
            </a:r>
            <a:endParaRPr lang="en-US" dirty="0" smtClean="0"/>
          </a:p>
          <a:p>
            <a:pPr lvl="1"/>
            <a:r>
              <a:rPr lang="en-US" dirty="0" smtClean="0"/>
              <a:t>The RPG-7 </a:t>
            </a:r>
            <a:r>
              <a:rPr lang="en-US" dirty="0"/>
              <a:t>usually has an impact (PIBD) fuze in parallel with a 4.5 second time fuze; so detonation occurs on impact, but not later than after 4.5 </a:t>
            </a:r>
            <a:r>
              <a:rPr lang="en-US" dirty="0" smtClean="0"/>
              <a:t>seconds.</a:t>
            </a:r>
          </a:p>
          <a:p>
            <a:pPr lvl="1"/>
            <a:r>
              <a:rPr lang="en-US" dirty="0" smtClean="0"/>
              <a:t>Military </a:t>
            </a:r>
            <a:r>
              <a:rPr lang="en-US" dirty="0"/>
              <a:t>weapons containing explosives have </a:t>
            </a:r>
            <a:r>
              <a:rPr lang="en-US" dirty="0" err="1"/>
              <a:t>fuzing</a:t>
            </a:r>
            <a:r>
              <a:rPr lang="en-US" dirty="0"/>
              <a:t> systems including a series time fuze to ensure that they do not initiate (explode) prematurely within a danger distance of the munition launch platform. </a:t>
            </a:r>
            <a:endParaRPr lang="en-US" dirty="0" smtClean="0"/>
          </a:p>
          <a:p>
            <a:pPr lvl="1"/>
            <a:r>
              <a:rPr lang="en-US" dirty="0" smtClean="0"/>
              <a:t>The </a:t>
            </a:r>
            <a:r>
              <a:rPr lang="en-US" dirty="0"/>
              <a:t>munition has to travel a certain distance, wait for a period of time (via clockwork, electronic or even a chemical delay), or have some form of arming pin/plug removed. </a:t>
            </a:r>
            <a:endParaRPr lang="en-US" dirty="0" smtClean="0"/>
          </a:p>
          <a:p>
            <a:pPr lvl="1"/>
            <a:r>
              <a:rPr lang="en-US" dirty="0" smtClean="0"/>
              <a:t>Only </a:t>
            </a:r>
            <a:r>
              <a:rPr lang="en-US" dirty="0"/>
              <a:t>when these processes have occurred will the arming process of the series time fuze be complete. </a:t>
            </a:r>
            <a:endParaRPr lang="en-US" dirty="0" smtClean="0"/>
          </a:p>
          <a:p>
            <a:pPr lvl="1"/>
            <a:r>
              <a:rPr lang="en-US" dirty="0" smtClean="0"/>
              <a:t>Mines </a:t>
            </a:r>
            <a:r>
              <a:rPr lang="en-US" dirty="0"/>
              <a:t>often have a parallel time fuze to detonate and destroy the mine after a pre-determined period to minimize casualties after the anticipated duration of hostilities. </a:t>
            </a:r>
            <a:endParaRPr lang="en-US" dirty="0" smtClean="0"/>
          </a:p>
          <a:p>
            <a:pPr lvl="1"/>
            <a:r>
              <a:rPr lang="en-US" dirty="0" smtClean="0"/>
              <a:t>Detonation </a:t>
            </a:r>
            <a:r>
              <a:rPr lang="en-US" dirty="0"/>
              <a:t>of modern naval mines may require simultaneous detection of a series arrangement of acoustic, magnetic, and/or pressure sensors to complicate mine-sweeping efforts</a:t>
            </a:r>
            <a:r>
              <a:rPr lang="en-US" dirty="0" smtClean="0"/>
              <a:t>.</a:t>
            </a:r>
            <a:endParaRPr lang="en-US" dirty="0"/>
          </a:p>
        </p:txBody>
      </p:sp>
    </p:spTree>
    <p:extLst>
      <p:ext uri="{BB962C8B-B14F-4D97-AF65-F5344CB8AC3E}">
        <p14:creationId xmlns:p14="http://schemas.microsoft.com/office/powerpoint/2010/main" val="1411721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Safety/Arming Mechanisms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a:t>
            </a:r>
            <a:r>
              <a:rPr lang="en-US" dirty="0"/>
              <a:t>be as simple as </a:t>
            </a:r>
            <a:r>
              <a:rPr lang="en-US" dirty="0" smtClean="0"/>
              <a:t>spring-loaded </a:t>
            </a:r>
            <a:r>
              <a:rPr lang="en-US" dirty="0"/>
              <a:t>safety </a:t>
            </a:r>
            <a:r>
              <a:rPr lang="en-US" dirty="0" smtClean="0"/>
              <a:t>lever (M67 fragmentation grenade), </a:t>
            </a:r>
            <a:r>
              <a:rPr lang="en-US" dirty="0"/>
              <a:t>which will not initiate the explosive train so long as the pin is kept in the grenade, or the safety lever is held down on a </a:t>
            </a:r>
            <a:r>
              <a:rPr lang="en-US" dirty="0" smtClean="0"/>
              <a:t>pin-less </a:t>
            </a:r>
            <a:r>
              <a:rPr lang="en-US" dirty="0"/>
              <a:t>grenade. </a:t>
            </a:r>
            <a:endParaRPr lang="en-US" dirty="0" smtClean="0"/>
          </a:p>
          <a:p>
            <a:r>
              <a:rPr lang="en-US" dirty="0" smtClean="0"/>
              <a:t>Can </a:t>
            </a:r>
            <a:r>
              <a:rPr lang="en-US" dirty="0"/>
              <a:t>be as complex as </a:t>
            </a:r>
            <a:r>
              <a:rPr lang="en-US" dirty="0" smtClean="0"/>
              <a:t>electronic </a:t>
            </a:r>
            <a:r>
              <a:rPr lang="en-US" dirty="0"/>
              <a:t>timer-countdown on an influence sea mine, which gives the vessel laying it sufficient time to move out of the blast zone before the magnetic or acoustic sensors are fully activated.</a:t>
            </a:r>
          </a:p>
        </p:txBody>
      </p:sp>
    </p:spTree>
    <p:extLst>
      <p:ext uri="{BB962C8B-B14F-4D97-AF65-F5344CB8AC3E}">
        <p14:creationId xmlns:p14="http://schemas.microsoft.com/office/powerpoint/2010/main" val="3572638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Safety/Arming Mechanisms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Most artillery </a:t>
            </a:r>
            <a:r>
              <a:rPr lang="en-US" dirty="0" err="1" smtClean="0"/>
              <a:t>fuzes</a:t>
            </a:r>
            <a:r>
              <a:rPr lang="en-US" dirty="0" smtClean="0"/>
              <a:t> </a:t>
            </a:r>
            <a:r>
              <a:rPr lang="en-US" dirty="0"/>
              <a:t>incorporate several safety features to prevent </a:t>
            </a:r>
            <a:r>
              <a:rPr lang="en-US" dirty="0" smtClean="0"/>
              <a:t>arming </a:t>
            </a:r>
            <a:r>
              <a:rPr lang="en-US" dirty="0"/>
              <a:t>before </a:t>
            </a:r>
            <a:r>
              <a:rPr lang="en-US" dirty="0" smtClean="0"/>
              <a:t>leaving a gun </a:t>
            </a:r>
            <a:r>
              <a:rPr lang="en-US" dirty="0"/>
              <a:t>barrel. </a:t>
            </a:r>
            <a:endParaRPr lang="en-US" dirty="0" smtClean="0"/>
          </a:p>
          <a:p>
            <a:r>
              <a:rPr lang="en-US" dirty="0" smtClean="0"/>
              <a:t>May </a:t>
            </a:r>
            <a:r>
              <a:rPr lang="en-US" dirty="0"/>
              <a:t>include arming on "setback" or by centrifugal force, and often both operating together. </a:t>
            </a:r>
            <a:endParaRPr lang="en-US" dirty="0" smtClean="0"/>
          </a:p>
          <a:p>
            <a:pPr lvl="1"/>
            <a:r>
              <a:rPr lang="en-US" dirty="0" smtClean="0"/>
              <a:t>Set-back </a:t>
            </a:r>
            <a:r>
              <a:rPr lang="en-US" dirty="0"/>
              <a:t>arming uses </a:t>
            </a:r>
            <a:r>
              <a:rPr lang="en-US" dirty="0" smtClean="0"/>
              <a:t>inertia </a:t>
            </a:r>
            <a:r>
              <a:rPr lang="en-US" dirty="0"/>
              <a:t>of </a:t>
            </a:r>
            <a:r>
              <a:rPr lang="en-US" dirty="0" smtClean="0"/>
              <a:t>accelerating shells </a:t>
            </a:r>
            <a:r>
              <a:rPr lang="en-US" dirty="0"/>
              <a:t>to remove a safety feature as </a:t>
            </a:r>
            <a:r>
              <a:rPr lang="en-US" dirty="0" smtClean="0"/>
              <a:t>projectile </a:t>
            </a:r>
            <a:r>
              <a:rPr lang="en-US" dirty="0"/>
              <a:t>accelerates from rest to </a:t>
            </a:r>
            <a:r>
              <a:rPr lang="en-US" dirty="0" smtClean="0"/>
              <a:t>in-flight </a:t>
            </a:r>
            <a:r>
              <a:rPr lang="en-US" dirty="0"/>
              <a:t>speed. </a:t>
            </a:r>
            <a:endParaRPr lang="en-US" dirty="0" smtClean="0"/>
          </a:p>
          <a:p>
            <a:pPr lvl="1"/>
            <a:r>
              <a:rPr lang="en-US" dirty="0" smtClean="0"/>
              <a:t>Rotational </a:t>
            </a:r>
            <a:r>
              <a:rPr lang="en-US" dirty="0"/>
              <a:t>arming requires </a:t>
            </a:r>
            <a:r>
              <a:rPr lang="en-US" dirty="0" smtClean="0"/>
              <a:t>the shell </a:t>
            </a:r>
            <a:r>
              <a:rPr lang="en-US" dirty="0"/>
              <a:t>reach a certain rpm before centrifugal forces cause a safety feature to disengage or move an arming mechanism to its armed position. </a:t>
            </a:r>
          </a:p>
        </p:txBody>
      </p:sp>
    </p:spTree>
    <p:extLst>
      <p:ext uri="{BB962C8B-B14F-4D97-AF65-F5344CB8AC3E}">
        <p14:creationId xmlns:p14="http://schemas.microsoft.com/office/powerpoint/2010/main" val="186455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Safety/Arming Mechanisms</a:t>
            </a:r>
            <a:endParaRPr lang="en-US" dirty="0"/>
          </a:p>
        </p:txBody>
      </p:sp>
      <p:sp>
        <p:nvSpPr>
          <p:cNvPr id="3" name="Content Placeholder 2"/>
          <p:cNvSpPr>
            <a:spLocks noGrp="1"/>
          </p:cNvSpPr>
          <p:nvPr>
            <p:ph idx="1"/>
          </p:nvPr>
        </p:nvSpPr>
        <p:spPr>
          <a:xfrm>
            <a:off x="457200" y="1143000"/>
            <a:ext cx="8229600" cy="5715000"/>
          </a:xfrm>
        </p:spPr>
        <p:txBody>
          <a:bodyPr>
            <a:normAutofit fontScale="85000" lnSpcReduction="10000"/>
          </a:bodyPr>
          <a:lstStyle/>
          <a:p>
            <a:pPr lvl="0"/>
            <a:r>
              <a:rPr lang="en-US" sz="2600" dirty="0">
                <a:solidFill>
                  <a:prstClr val="black"/>
                </a:solidFill>
              </a:rPr>
              <a:t>Aerial bombs &amp; depth charges can be </a:t>
            </a:r>
            <a:r>
              <a:rPr lang="en-US" sz="2600" i="1" dirty="0">
                <a:solidFill>
                  <a:prstClr val="black"/>
                </a:solidFill>
              </a:rPr>
              <a:t>nose</a:t>
            </a:r>
            <a:r>
              <a:rPr lang="en-US" sz="2600" dirty="0">
                <a:solidFill>
                  <a:prstClr val="black"/>
                </a:solidFill>
              </a:rPr>
              <a:t> and </a:t>
            </a:r>
            <a:r>
              <a:rPr lang="en-US" sz="2600" i="1" dirty="0">
                <a:solidFill>
                  <a:prstClr val="black"/>
                </a:solidFill>
              </a:rPr>
              <a:t>tail</a:t>
            </a:r>
            <a:r>
              <a:rPr lang="en-US" sz="2600" dirty="0">
                <a:solidFill>
                  <a:prstClr val="black"/>
                </a:solidFill>
              </a:rPr>
              <a:t> </a:t>
            </a:r>
            <a:r>
              <a:rPr lang="en-US" sz="2600" dirty="0" err="1">
                <a:solidFill>
                  <a:prstClr val="black"/>
                </a:solidFill>
              </a:rPr>
              <a:t>fuzed</a:t>
            </a:r>
            <a:r>
              <a:rPr lang="en-US" sz="2600" dirty="0">
                <a:solidFill>
                  <a:prstClr val="black"/>
                </a:solidFill>
              </a:rPr>
              <a:t> using different detonator/initiator characteristics so crews can choose which effect will suit target conditions unknown before flight.</a:t>
            </a:r>
          </a:p>
          <a:p>
            <a:pPr lvl="1"/>
            <a:r>
              <a:rPr lang="en-US" sz="2400" dirty="0">
                <a:solidFill>
                  <a:prstClr val="black"/>
                </a:solidFill>
              </a:rPr>
              <a:t>Arming switch is set to one of </a:t>
            </a:r>
            <a:r>
              <a:rPr lang="en-US" sz="2400" i="1" dirty="0">
                <a:solidFill>
                  <a:prstClr val="black"/>
                </a:solidFill>
              </a:rPr>
              <a:t>safe</a:t>
            </a:r>
            <a:r>
              <a:rPr lang="en-US" sz="2400" dirty="0">
                <a:solidFill>
                  <a:prstClr val="black"/>
                </a:solidFill>
              </a:rPr>
              <a:t>, </a:t>
            </a:r>
            <a:r>
              <a:rPr lang="en-US" sz="2400" i="1" dirty="0">
                <a:solidFill>
                  <a:prstClr val="black"/>
                </a:solidFill>
              </a:rPr>
              <a:t>nose</a:t>
            </a:r>
            <a:r>
              <a:rPr lang="en-US" sz="2400" dirty="0">
                <a:solidFill>
                  <a:prstClr val="black"/>
                </a:solidFill>
              </a:rPr>
              <a:t>, or </a:t>
            </a:r>
            <a:r>
              <a:rPr lang="en-US" sz="2400" i="1" dirty="0">
                <a:solidFill>
                  <a:prstClr val="black"/>
                </a:solidFill>
              </a:rPr>
              <a:t>tail</a:t>
            </a:r>
            <a:r>
              <a:rPr lang="en-US" sz="2400" dirty="0">
                <a:solidFill>
                  <a:prstClr val="black"/>
                </a:solidFill>
              </a:rPr>
              <a:t> at the crew's choice.</a:t>
            </a:r>
          </a:p>
          <a:p>
            <a:pPr lvl="0"/>
            <a:r>
              <a:rPr lang="en-US" sz="2600" dirty="0">
                <a:solidFill>
                  <a:prstClr val="black"/>
                </a:solidFill>
              </a:rPr>
              <a:t>Bombs, mines &amp; projectiles may have </a:t>
            </a:r>
            <a:r>
              <a:rPr lang="en-US" sz="2600" dirty="0" err="1">
                <a:solidFill>
                  <a:prstClr val="black"/>
                </a:solidFill>
              </a:rPr>
              <a:t>fuzes</a:t>
            </a:r>
            <a:r>
              <a:rPr lang="en-US" sz="2600" dirty="0">
                <a:solidFill>
                  <a:prstClr val="black"/>
                </a:solidFill>
              </a:rPr>
              <a:t> that prevent accidental initiation (e.g. stopping rotation of a small propeller unless a lanyard pulls out a pin).</a:t>
            </a:r>
          </a:p>
          <a:p>
            <a:pPr lvl="1"/>
            <a:r>
              <a:rPr lang="en-US" sz="2400" dirty="0">
                <a:solidFill>
                  <a:prstClr val="black"/>
                </a:solidFill>
              </a:rPr>
              <a:t>Striker-pin cannot hit detonator even if the weapon is dropped on the ground. </a:t>
            </a:r>
          </a:p>
          <a:p>
            <a:pPr lvl="1"/>
            <a:r>
              <a:rPr lang="en-US" sz="2400" dirty="0">
                <a:solidFill>
                  <a:prstClr val="black"/>
                </a:solidFill>
              </a:rPr>
              <a:t>These types of </a:t>
            </a:r>
            <a:r>
              <a:rPr lang="en-US" sz="2400" dirty="0" err="1">
                <a:solidFill>
                  <a:prstClr val="black"/>
                </a:solidFill>
              </a:rPr>
              <a:t>fuzes</a:t>
            </a:r>
            <a:r>
              <a:rPr lang="en-US" sz="2400" dirty="0">
                <a:solidFill>
                  <a:prstClr val="black"/>
                </a:solidFill>
              </a:rPr>
              <a:t> operate with aircraft weapons, where the weapon may have to be jettisoned over </a:t>
            </a:r>
            <a:r>
              <a:rPr lang="en-US" sz="2400" i="1" dirty="0">
                <a:solidFill>
                  <a:prstClr val="black"/>
                </a:solidFill>
              </a:rPr>
              <a:t>friendly</a:t>
            </a:r>
            <a:r>
              <a:rPr lang="en-US" sz="2400" dirty="0">
                <a:solidFill>
                  <a:prstClr val="black"/>
                </a:solidFill>
              </a:rPr>
              <a:t> territory to allow a damaged aircraft to continue to fly. </a:t>
            </a:r>
          </a:p>
          <a:p>
            <a:pPr lvl="1"/>
            <a:r>
              <a:rPr lang="en-US" sz="2400" dirty="0">
                <a:solidFill>
                  <a:prstClr val="black"/>
                </a:solidFill>
              </a:rPr>
              <a:t>Crew can choose to jettison the weapons </a:t>
            </a:r>
            <a:r>
              <a:rPr lang="en-US" sz="2400" i="1" dirty="0">
                <a:solidFill>
                  <a:prstClr val="black"/>
                </a:solidFill>
              </a:rPr>
              <a:t>safe</a:t>
            </a:r>
            <a:r>
              <a:rPr lang="en-US" sz="2400" dirty="0">
                <a:solidFill>
                  <a:prstClr val="black"/>
                </a:solidFill>
              </a:rPr>
              <a:t> by dropping the devices with safety pins still attached, or drop them </a:t>
            </a:r>
            <a:r>
              <a:rPr lang="en-US" sz="2400" i="1" dirty="0">
                <a:solidFill>
                  <a:prstClr val="black"/>
                </a:solidFill>
              </a:rPr>
              <a:t>live</a:t>
            </a:r>
            <a:r>
              <a:rPr lang="en-US" sz="2400" dirty="0">
                <a:solidFill>
                  <a:prstClr val="black"/>
                </a:solidFill>
              </a:rPr>
              <a:t> by removing the safety pins as the weapons leave the aircraft.</a:t>
            </a:r>
          </a:p>
          <a:p>
            <a:pPr lvl="0"/>
            <a:r>
              <a:rPr lang="en-US" sz="2600" dirty="0" smtClean="0"/>
              <a:t>Base </a:t>
            </a:r>
            <a:r>
              <a:rPr lang="en-US" sz="2600" dirty="0" err="1"/>
              <a:t>fuzes</a:t>
            </a:r>
            <a:r>
              <a:rPr lang="en-US" sz="2600" dirty="0"/>
              <a:t> are also used by artillery and tanks for shells of the 'squash head' type. Some types of </a:t>
            </a:r>
            <a:r>
              <a:rPr lang="en-US" sz="2600" dirty="0" smtClean="0"/>
              <a:t>armor </a:t>
            </a:r>
            <a:r>
              <a:rPr lang="en-US" sz="2600" dirty="0"/>
              <a:t>piercing shells have also used base </a:t>
            </a:r>
            <a:r>
              <a:rPr lang="en-US" sz="2600" dirty="0" err="1"/>
              <a:t>fuzes</a:t>
            </a:r>
            <a:r>
              <a:rPr lang="en-US" sz="2600" dirty="0"/>
              <a:t>, as have nuclear artillery shells</a:t>
            </a:r>
            <a:r>
              <a:rPr lang="en-US" sz="2600" dirty="0" smtClean="0"/>
              <a:t>.</a:t>
            </a:r>
            <a:endParaRPr lang="en-US" sz="2600" dirty="0" smtClean="0">
              <a:solidFill>
                <a:prstClr val="black"/>
              </a:solidFill>
            </a:endParaRPr>
          </a:p>
        </p:txBody>
      </p:sp>
    </p:spTree>
    <p:extLst>
      <p:ext uri="{BB962C8B-B14F-4D97-AF65-F5344CB8AC3E}">
        <p14:creationId xmlns:p14="http://schemas.microsoft.com/office/powerpoint/2010/main" val="3663838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14"/>
            <a:ext cx="8229600" cy="1143000"/>
          </a:xfrm>
        </p:spPr>
        <p:txBody>
          <a:bodyPr/>
          <a:lstStyle/>
          <a:p>
            <a:r>
              <a:rPr lang="en-US" dirty="0" smtClean="0"/>
              <a:t>Safety/Arming Mechanisms</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t>The multiple safety/arming features in the M734 mortar </a:t>
            </a:r>
            <a:r>
              <a:rPr lang="en-US" dirty="0" err="1" smtClean="0"/>
              <a:t>fuze</a:t>
            </a:r>
            <a:r>
              <a:rPr lang="en-US" dirty="0" smtClean="0"/>
              <a:t> are representative of the sophistication of modern electronic </a:t>
            </a:r>
            <a:r>
              <a:rPr lang="en-US" dirty="0" err="1" smtClean="0"/>
              <a:t>fuzes</a:t>
            </a:r>
            <a:r>
              <a:rPr lang="en-US" dirty="0" smtClean="0"/>
              <a:t>.</a:t>
            </a:r>
          </a:p>
          <a:p>
            <a:r>
              <a:rPr lang="en-US" b="1" dirty="0" smtClean="0"/>
              <a:t>M734 Multi-Option </a:t>
            </a:r>
            <a:r>
              <a:rPr lang="en-US" b="1" dirty="0" err="1" smtClean="0"/>
              <a:t>Fuze</a:t>
            </a:r>
            <a:r>
              <a:rPr lang="en-US" b="1" dirty="0" smtClean="0"/>
              <a:t> </a:t>
            </a:r>
            <a:r>
              <a:rPr lang="en-US" dirty="0" smtClean="0"/>
              <a:t> shown in next slide is a rangefinder &amp; collision detection system used on 60mm, 81mm, and 120mm mortars as a trigger to detonate at the most damaging heights of burst when combating four types of battlefield threats:</a:t>
            </a:r>
          </a:p>
          <a:p>
            <a:pPr lvl="1">
              <a:buFont typeface="Arial"/>
              <a:buChar char="•"/>
            </a:pPr>
            <a:r>
              <a:rPr lang="en-US" sz="3000" dirty="0" smtClean="0"/>
              <a:t>Rangefinder </a:t>
            </a:r>
            <a:r>
              <a:rPr lang="en-US" sz="3000" dirty="0"/>
              <a:t>electronics </a:t>
            </a:r>
            <a:r>
              <a:rPr lang="en-US" sz="3000" dirty="0" smtClean="0"/>
              <a:t>is </a:t>
            </a:r>
            <a:r>
              <a:rPr lang="en-US" sz="3000" dirty="0"/>
              <a:t>a Doppler radar </a:t>
            </a:r>
            <a:r>
              <a:rPr lang="en-US" sz="3000" dirty="0" smtClean="0"/>
              <a:t>emitting </a:t>
            </a:r>
            <a:r>
              <a:rPr lang="en-US" sz="3000" dirty="0"/>
              <a:t>a </a:t>
            </a:r>
            <a:r>
              <a:rPr lang="en-US" sz="3000" dirty="0" smtClean="0"/>
              <a:t>signal.  Can </a:t>
            </a:r>
            <a:r>
              <a:rPr lang="en-US" sz="3000" dirty="0"/>
              <a:t>be set to trigger two types of </a:t>
            </a:r>
            <a:r>
              <a:rPr lang="en-US" sz="3000" dirty="0" smtClean="0"/>
              <a:t>air-bursts:</a:t>
            </a:r>
            <a:r>
              <a:rPr lang="en-US" dirty="0" smtClean="0"/>
              <a:t> </a:t>
            </a:r>
          </a:p>
          <a:p>
            <a:pPr lvl="2">
              <a:buFont typeface="Arial"/>
              <a:buChar char="•"/>
            </a:pPr>
            <a:r>
              <a:rPr lang="en-US" sz="2700" dirty="0" smtClean="0"/>
              <a:t>Near-surface </a:t>
            </a:r>
            <a:r>
              <a:rPr lang="en-US" sz="2700" dirty="0"/>
              <a:t>burst to combat standing </a:t>
            </a:r>
            <a:r>
              <a:rPr lang="en-US" sz="2700" dirty="0" smtClean="0"/>
              <a:t>targets (NSB)</a:t>
            </a:r>
          </a:p>
          <a:p>
            <a:pPr lvl="2">
              <a:buFont typeface="Arial"/>
              <a:buChar char="•"/>
            </a:pPr>
            <a:r>
              <a:rPr lang="en-US" sz="2700" dirty="0" smtClean="0"/>
              <a:t>Proximity </a:t>
            </a:r>
            <a:r>
              <a:rPr lang="en-US" sz="2700" dirty="0"/>
              <a:t>burst downward onto prone or </a:t>
            </a:r>
            <a:r>
              <a:rPr lang="en-US" sz="2700" dirty="0" smtClean="0"/>
              <a:t>entrenched targets. (PRX)</a:t>
            </a:r>
            <a:endParaRPr lang="en-US" sz="2700" dirty="0"/>
          </a:p>
          <a:p>
            <a:pPr lvl="1">
              <a:buFont typeface="Arial"/>
              <a:buChar char="•"/>
            </a:pPr>
            <a:r>
              <a:rPr lang="en-US" sz="3000" dirty="0" smtClean="0"/>
              <a:t>Collision </a:t>
            </a:r>
            <a:r>
              <a:rPr lang="en-US" sz="3000" dirty="0"/>
              <a:t>detection portion </a:t>
            </a:r>
            <a:r>
              <a:rPr lang="en-US" sz="3000" dirty="0" smtClean="0"/>
              <a:t>consists </a:t>
            </a:r>
            <a:r>
              <a:rPr lang="en-US" sz="3000" dirty="0"/>
              <a:t>of </a:t>
            </a:r>
            <a:r>
              <a:rPr lang="en-US" sz="3000" i="1" dirty="0"/>
              <a:t>two mechanical </a:t>
            </a:r>
            <a:r>
              <a:rPr lang="en-US" sz="3000" i="1" dirty="0" smtClean="0"/>
              <a:t>devices</a:t>
            </a:r>
          </a:p>
          <a:p>
            <a:pPr lvl="2">
              <a:buFont typeface="Arial"/>
              <a:buChar char="•"/>
            </a:pPr>
            <a:r>
              <a:rPr lang="en-US" sz="2700" dirty="0" smtClean="0"/>
              <a:t>Quick </a:t>
            </a:r>
            <a:r>
              <a:rPr lang="en-US" sz="2700" dirty="0"/>
              <a:t>response electric inertial switch for a burst upon impact with a target, such as a </a:t>
            </a:r>
            <a:r>
              <a:rPr lang="en-US" sz="2700" dirty="0" smtClean="0"/>
              <a:t>vehicle. (IMP or PD)</a:t>
            </a:r>
          </a:p>
          <a:p>
            <a:pPr lvl="2">
              <a:buFont typeface="Arial"/>
              <a:buChar char="•"/>
            </a:pPr>
            <a:r>
              <a:rPr lang="en-US" sz="2700" dirty="0" smtClean="0"/>
              <a:t>Slow </a:t>
            </a:r>
            <a:r>
              <a:rPr lang="en-US" sz="2700" dirty="0"/>
              <a:t>response mechanical detonator that allows shell penetration, such as through a forest canopy, before detonating</a:t>
            </a:r>
            <a:r>
              <a:rPr lang="en-US" sz="2700" dirty="0" smtClean="0"/>
              <a:t>. (DLY)</a:t>
            </a:r>
            <a:endParaRPr lang="en-US" sz="2700" dirty="0"/>
          </a:p>
          <a:p>
            <a:r>
              <a:rPr lang="en-US" dirty="0" smtClean="0"/>
              <a:t>This </a:t>
            </a:r>
            <a:r>
              <a:rPr lang="en-US" dirty="0"/>
              <a:t>integration of four functions into a single fuze reduces the logistics and cost to support mortar crews on the battlefield.</a:t>
            </a:r>
          </a:p>
          <a:p>
            <a:endParaRPr lang="en-US" dirty="0"/>
          </a:p>
        </p:txBody>
      </p:sp>
    </p:spTree>
    <p:extLst>
      <p:ext uri="{BB962C8B-B14F-4D97-AF65-F5344CB8AC3E}">
        <p14:creationId xmlns:p14="http://schemas.microsoft.com/office/powerpoint/2010/main" val="427540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12" y="304800"/>
            <a:ext cx="4572000" cy="575496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399" y="304799"/>
            <a:ext cx="4314347" cy="5754965"/>
          </a:xfrm>
          <a:prstGeom prst="rect">
            <a:avLst/>
          </a:prstGeom>
        </p:spPr>
      </p:pic>
      <p:sp>
        <p:nvSpPr>
          <p:cNvPr id="15" name="TextBox 14"/>
          <p:cNvSpPr txBox="1"/>
          <p:nvPr/>
        </p:nvSpPr>
        <p:spPr>
          <a:xfrm>
            <a:off x="1066800" y="6059765"/>
            <a:ext cx="2438400" cy="369332"/>
          </a:xfrm>
          <a:prstGeom prst="rect">
            <a:avLst/>
          </a:prstGeom>
          <a:noFill/>
        </p:spPr>
        <p:txBody>
          <a:bodyPr wrap="square" rtlCol="0">
            <a:spAutoFit/>
          </a:bodyPr>
          <a:lstStyle/>
          <a:p>
            <a:pPr algn="ctr"/>
            <a:r>
              <a:rPr lang="en-US" dirty="0" smtClean="0"/>
              <a:t>M734 Cross Section</a:t>
            </a:r>
            <a:endParaRPr lang="en-US" dirty="0"/>
          </a:p>
        </p:txBody>
      </p:sp>
      <p:sp>
        <p:nvSpPr>
          <p:cNvPr id="16" name="TextBox 15"/>
          <p:cNvSpPr txBox="1"/>
          <p:nvPr/>
        </p:nvSpPr>
        <p:spPr>
          <a:xfrm>
            <a:off x="5281372" y="6059765"/>
            <a:ext cx="3200400" cy="369332"/>
          </a:xfrm>
          <a:prstGeom prst="rect">
            <a:avLst/>
          </a:prstGeom>
          <a:noFill/>
        </p:spPr>
        <p:txBody>
          <a:bodyPr wrap="square" rtlCol="0">
            <a:spAutoFit/>
          </a:bodyPr>
          <a:lstStyle/>
          <a:p>
            <a:pPr algn="ctr"/>
            <a:r>
              <a:rPr lang="en-US" dirty="0" smtClean="0"/>
              <a:t>Amplifier (top) and Oscillator</a:t>
            </a:r>
            <a:endParaRPr lang="en-US" dirty="0"/>
          </a:p>
        </p:txBody>
      </p:sp>
    </p:spTree>
    <p:extLst>
      <p:ext uri="{BB962C8B-B14F-4D97-AF65-F5344CB8AC3E}">
        <p14:creationId xmlns:p14="http://schemas.microsoft.com/office/powerpoint/2010/main" val="3342893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0"/>
            <a:ext cx="7414263" cy="6858000"/>
          </a:xfrm>
          <a:prstGeom prst="rect">
            <a:avLst/>
          </a:prstGeom>
        </p:spPr>
      </p:pic>
    </p:spTree>
    <p:extLst>
      <p:ext uri="{BB962C8B-B14F-4D97-AF65-F5344CB8AC3E}">
        <p14:creationId xmlns:p14="http://schemas.microsoft.com/office/powerpoint/2010/main" val="260355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Identify </a:t>
            </a:r>
            <a:r>
              <a:rPr lang="en-US" dirty="0" err="1" smtClean="0"/>
              <a:t>fuzes</a:t>
            </a:r>
            <a:r>
              <a:rPr lang="en-US" dirty="0" smtClean="0"/>
              <a:t> based on ordnance and use</a:t>
            </a:r>
          </a:p>
          <a:p>
            <a:r>
              <a:rPr lang="en-US" dirty="0" smtClean="0"/>
              <a:t>Identify unique hazards associated with storage and handling </a:t>
            </a:r>
            <a:r>
              <a:rPr lang="en-US" dirty="0" err="1" smtClean="0"/>
              <a:t>fuzes</a:t>
            </a:r>
            <a:r>
              <a:rPr lang="en-US" dirty="0" smtClean="0"/>
              <a:t>/</a:t>
            </a:r>
            <a:r>
              <a:rPr lang="en-US" dirty="0" err="1" smtClean="0"/>
              <a:t>fuzed</a:t>
            </a:r>
            <a:r>
              <a:rPr lang="en-US" dirty="0" smtClean="0"/>
              <a:t> ammunition</a:t>
            </a:r>
          </a:p>
          <a:p>
            <a:r>
              <a:rPr lang="en-US" dirty="0" smtClean="0"/>
              <a:t>Describe packaging configurations for various </a:t>
            </a:r>
            <a:r>
              <a:rPr lang="en-US" dirty="0" err="1" smtClean="0"/>
              <a:t>fuzes</a:t>
            </a:r>
            <a:r>
              <a:rPr lang="en-US" dirty="0" smtClean="0"/>
              <a:t>/</a:t>
            </a:r>
            <a:r>
              <a:rPr lang="en-US" dirty="0" err="1" smtClean="0"/>
              <a:t>fuzed</a:t>
            </a:r>
            <a:r>
              <a:rPr lang="en-US" dirty="0" smtClean="0"/>
              <a:t> items</a:t>
            </a:r>
          </a:p>
          <a:p>
            <a:r>
              <a:rPr lang="en-US" dirty="0" smtClean="0"/>
              <a:t>Identify the importance of inspection &amp; packaging </a:t>
            </a:r>
            <a:r>
              <a:rPr lang="en-US" dirty="0" err="1" smtClean="0"/>
              <a:t>fuzes</a:t>
            </a:r>
            <a:r>
              <a:rPr lang="en-US" dirty="0" smtClean="0"/>
              <a:t>/</a:t>
            </a:r>
            <a:r>
              <a:rPr lang="en-US" dirty="0" err="1" smtClean="0"/>
              <a:t>fuzed</a:t>
            </a:r>
            <a:r>
              <a:rPr lang="en-US" dirty="0" smtClean="0"/>
              <a:t> items</a:t>
            </a:r>
            <a:endParaRPr lang="en-US" dirty="0"/>
          </a:p>
        </p:txBody>
      </p:sp>
    </p:spTree>
    <p:extLst>
      <p:ext uri="{BB962C8B-B14F-4D97-AF65-F5344CB8AC3E}">
        <p14:creationId xmlns:p14="http://schemas.microsoft.com/office/powerpoint/2010/main" val="3737298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859" y="0"/>
            <a:ext cx="6822282" cy="6858000"/>
          </a:xfrm>
          <a:prstGeom prst="rect">
            <a:avLst/>
          </a:prstGeom>
        </p:spPr>
      </p:pic>
    </p:spTree>
    <p:extLst>
      <p:ext uri="{BB962C8B-B14F-4D97-AF65-F5344CB8AC3E}">
        <p14:creationId xmlns:p14="http://schemas.microsoft.com/office/powerpoint/2010/main" val="3981670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dirty="0" smtClean="0"/>
              <a:t>Firefighting</a:t>
            </a:r>
            <a:endParaRPr lang="en-US" dirty="0"/>
          </a:p>
        </p:txBody>
      </p:sp>
      <p:sp>
        <p:nvSpPr>
          <p:cNvPr id="3" name="Content Placeholder 2"/>
          <p:cNvSpPr>
            <a:spLocks noGrp="1"/>
          </p:cNvSpPr>
          <p:nvPr>
            <p:ph idx="1"/>
          </p:nvPr>
        </p:nvSpPr>
        <p:spPr>
          <a:xfrm>
            <a:off x="457200" y="1166446"/>
            <a:ext cx="8229600" cy="5691554"/>
          </a:xfrm>
        </p:spPr>
        <p:txBody>
          <a:bodyPr>
            <a:normAutofit fontScale="70000" lnSpcReduction="20000"/>
          </a:bodyPr>
          <a:lstStyle/>
          <a:p>
            <a:r>
              <a:rPr lang="en-US" dirty="0" smtClean="0"/>
              <a:t>H/C-D and compatibility vary among separate-loaded &amp; fixed-item </a:t>
            </a:r>
            <a:r>
              <a:rPr lang="en-US" dirty="0" err="1" smtClean="0"/>
              <a:t>fuzes</a:t>
            </a:r>
            <a:r>
              <a:rPr lang="en-US" dirty="0" smtClean="0"/>
              <a:t>.</a:t>
            </a:r>
          </a:p>
          <a:p>
            <a:pPr lvl="1"/>
            <a:r>
              <a:rPr lang="en-US" dirty="0" smtClean="0"/>
              <a:t>Commonly 1.1D / 1.2D / 1.4S</a:t>
            </a:r>
          </a:p>
          <a:p>
            <a:pPr lvl="1"/>
            <a:r>
              <a:rPr lang="en-US" dirty="0" smtClean="0"/>
              <a:t>Fight fires IAW standards for individual DODIC </a:t>
            </a:r>
            <a:endParaRPr lang="en-US" dirty="0"/>
          </a:p>
          <a:p>
            <a:r>
              <a:rPr lang="en-US" dirty="0" smtClean="0"/>
              <a:t>1.1 </a:t>
            </a:r>
          </a:p>
          <a:p>
            <a:pPr lvl="1"/>
            <a:r>
              <a:rPr lang="en-US" dirty="0" smtClean="0"/>
              <a:t>Do not fight unless attempting rescue</a:t>
            </a:r>
          </a:p>
          <a:p>
            <a:pPr lvl="1"/>
            <a:r>
              <a:rPr lang="en-US" dirty="0" smtClean="0"/>
              <a:t>If approved, attempt to extinguish</a:t>
            </a:r>
          </a:p>
          <a:p>
            <a:r>
              <a:rPr lang="en-US" dirty="0" smtClean="0"/>
              <a:t>1.2 </a:t>
            </a:r>
          </a:p>
          <a:p>
            <a:pPr lvl="1"/>
            <a:r>
              <a:rPr lang="en-US" dirty="0" smtClean="0"/>
              <a:t>Give the alarm; attempt to extinguish in early stages</a:t>
            </a:r>
          </a:p>
          <a:p>
            <a:pPr lvl="1"/>
            <a:r>
              <a:rPr lang="en-US" dirty="0" smtClean="0"/>
              <a:t>Prevent spreading of fire</a:t>
            </a:r>
          </a:p>
          <a:p>
            <a:pPr lvl="1"/>
            <a:r>
              <a:rPr lang="en-US" dirty="0" smtClean="0"/>
              <a:t>Provide protection from fragments</a:t>
            </a:r>
          </a:p>
          <a:p>
            <a:r>
              <a:rPr lang="en-US" dirty="0" smtClean="0"/>
              <a:t>1.3</a:t>
            </a:r>
          </a:p>
          <a:p>
            <a:pPr lvl="1"/>
            <a:r>
              <a:rPr lang="en-US" dirty="0" smtClean="0"/>
              <a:t>Fight if explosives not directly involved</a:t>
            </a:r>
          </a:p>
          <a:p>
            <a:pPr lvl="1"/>
            <a:r>
              <a:rPr lang="en-US" dirty="0" smtClean="0"/>
              <a:t>Follow individual procedures for specific items (WP/HC/Pyro/</a:t>
            </a:r>
            <a:r>
              <a:rPr lang="en-US" dirty="0" err="1" smtClean="0"/>
              <a:t>Incend</a:t>
            </a:r>
            <a:r>
              <a:rPr lang="en-US" dirty="0" smtClean="0"/>
              <a:t>)</a:t>
            </a:r>
          </a:p>
          <a:p>
            <a:r>
              <a:rPr lang="en-US" dirty="0" smtClean="0"/>
              <a:t>1.4</a:t>
            </a:r>
          </a:p>
          <a:p>
            <a:pPr lvl="1"/>
            <a:r>
              <a:rPr lang="en-US" dirty="0" smtClean="0"/>
              <a:t>Fight these fires</a:t>
            </a:r>
          </a:p>
          <a:p>
            <a:pPr lvl="1"/>
            <a:r>
              <a:rPr lang="en-US" dirty="0" smtClean="0"/>
              <a:t>Expect minor explosions &amp; fragments</a:t>
            </a:r>
            <a:endParaRPr lang="en-US" dirty="0"/>
          </a:p>
        </p:txBody>
      </p:sp>
    </p:spTree>
    <p:extLst>
      <p:ext uri="{BB962C8B-B14F-4D97-AF65-F5344CB8AC3E}">
        <p14:creationId xmlns:p14="http://schemas.microsoft.com/office/powerpoint/2010/main" val="1156913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Storage of </a:t>
            </a:r>
            <a:r>
              <a:rPr lang="en-US" dirty="0" smtClean="0"/>
              <a:t>Fuzes</a:t>
            </a:r>
            <a:endParaRPr lang="en-US" dirty="0"/>
          </a:p>
        </p:txBody>
      </p:sp>
      <p:sp>
        <p:nvSpPr>
          <p:cNvPr id="3" name="Content Placeholder 2"/>
          <p:cNvSpPr>
            <a:spLocks noGrp="1"/>
          </p:cNvSpPr>
          <p:nvPr>
            <p:ph idx="1"/>
          </p:nvPr>
        </p:nvSpPr>
        <p:spPr>
          <a:xfrm>
            <a:off x="457200" y="1600201"/>
            <a:ext cx="8229600" cy="5257800"/>
          </a:xfrm>
        </p:spPr>
        <p:txBody>
          <a:bodyPr>
            <a:normAutofit fontScale="85000" lnSpcReduction="20000"/>
          </a:bodyPr>
          <a:lstStyle/>
          <a:p>
            <a:r>
              <a:rPr lang="en-US" dirty="0" smtClean="0"/>
              <a:t>May require more quantity-distance in storage</a:t>
            </a:r>
          </a:p>
          <a:p>
            <a:r>
              <a:rPr lang="en-US" dirty="0" err="1" smtClean="0"/>
              <a:t>Fuzed</a:t>
            </a:r>
            <a:r>
              <a:rPr lang="en-US" dirty="0" smtClean="0"/>
              <a:t> items likely more hazardous due to possible damage to fuze safety devices by heat &amp; impact</a:t>
            </a:r>
          </a:p>
          <a:p>
            <a:r>
              <a:rPr lang="en-US" dirty="0" smtClean="0"/>
              <a:t>Segregate individual </a:t>
            </a:r>
            <a:r>
              <a:rPr lang="en-US" dirty="0" err="1" smtClean="0"/>
              <a:t>fuzes</a:t>
            </a:r>
            <a:r>
              <a:rPr lang="en-US" dirty="0" smtClean="0"/>
              <a:t> from separate-loading projectiles</a:t>
            </a:r>
          </a:p>
          <a:p>
            <a:r>
              <a:rPr lang="en-US" dirty="0" smtClean="0"/>
              <a:t>Protect </a:t>
            </a:r>
            <a:r>
              <a:rPr lang="en-US" dirty="0" err="1" smtClean="0"/>
              <a:t>fuzes</a:t>
            </a:r>
            <a:r>
              <a:rPr lang="en-US" dirty="0" smtClean="0"/>
              <a:t> from high temperatures and direct sunlight</a:t>
            </a:r>
          </a:p>
          <a:p>
            <a:r>
              <a:rPr lang="en-US" dirty="0" smtClean="0"/>
              <a:t>Removal of fuze-hole plugs by hand is </a:t>
            </a:r>
            <a:r>
              <a:rPr lang="en-US" i="1" dirty="0" smtClean="0"/>
              <a:t>permitted</a:t>
            </a:r>
            <a:r>
              <a:rPr lang="en-US" dirty="0" smtClean="0"/>
              <a:t> for visual inspection of fuze cavities &amp; liners</a:t>
            </a:r>
          </a:p>
          <a:p>
            <a:r>
              <a:rPr lang="en-US" dirty="0" smtClean="0"/>
              <a:t>No distinction shall </a:t>
            </a:r>
            <a:r>
              <a:rPr lang="en-US" dirty="0"/>
              <a:t>be made between loaded &amp;</a:t>
            </a:r>
            <a:r>
              <a:rPr lang="en-US" dirty="0" smtClean="0"/>
              <a:t> </a:t>
            </a:r>
            <a:r>
              <a:rPr lang="en-US" dirty="0" err="1"/>
              <a:t>fuzed</a:t>
            </a:r>
            <a:r>
              <a:rPr lang="en-US" dirty="0"/>
              <a:t> projectiles, </a:t>
            </a:r>
            <a:r>
              <a:rPr lang="en-US" dirty="0" smtClean="0"/>
              <a:t> and </a:t>
            </a:r>
            <a:r>
              <a:rPr lang="en-US" dirty="0"/>
              <a:t>loaded </a:t>
            </a:r>
            <a:r>
              <a:rPr lang="en-US" dirty="0" smtClean="0"/>
              <a:t>&amp; </a:t>
            </a:r>
            <a:r>
              <a:rPr lang="en-US" dirty="0" err="1"/>
              <a:t>unfuzed</a:t>
            </a:r>
            <a:r>
              <a:rPr lang="en-US" dirty="0"/>
              <a:t> projectiles </a:t>
            </a:r>
            <a:r>
              <a:rPr lang="en-US" dirty="0" smtClean="0"/>
              <a:t>that have </a:t>
            </a:r>
            <a:r>
              <a:rPr lang="en-US" dirty="0"/>
              <a:t>been fitted with approved plugs, provided the compatibility group requirements </a:t>
            </a:r>
            <a:r>
              <a:rPr lang="en-US" dirty="0" smtClean="0"/>
              <a:t>of OP5 or </a:t>
            </a:r>
            <a:r>
              <a:rPr lang="en-US" dirty="0"/>
              <a:t>table 2-7 of NAVSEA SW020-AC-SAF-010 are </a:t>
            </a:r>
            <a:r>
              <a:rPr lang="en-US" dirty="0" smtClean="0"/>
              <a:t>met</a:t>
            </a:r>
          </a:p>
          <a:p>
            <a:endParaRPr lang="en-US" dirty="0" smtClean="0"/>
          </a:p>
        </p:txBody>
      </p:sp>
    </p:spTree>
    <p:extLst>
      <p:ext uri="{BB962C8B-B14F-4D97-AF65-F5344CB8AC3E}">
        <p14:creationId xmlns:p14="http://schemas.microsoft.com/office/powerpoint/2010/main" val="3007477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 Fuzes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Fuze </a:t>
            </a:r>
            <a:r>
              <a:rPr lang="en-US" dirty="0"/>
              <a:t>holes shall be closed by approved </a:t>
            </a:r>
            <a:r>
              <a:rPr lang="en-US" dirty="0" err="1"/>
              <a:t>fuzes</a:t>
            </a:r>
            <a:r>
              <a:rPr lang="en-US" dirty="0"/>
              <a:t> or by the </a:t>
            </a:r>
            <a:r>
              <a:rPr lang="en-US" dirty="0" smtClean="0"/>
              <a:t>fuze hole </a:t>
            </a:r>
            <a:r>
              <a:rPr lang="en-US" dirty="0"/>
              <a:t>plugs specified in ordnance drawings</a:t>
            </a:r>
            <a:r>
              <a:rPr lang="en-US" dirty="0" smtClean="0"/>
              <a:t>.</a:t>
            </a:r>
          </a:p>
          <a:p>
            <a:r>
              <a:rPr lang="en-US" dirty="0"/>
              <a:t>Compatibility group B detonators </a:t>
            </a:r>
            <a:r>
              <a:rPr lang="en-US" dirty="0" smtClean="0"/>
              <a:t>not </a:t>
            </a:r>
            <a:r>
              <a:rPr lang="en-US" dirty="0"/>
              <a:t>assembled </a:t>
            </a:r>
            <a:r>
              <a:rPr lang="en-US" dirty="0" smtClean="0"/>
              <a:t>or sealed </a:t>
            </a:r>
            <a:r>
              <a:rPr lang="en-US" dirty="0"/>
              <a:t>within a fuze as </a:t>
            </a:r>
            <a:r>
              <a:rPr lang="en-US" dirty="0" smtClean="0"/>
              <a:t>an integral </a:t>
            </a:r>
            <a:r>
              <a:rPr lang="en-US" dirty="0"/>
              <a:t>part of the fuze </a:t>
            </a:r>
            <a:r>
              <a:rPr lang="en-US" dirty="0" smtClean="0"/>
              <a:t>shall not </a:t>
            </a:r>
            <a:r>
              <a:rPr lang="en-US" dirty="0"/>
              <a:t>be stored in a magazine that contains explosive-loaded </a:t>
            </a:r>
            <a:r>
              <a:rPr lang="en-US" dirty="0" err="1"/>
              <a:t>fuzes</a:t>
            </a:r>
            <a:r>
              <a:rPr lang="en-US" dirty="0" smtClean="0"/>
              <a:t>, except IAW compatibility </a:t>
            </a:r>
            <a:r>
              <a:rPr lang="en-US" dirty="0"/>
              <a:t>requirements of </a:t>
            </a:r>
            <a:r>
              <a:rPr lang="en-US" dirty="0" smtClean="0"/>
              <a:t>OP5 or </a:t>
            </a:r>
            <a:r>
              <a:rPr lang="en-US" dirty="0"/>
              <a:t>NAVSEA </a:t>
            </a:r>
            <a:r>
              <a:rPr lang="en-US" dirty="0" smtClean="0"/>
              <a:t>SW020-AC-SAF-010.</a:t>
            </a:r>
          </a:p>
          <a:p>
            <a:r>
              <a:rPr lang="en-US" dirty="0" smtClean="0"/>
              <a:t>Storage </a:t>
            </a:r>
            <a:r>
              <a:rPr lang="en-US" dirty="0"/>
              <a:t>of </a:t>
            </a:r>
            <a:r>
              <a:rPr lang="en-US" dirty="0" err="1"/>
              <a:t>fuzes</a:t>
            </a:r>
            <a:r>
              <a:rPr lang="en-US" dirty="0"/>
              <a:t>, primers, and similar devices should </a:t>
            </a:r>
            <a:r>
              <a:rPr lang="en-US" dirty="0" smtClean="0"/>
              <a:t>be divided </a:t>
            </a:r>
            <a:r>
              <a:rPr lang="en-US" dirty="0"/>
              <a:t>among the magazines to preserve assets</a:t>
            </a:r>
            <a:r>
              <a:rPr lang="en-US" dirty="0" smtClean="0"/>
              <a:t>.</a:t>
            </a:r>
          </a:p>
          <a:p>
            <a:r>
              <a:rPr lang="en-US" dirty="0"/>
              <a:t>Unassembled </a:t>
            </a:r>
            <a:r>
              <a:rPr lang="en-US" dirty="0" err="1" smtClean="0"/>
              <a:t>fuzes</a:t>
            </a:r>
            <a:r>
              <a:rPr lang="en-US" dirty="0" smtClean="0"/>
              <a:t> </a:t>
            </a:r>
            <a:r>
              <a:rPr lang="en-US" dirty="0"/>
              <a:t>should be stored </a:t>
            </a:r>
            <a:r>
              <a:rPr lang="en-US" dirty="0" smtClean="0"/>
              <a:t>as specified in OP5 (11-8.8):</a:t>
            </a:r>
            <a:endParaRPr lang="en-US" dirty="0"/>
          </a:p>
        </p:txBody>
      </p:sp>
    </p:spTree>
    <p:extLst>
      <p:ext uri="{BB962C8B-B14F-4D97-AF65-F5344CB8AC3E}">
        <p14:creationId xmlns:p14="http://schemas.microsoft.com/office/powerpoint/2010/main" val="4243783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 Fuzes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OP5 (11-8.8)</a:t>
            </a:r>
          </a:p>
          <a:p>
            <a:pPr lvl="1"/>
            <a:r>
              <a:rPr lang="en-US" dirty="0" smtClean="0"/>
              <a:t>Store in original packing </a:t>
            </a:r>
            <a:r>
              <a:rPr lang="en-US" dirty="0" err="1" smtClean="0"/>
              <a:t>ctrs</a:t>
            </a:r>
            <a:endParaRPr lang="en-US" dirty="0"/>
          </a:p>
          <a:p>
            <a:pPr lvl="1"/>
            <a:r>
              <a:rPr lang="en-US" dirty="0" smtClean="0"/>
              <a:t>Shall </a:t>
            </a:r>
            <a:r>
              <a:rPr lang="en-US" dirty="0"/>
              <a:t>be stored in </a:t>
            </a:r>
            <a:r>
              <a:rPr lang="en-US" dirty="0" err="1" smtClean="0"/>
              <a:t>std</a:t>
            </a:r>
            <a:r>
              <a:rPr lang="en-US" dirty="0" smtClean="0"/>
              <a:t> </a:t>
            </a:r>
            <a:r>
              <a:rPr lang="en-US" dirty="0"/>
              <a:t>packing or storage </a:t>
            </a:r>
            <a:r>
              <a:rPr lang="en-US" dirty="0" err="1" smtClean="0"/>
              <a:t>ctr</a:t>
            </a:r>
            <a:r>
              <a:rPr lang="en-US" dirty="0" smtClean="0"/>
              <a:t>, </a:t>
            </a:r>
            <a:r>
              <a:rPr lang="en-US" dirty="0"/>
              <a:t>or in </a:t>
            </a:r>
            <a:r>
              <a:rPr lang="en-US" dirty="0" smtClean="0"/>
              <a:t>specially </a:t>
            </a:r>
            <a:r>
              <a:rPr lang="en-US" dirty="0"/>
              <a:t>designed storage </a:t>
            </a:r>
            <a:r>
              <a:rPr lang="en-US" dirty="0" smtClean="0"/>
              <a:t>blocks providing fixed-wall </a:t>
            </a:r>
            <a:r>
              <a:rPr lang="en-US" dirty="0"/>
              <a:t>thickness </a:t>
            </a:r>
            <a:r>
              <a:rPr lang="en-US" dirty="0" smtClean="0"/>
              <a:t>between </a:t>
            </a:r>
            <a:r>
              <a:rPr lang="en-US" dirty="0" err="1" smtClean="0"/>
              <a:t>fuzes</a:t>
            </a:r>
            <a:r>
              <a:rPr lang="en-US" dirty="0" smtClean="0"/>
              <a:t>. </a:t>
            </a:r>
          </a:p>
          <a:p>
            <a:pPr lvl="1"/>
            <a:r>
              <a:rPr lang="en-US" dirty="0" smtClean="0"/>
              <a:t>Never store </a:t>
            </a:r>
            <a:r>
              <a:rPr lang="en-US" dirty="0"/>
              <a:t>in close proximity to </a:t>
            </a:r>
            <a:r>
              <a:rPr lang="en-US" dirty="0" smtClean="0"/>
              <a:t>HE; keep away from </a:t>
            </a:r>
            <a:r>
              <a:rPr lang="en-US" dirty="0"/>
              <a:t>fires, steam piping, </a:t>
            </a:r>
            <a:r>
              <a:rPr lang="en-US" dirty="0" smtClean="0"/>
              <a:t>electric apparatus</a:t>
            </a:r>
            <a:r>
              <a:rPr lang="en-US" dirty="0"/>
              <a:t>, and locations susceptible to heavy shocks</a:t>
            </a:r>
            <a:r>
              <a:rPr lang="en-US" dirty="0" smtClean="0"/>
              <a:t>.</a:t>
            </a:r>
          </a:p>
          <a:p>
            <a:pPr lvl="1"/>
            <a:r>
              <a:rPr lang="en-US" dirty="0" smtClean="0"/>
              <a:t>Fuzes packed </a:t>
            </a:r>
            <a:r>
              <a:rPr lang="en-US" dirty="0"/>
              <a:t>in the same container with </a:t>
            </a:r>
            <a:r>
              <a:rPr lang="en-US" dirty="0" smtClean="0"/>
              <a:t>bomb-type ammo </a:t>
            </a:r>
            <a:r>
              <a:rPr lang="en-US" dirty="0"/>
              <a:t>may be stored with the </a:t>
            </a:r>
            <a:r>
              <a:rPr lang="en-US" dirty="0" smtClean="0"/>
              <a:t>bomb-type ammo </a:t>
            </a:r>
            <a:r>
              <a:rPr lang="en-US" dirty="0"/>
              <a:t>that belongs to the </a:t>
            </a:r>
            <a:r>
              <a:rPr lang="en-US" dirty="0" err="1" smtClean="0"/>
              <a:t>fuzes</a:t>
            </a:r>
            <a:r>
              <a:rPr lang="en-US" dirty="0" smtClean="0"/>
              <a:t> (e.g. land mines).</a:t>
            </a:r>
          </a:p>
          <a:p>
            <a:pPr lvl="1"/>
            <a:r>
              <a:rPr lang="en-US" dirty="0" smtClean="0"/>
              <a:t>Fuzes that </a:t>
            </a:r>
            <a:r>
              <a:rPr lang="en-US" dirty="0"/>
              <a:t>do not contain detonators, are integral parts of warheads</a:t>
            </a:r>
            <a:r>
              <a:rPr lang="en-US" dirty="0" smtClean="0"/>
              <a:t>, or are designed </a:t>
            </a:r>
            <a:r>
              <a:rPr lang="en-US" dirty="0"/>
              <a:t>for storage in warheads may be stored in </a:t>
            </a:r>
            <a:r>
              <a:rPr lang="en-US" dirty="0" smtClean="0"/>
              <a:t>the warheads </a:t>
            </a:r>
            <a:r>
              <a:rPr lang="en-US" dirty="0"/>
              <a:t>or in the magazine with </a:t>
            </a:r>
            <a:r>
              <a:rPr lang="en-US" dirty="0" smtClean="0"/>
              <a:t>the warheads.</a:t>
            </a:r>
          </a:p>
        </p:txBody>
      </p:sp>
    </p:spTree>
    <p:extLst>
      <p:ext uri="{BB962C8B-B14F-4D97-AF65-F5344CB8AC3E}">
        <p14:creationId xmlns:p14="http://schemas.microsoft.com/office/powerpoint/2010/main" val="2448559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 Fuzes </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OP5 (11-8.8 </a:t>
            </a:r>
            <a:r>
              <a:rPr lang="en-US" dirty="0" err="1" smtClean="0"/>
              <a:t>con’t</a:t>
            </a:r>
            <a:r>
              <a:rPr lang="en-US" dirty="0" smtClean="0"/>
              <a:t>)</a:t>
            </a:r>
          </a:p>
          <a:p>
            <a:pPr lvl="1"/>
            <a:r>
              <a:rPr lang="en-US" dirty="0"/>
              <a:t>Fuzes assembled w/ detonators may be stored in the same magazine w/ detonators in accordance with compatibility </a:t>
            </a:r>
            <a:r>
              <a:rPr lang="en-US" dirty="0" err="1"/>
              <a:t>stds</a:t>
            </a:r>
            <a:r>
              <a:rPr lang="en-US" dirty="0"/>
              <a:t>.</a:t>
            </a:r>
          </a:p>
          <a:p>
            <a:pPr lvl="1"/>
            <a:r>
              <a:rPr lang="en-US" dirty="0" smtClean="0"/>
              <a:t>All </a:t>
            </a:r>
            <a:r>
              <a:rPr lang="en-US" dirty="0" err="1" smtClean="0"/>
              <a:t>ctrs</a:t>
            </a:r>
            <a:r>
              <a:rPr lang="en-US" dirty="0" smtClean="0"/>
              <a:t> </a:t>
            </a:r>
            <a:r>
              <a:rPr lang="en-US" dirty="0"/>
              <a:t>shall be stacked with the tops of the boxes </a:t>
            </a:r>
            <a:r>
              <a:rPr lang="en-US" dirty="0" smtClean="0"/>
              <a:t>up; segregated </a:t>
            </a:r>
            <a:r>
              <a:rPr lang="en-US" dirty="0"/>
              <a:t>by </a:t>
            </a:r>
            <a:r>
              <a:rPr lang="en-US" dirty="0" smtClean="0"/>
              <a:t>lot number &amp; </a:t>
            </a:r>
            <a:r>
              <a:rPr lang="en-US" dirty="0"/>
              <a:t>type.</a:t>
            </a:r>
          </a:p>
          <a:p>
            <a:pPr lvl="1"/>
            <a:r>
              <a:rPr lang="en-US" dirty="0" smtClean="0"/>
              <a:t>Stacks </a:t>
            </a:r>
            <a:r>
              <a:rPr lang="en-US" dirty="0"/>
              <a:t>shall not exceed a height that </a:t>
            </a:r>
            <a:r>
              <a:rPr lang="en-US" dirty="0" smtClean="0"/>
              <a:t>would deform/crush </a:t>
            </a:r>
            <a:r>
              <a:rPr lang="en-US" dirty="0" err="1" smtClean="0"/>
              <a:t>ctrs</a:t>
            </a:r>
            <a:r>
              <a:rPr lang="en-US" dirty="0" smtClean="0"/>
              <a:t> </a:t>
            </a:r>
            <a:r>
              <a:rPr lang="en-US" dirty="0"/>
              <a:t>on </a:t>
            </a:r>
            <a:r>
              <a:rPr lang="en-US" dirty="0" smtClean="0"/>
              <a:t>bottom </a:t>
            </a:r>
            <a:r>
              <a:rPr lang="en-US" dirty="0"/>
              <a:t>layer.</a:t>
            </a:r>
          </a:p>
          <a:p>
            <a:pPr lvl="1"/>
            <a:r>
              <a:rPr lang="en-US" dirty="0" smtClean="0"/>
              <a:t>Bottom </a:t>
            </a:r>
            <a:r>
              <a:rPr lang="en-US" dirty="0"/>
              <a:t>layer of </a:t>
            </a:r>
            <a:r>
              <a:rPr lang="en-US" dirty="0" err="1" smtClean="0"/>
              <a:t>ctrs</a:t>
            </a:r>
            <a:r>
              <a:rPr lang="en-US" dirty="0" smtClean="0"/>
              <a:t> </a:t>
            </a:r>
            <a:r>
              <a:rPr lang="en-US" dirty="0"/>
              <a:t>shall be supported on a pallet or dunnage</a:t>
            </a:r>
            <a:r>
              <a:rPr lang="en-US" dirty="0" smtClean="0"/>
              <a:t>.</a:t>
            </a:r>
          </a:p>
          <a:p>
            <a:pPr lvl="1"/>
            <a:r>
              <a:rPr lang="en-US" dirty="0" smtClean="0"/>
              <a:t>In no </a:t>
            </a:r>
            <a:r>
              <a:rPr lang="en-US" dirty="0"/>
              <a:t>case shall the base fuze be removed from </a:t>
            </a:r>
            <a:r>
              <a:rPr lang="en-US" dirty="0" smtClean="0"/>
              <a:t>a rocket warhead during </a:t>
            </a:r>
            <a:r>
              <a:rPr lang="en-US" dirty="0"/>
              <a:t>magazine inspection.</a:t>
            </a:r>
          </a:p>
        </p:txBody>
      </p:sp>
    </p:spTree>
    <p:extLst>
      <p:ext uri="{BB962C8B-B14F-4D97-AF65-F5344CB8AC3E}">
        <p14:creationId xmlns:p14="http://schemas.microsoft.com/office/powerpoint/2010/main" val="1929119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of Fuzes</a:t>
            </a:r>
            <a:endParaRPr lang="en-US" dirty="0"/>
          </a:p>
        </p:txBody>
      </p:sp>
      <p:sp>
        <p:nvSpPr>
          <p:cNvPr id="4" name="Content Placeholder 2"/>
          <p:cNvSpPr>
            <a:spLocks noGrp="1"/>
          </p:cNvSpPr>
          <p:nvPr>
            <p:ph idx="1"/>
          </p:nvPr>
        </p:nvSpPr>
        <p:spPr>
          <a:xfrm>
            <a:off x="457200" y="1417638"/>
            <a:ext cx="8229600" cy="5440362"/>
          </a:xfrm>
        </p:spPr>
        <p:txBody>
          <a:bodyPr>
            <a:normAutofit fontScale="77500" lnSpcReduction="20000"/>
          </a:bodyPr>
          <a:lstStyle/>
          <a:p>
            <a:r>
              <a:rPr lang="en-US" dirty="0" smtClean="0"/>
              <a:t>Wrenches for </a:t>
            </a:r>
            <a:r>
              <a:rPr lang="en-US" dirty="0" err="1" smtClean="0"/>
              <a:t>fuzes</a:t>
            </a:r>
            <a:r>
              <a:rPr lang="en-US" dirty="0" smtClean="0"/>
              <a:t> shall not be air operated and shall not be reversible</a:t>
            </a:r>
          </a:p>
          <a:p>
            <a:r>
              <a:rPr lang="en-US" dirty="0" smtClean="0"/>
              <a:t>Fuze threads may be cleaned with non-metallic brushes or alcohol</a:t>
            </a:r>
          </a:p>
          <a:p>
            <a:r>
              <a:rPr lang="en-US" dirty="0" smtClean="0"/>
              <a:t>Do not rework, recondition, overhaul or modify any </a:t>
            </a:r>
            <a:r>
              <a:rPr lang="en-US" dirty="0" err="1" smtClean="0"/>
              <a:t>fuzes</a:t>
            </a:r>
            <a:r>
              <a:rPr lang="en-US" dirty="0" smtClean="0"/>
              <a:t> except by specific direction of the program manager </a:t>
            </a:r>
          </a:p>
          <a:p>
            <a:r>
              <a:rPr lang="en-US" dirty="0" smtClean="0"/>
              <a:t>Projectiles shall be kept under hand control at all times so they do not bump into each other causing arming, damage, or loosening of </a:t>
            </a:r>
            <a:r>
              <a:rPr lang="en-US" dirty="0" err="1" smtClean="0"/>
              <a:t>fuzes</a:t>
            </a:r>
            <a:endParaRPr lang="en-US" dirty="0" smtClean="0"/>
          </a:p>
          <a:p>
            <a:r>
              <a:rPr lang="en-US" dirty="0" smtClean="0"/>
              <a:t>Loaded projectiles, whether unpacked, crated, palletized, or packed, shall be handled, transported, and sorted in a manner so as to avoid damage to </a:t>
            </a:r>
            <a:r>
              <a:rPr lang="en-US" dirty="0" err="1" smtClean="0"/>
              <a:t>fuzes</a:t>
            </a:r>
            <a:endParaRPr lang="en-US" dirty="0" smtClean="0"/>
          </a:p>
          <a:p>
            <a:r>
              <a:rPr lang="en-US" dirty="0" smtClean="0"/>
              <a:t>Fuzes from dropped (+5’) fixed ammunition items shall be reported to PM for disposition instructions</a:t>
            </a:r>
          </a:p>
          <a:p>
            <a:r>
              <a:rPr lang="en-US" dirty="0" smtClean="0"/>
              <a:t>No attempt shall be made to disassemble any fuze unless specifically authorized by publication or PM</a:t>
            </a:r>
          </a:p>
        </p:txBody>
      </p:sp>
    </p:spTree>
    <p:extLst>
      <p:ext uri="{BB962C8B-B14F-4D97-AF65-F5344CB8AC3E}">
        <p14:creationId xmlns:p14="http://schemas.microsoft.com/office/powerpoint/2010/main" val="3905291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Handling of Fuzes</a:t>
            </a:r>
            <a:endParaRPr lang="en-US" dirty="0"/>
          </a:p>
        </p:txBody>
      </p:sp>
      <p:sp>
        <p:nvSpPr>
          <p:cNvPr id="3" name="Content Placeholder 2"/>
          <p:cNvSpPr>
            <a:spLocks noGrp="1"/>
          </p:cNvSpPr>
          <p:nvPr>
            <p:ph idx="1"/>
          </p:nvPr>
        </p:nvSpPr>
        <p:spPr>
          <a:xfrm>
            <a:off x="457200" y="1143000"/>
            <a:ext cx="8229600" cy="5715000"/>
          </a:xfrm>
        </p:spPr>
        <p:txBody>
          <a:bodyPr>
            <a:noAutofit/>
          </a:bodyPr>
          <a:lstStyle/>
          <a:p>
            <a:r>
              <a:rPr lang="en-US" sz="2200" dirty="0" smtClean="0"/>
              <a:t>Fuzes are </a:t>
            </a:r>
            <a:r>
              <a:rPr lang="en-US" sz="2200" dirty="0"/>
              <a:t>loaded with explosives </a:t>
            </a:r>
            <a:r>
              <a:rPr lang="en-US" sz="2200" dirty="0" smtClean="0"/>
              <a:t>sensitive </a:t>
            </a:r>
            <a:r>
              <a:rPr lang="en-US" sz="2200" dirty="0"/>
              <a:t>to shock and friction. </a:t>
            </a:r>
            <a:r>
              <a:rPr lang="en-US" sz="2200" dirty="0" smtClean="0"/>
              <a:t>They are </a:t>
            </a:r>
            <a:r>
              <a:rPr lang="en-US" sz="2200" dirty="0"/>
              <a:t>supported in trays or racks to </a:t>
            </a:r>
            <a:r>
              <a:rPr lang="en-US" sz="2200" dirty="0" smtClean="0"/>
              <a:t>protect them </a:t>
            </a:r>
            <a:r>
              <a:rPr lang="en-US" sz="2200" dirty="0"/>
              <a:t>against shock</a:t>
            </a:r>
            <a:r>
              <a:rPr lang="en-US" sz="2200" dirty="0" smtClean="0"/>
              <a:t>.</a:t>
            </a:r>
          </a:p>
          <a:p>
            <a:r>
              <a:rPr lang="en-US" sz="2200" dirty="0"/>
              <a:t>Component </a:t>
            </a:r>
            <a:r>
              <a:rPr lang="en-US" sz="2200" dirty="0" err="1" smtClean="0"/>
              <a:t>ctrs</a:t>
            </a:r>
            <a:r>
              <a:rPr lang="en-US" sz="2200" dirty="0" smtClean="0"/>
              <a:t> </a:t>
            </a:r>
            <a:r>
              <a:rPr lang="en-US" sz="2200" dirty="0"/>
              <a:t>should be kept in </a:t>
            </a:r>
            <a:r>
              <a:rPr lang="en-US" sz="2200" dirty="0" smtClean="0"/>
              <a:t>same </a:t>
            </a:r>
            <a:r>
              <a:rPr lang="en-US" sz="2200" dirty="0"/>
              <a:t>airtight, sealed condition in </a:t>
            </a:r>
            <a:r>
              <a:rPr lang="en-US" sz="2200" dirty="0" smtClean="0"/>
              <a:t>which packed; expose </a:t>
            </a:r>
            <a:r>
              <a:rPr lang="en-US" sz="2200" dirty="0"/>
              <a:t>to </a:t>
            </a:r>
            <a:r>
              <a:rPr lang="en-US" sz="2200" dirty="0" smtClean="0"/>
              <a:t>atmosphere </a:t>
            </a:r>
            <a:r>
              <a:rPr lang="en-US" sz="2200" dirty="0"/>
              <a:t>for minimum </a:t>
            </a:r>
            <a:r>
              <a:rPr lang="en-US" sz="2200" dirty="0" smtClean="0"/>
              <a:t>periods.</a:t>
            </a:r>
          </a:p>
          <a:p>
            <a:r>
              <a:rPr lang="en-US" sz="2200" dirty="0"/>
              <a:t>Whenever a </a:t>
            </a:r>
            <a:r>
              <a:rPr lang="en-US" sz="2200" dirty="0" smtClean="0"/>
              <a:t>fuze or box </a:t>
            </a:r>
            <a:r>
              <a:rPr lang="en-US" sz="2200" dirty="0"/>
              <a:t>containing </a:t>
            </a:r>
            <a:r>
              <a:rPr lang="en-US" sz="2200" dirty="0" err="1" smtClean="0"/>
              <a:t>fuzes</a:t>
            </a:r>
            <a:r>
              <a:rPr lang="en-US" sz="2200" dirty="0" smtClean="0"/>
              <a:t> </a:t>
            </a:r>
            <a:r>
              <a:rPr lang="en-US" sz="2200" dirty="0"/>
              <a:t>is dropped from a height of 5 feet or more, the item dropped shall not be used </a:t>
            </a:r>
            <a:r>
              <a:rPr lang="en-US" sz="2200" dirty="0" smtClean="0"/>
              <a:t>or </a:t>
            </a:r>
            <a:r>
              <a:rPr lang="en-US" sz="2200" dirty="0"/>
              <a:t>issued for </a:t>
            </a:r>
            <a:r>
              <a:rPr lang="en-US" sz="2200" dirty="0" smtClean="0"/>
              <a:t>use; segregate and report circumstances to PM </a:t>
            </a:r>
            <a:r>
              <a:rPr lang="en-US" sz="2200" dirty="0"/>
              <a:t>with disposition instructions requested</a:t>
            </a:r>
            <a:r>
              <a:rPr lang="en-US" sz="2200" dirty="0" smtClean="0"/>
              <a:t>.</a:t>
            </a:r>
          </a:p>
          <a:p>
            <a:r>
              <a:rPr lang="en-US" sz="2200" dirty="0"/>
              <a:t>Mortar ammunition is considered an unusual hazard since rough </a:t>
            </a:r>
            <a:r>
              <a:rPr lang="en-US" sz="2200" dirty="0" smtClean="0"/>
              <a:t>handling can </a:t>
            </a:r>
            <a:r>
              <a:rPr lang="en-US" sz="2200" dirty="0"/>
              <a:t>arm or break the fuze and explode the bursting charge</a:t>
            </a:r>
            <a:r>
              <a:rPr lang="en-US" sz="2200" dirty="0" smtClean="0"/>
              <a:t>.</a:t>
            </a:r>
          </a:p>
          <a:p>
            <a:r>
              <a:rPr lang="en-US" sz="2200" dirty="0" smtClean="0"/>
              <a:t>Safety </a:t>
            </a:r>
            <a:r>
              <a:rPr lang="en-US" sz="2200" dirty="0"/>
              <a:t>wire shall only be withdrawn from </a:t>
            </a:r>
            <a:r>
              <a:rPr lang="en-US" sz="2200" dirty="0" smtClean="0"/>
              <a:t>a fuze </a:t>
            </a:r>
            <a:r>
              <a:rPr lang="en-US" sz="2200" dirty="0"/>
              <a:t>just before firing and at </a:t>
            </a:r>
            <a:r>
              <a:rPr lang="en-US" sz="2200" dirty="0" smtClean="0"/>
              <a:t>no other </a:t>
            </a:r>
            <a:r>
              <a:rPr lang="en-US" sz="2200" dirty="0"/>
              <a:t>time</a:t>
            </a:r>
            <a:r>
              <a:rPr lang="en-US" sz="2200" dirty="0" smtClean="0"/>
              <a:t>.</a:t>
            </a:r>
          </a:p>
          <a:p>
            <a:r>
              <a:rPr lang="en-US" sz="2200" dirty="0"/>
              <a:t>Fuzes, in general, should not be dropped or rolled</a:t>
            </a:r>
          </a:p>
        </p:txBody>
      </p:sp>
    </p:spTree>
    <p:extLst>
      <p:ext uri="{BB962C8B-B14F-4D97-AF65-F5344CB8AC3E}">
        <p14:creationId xmlns:p14="http://schemas.microsoft.com/office/powerpoint/2010/main" val="3510927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of Fuzes</a:t>
            </a:r>
            <a:endParaRPr lang="en-US" dirty="0"/>
          </a:p>
        </p:txBody>
      </p:sp>
      <p:sp>
        <p:nvSpPr>
          <p:cNvPr id="3" name="Content Placeholder 2"/>
          <p:cNvSpPr>
            <a:spLocks noGrp="1"/>
          </p:cNvSpPr>
          <p:nvPr>
            <p:ph idx="1"/>
          </p:nvPr>
        </p:nvSpPr>
        <p:spPr>
          <a:xfrm>
            <a:off x="457200" y="1417638"/>
            <a:ext cx="8229600" cy="5364162"/>
          </a:xfrm>
        </p:spPr>
        <p:txBody>
          <a:bodyPr>
            <a:normAutofit fontScale="85000" lnSpcReduction="20000"/>
          </a:bodyPr>
          <a:lstStyle/>
          <a:p>
            <a:r>
              <a:rPr lang="en-US" dirty="0"/>
              <a:t>Fuze hole </a:t>
            </a:r>
            <a:r>
              <a:rPr lang="en-US" dirty="0" smtClean="0"/>
              <a:t>threads shall be protected </a:t>
            </a:r>
            <a:r>
              <a:rPr lang="en-US" dirty="0"/>
              <a:t>against damage</a:t>
            </a:r>
            <a:r>
              <a:rPr lang="en-US" dirty="0" smtClean="0"/>
              <a:t>.</a:t>
            </a:r>
          </a:p>
          <a:p>
            <a:r>
              <a:rPr lang="en-US" dirty="0"/>
              <a:t>All fuze holes </a:t>
            </a:r>
            <a:r>
              <a:rPr lang="en-US" dirty="0" smtClean="0"/>
              <a:t>shall </a:t>
            </a:r>
            <a:r>
              <a:rPr lang="en-US" dirty="0"/>
              <a:t>be closed with </a:t>
            </a:r>
            <a:r>
              <a:rPr lang="en-US" dirty="0" smtClean="0"/>
              <a:t>approved plugs or </a:t>
            </a:r>
            <a:r>
              <a:rPr lang="en-US" dirty="0"/>
              <a:t>closures to protect the </a:t>
            </a:r>
            <a:r>
              <a:rPr lang="en-US" dirty="0" smtClean="0"/>
              <a:t>fuze-hole threads </a:t>
            </a:r>
            <a:r>
              <a:rPr lang="en-US" dirty="0"/>
              <a:t>and cavities unless the ammunition </a:t>
            </a:r>
            <a:r>
              <a:rPr lang="en-US" dirty="0" smtClean="0"/>
              <a:t>or components are </a:t>
            </a:r>
            <a:r>
              <a:rPr lang="en-US" dirty="0"/>
              <a:t>boxed, palletized, </a:t>
            </a:r>
            <a:r>
              <a:rPr lang="en-US" dirty="0" smtClean="0"/>
              <a:t>or specifically </a:t>
            </a:r>
            <a:r>
              <a:rPr lang="en-US" dirty="0"/>
              <a:t>exempted by </a:t>
            </a:r>
            <a:r>
              <a:rPr lang="en-US" dirty="0" smtClean="0"/>
              <a:t>NOSSA.</a:t>
            </a:r>
          </a:p>
          <a:p>
            <a:r>
              <a:rPr lang="en-US" dirty="0"/>
              <a:t>Precautions shall be taken </a:t>
            </a:r>
            <a:r>
              <a:rPr lang="en-US" dirty="0" smtClean="0"/>
              <a:t>to avoid </a:t>
            </a:r>
            <a:r>
              <a:rPr lang="en-US" dirty="0"/>
              <a:t>defacing </a:t>
            </a:r>
            <a:r>
              <a:rPr lang="en-US" dirty="0" smtClean="0"/>
              <a:t>or marring </a:t>
            </a:r>
            <a:r>
              <a:rPr lang="en-US" dirty="0"/>
              <a:t>of identification markings</a:t>
            </a:r>
            <a:r>
              <a:rPr lang="en-US" dirty="0" smtClean="0"/>
              <a:t>.</a:t>
            </a:r>
          </a:p>
          <a:p>
            <a:r>
              <a:rPr lang="en-US" dirty="0"/>
              <a:t>Any attempt to burn high explosives with ignition sources </a:t>
            </a:r>
            <a:r>
              <a:rPr lang="en-US" dirty="0" smtClean="0"/>
              <a:t>such as </a:t>
            </a:r>
            <a:r>
              <a:rPr lang="en-US" dirty="0" err="1" smtClean="0"/>
              <a:t>fuzes</a:t>
            </a:r>
            <a:r>
              <a:rPr lang="en-US" dirty="0" smtClean="0"/>
              <a:t> </a:t>
            </a:r>
            <a:r>
              <a:rPr lang="en-US" dirty="0"/>
              <a:t>will almost certainly result in an explosion</a:t>
            </a:r>
            <a:r>
              <a:rPr lang="en-US" dirty="0" smtClean="0"/>
              <a:t>.</a:t>
            </a:r>
          </a:p>
          <a:p>
            <a:r>
              <a:rPr lang="en-US" dirty="0" smtClean="0"/>
              <a:t>Treatment/disposal: </a:t>
            </a:r>
          </a:p>
          <a:p>
            <a:pPr lvl="1"/>
            <a:r>
              <a:rPr lang="en-US" dirty="0" smtClean="0"/>
              <a:t>Fuzes should be treated by detonation.</a:t>
            </a:r>
          </a:p>
          <a:p>
            <a:pPr lvl="1"/>
            <a:r>
              <a:rPr lang="en-US" dirty="0" err="1" smtClean="0"/>
              <a:t>Fuzed</a:t>
            </a:r>
            <a:r>
              <a:rPr lang="en-US" dirty="0" smtClean="0"/>
              <a:t> items, </a:t>
            </a:r>
            <a:r>
              <a:rPr lang="en-US" dirty="0"/>
              <a:t>which may have internally damaged components, should not </a:t>
            </a:r>
            <a:r>
              <a:rPr lang="en-US" dirty="0" smtClean="0"/>
              <a:t>be moved </a:t>
            </a:r>
            <a:r>
              <a:rPr lang="en-US" dirty="0"/>
              <a:t>but destroyed in place.</a:t>
            </a:r>
          </a:p>
        </p:txBody>
      </p:sp>
    </p:spTree>
    <p:extLst>
      <p:ext uri="{BB962C8B-B14F-4D97-AF65-F5344CB8AC3E}">
        <p14:creationId xmlns:p14="http://schemas.microsoft.com/office/powerpoint/2010/main" val="341090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Safety Precautions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a:t>Do not open factory-sealed and undamaged </a:t>
            </a:r>
            <a:r>
              <a:rPr lang="en-US" dirty="0" smtClean="0"/>
              <a:t>containers, unless unsafe conditions are readily noticeable. </a:t>
            </a:r>
          </a:p>
          <a:p>
            <a:pPr lvl="1"/>
            <a:r>
              <a:rPr lang="en-US" dirty="0" smtClean="0"/>
              <a:t>Sealed </a:t>
            </a:r>
            <a:r>
              <a:rPr lang="en-US" dirty="0"/>
              <a:t>and undamaged inner containers can be repacked for storage. </a:t>
            </a:r>
            <a:endParaRPr lang="en-US" dirty="0" smtClean="0"/>
          </a:p>
          <a:p>
            <a:r>
              <a:rPr lang="en-US" dirty="0"/>
              <a:t>Prior to repackaging and returning to storage, ensure that the DODIC, lot number, NSN, and quantity on the inner containers match the markings on the outer container.</a:t>
            </a:r>
            <a:r>
              <a:rPr lang="en-US" dirty="0" smtClean="0">
                <a:effectLst/>
              </a:rPr>
              <a:t> </a:t>
            </a:r>
            <a:endParaRPr lang="en-US" dirty="0"/>
          </a:p>
        </p:txBody>
      </p:sp>
    </p:spTree>
    <p:extLst>
      <p:ext uri="{BB962C8B-B14F-4D97-AF65-F5344CB8AC3E}">
        <p14:creationId xmlns:p14="http://schemas.microsoft.com/office/powerpoint/2010/main" val="2682534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TM 9-1300-200 (Ammunition General)</a:t>
            </a:r>
          </a:p>
          <a:p>
            <a:r>
              <a:rPr lang="en-US" dirty="0" smtClean="0"/>
              <a:t>NAVSEA OP5 Vol 1 Rev 7</a:t>
            </a:r>
          </a:p>
          <a:p>
            <a:r>
              <a:rPr lang="en-US" dirty="0" smtClean="0"/>
              <a:t>USMC Field Return and Inspection Guide</a:t>
            </a:r>
          </a:p>
          <a:p>
            <a:r>
              <a:rPr lang="en-US" dirty="0" smtClean="0"/>
              <a:t>MIL-STD-1316 (Safety Criteria for Fuze Design)</a:t>
            </a:r>
          </a:p>
          <a:p>
            <a:r>
              <a:rPr lang="en-US" dirty="0" smtClean="0"/>
              <a:t>TM-43-0001-28 (Artillery Data Sheets)</a:t>
            </a:r>
          </a:p>
        </p:txBody>
      </p:sp>
    </p:spTree>
    <p:extLst>
      <p:ext uri="{BB962C8B-B14F-4D97-AF65-F5344CB8AC3E}">
        <p14:creationId xmlns:p14="http://schemas.microsoft.com/office/powerpoint/2010/main" val="2311291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381000"/>
            <a:ext cx="3965369" cy="1143000"/>
          </a:xfrm>
        </p:spPr>
        <p:txBody>
          <a:bodyPr>
            <a:normAutofit fontScale="90000"/>
          </a:bodyPr>
          <a:lstStyle/>
          <a:p>
            <a:r>
              <a:rPr lang="en-US" dirty="0" smtClean="0"/>
              <a:t>Additional Safety Precautions</a:t>
            </a:r>
            <a:br>
              <a:rPr lang="en-US" dirty="0" smtClean="0"/>
            </a:br>
            <a:r>
              <a:rPr lang="en-US" dirty="0" smtClean="0"/>
              <a:t> (NA28)</a:t>
            </a:r>
            <a:endParaRPr lang="en-US" dirty="0"/>
          </a:p>
        </p:txBody>
      </p:sp>
      <p:sp>
        <p:nvSpPr>
          <p:cNvPr id="3" name="Content Placeholder 2"/>
          <p:cNvSpPr>
            <a:spLocks noGrp="1"/>
          </p:cNvSpPr>
          <p:nvPr>
            <p:ph idx="1"/>
          </p:nvPr>
        </p:nvSpPr>
        <p:spPr>
          <a:xfrm>
            <a:off x="4114800" y="914400"/>
            <a:ext cx="4876800" cy="5867400"/>
          </a:xfrm>
        </p:spPr>
        <p:txBody>
          <a:bodyPr>
            <a:normAutofit fontScale="85000" lnSpcReduction="20000"/>
          </a:bodyPr>
          <a:lstStyle/>
          <a:p>
            <a:r>
              <a:rPr lang="en-US" dirty="0"/>
              <a:t>To avoid injury to personnel, do not fire any unpackaged </a:t>
            </a:r>
            <a:r>
              <a:rPr lang="en-US" dirty="0" smtClean="0"/>
              <a:t>PGK </a:t>
            </a:r>
            <a:r>
              <a:rPr lang="en-US" dirty="0"/>
              <a:t>Fuzes that are dropped more than five feet from ground height, with or without canard cover</a:t>
            </a:r>
            <a:r>
              <a:rPr lang="en-US" dirty="0" smtClean="0"/>
              <a:t>.</a:t>
            </a:r>
          </a:p>
          <a:p>
            <a:r>
              <a:rPr lang="en-US" dirty="0"/>
              <a:t>Containerized </a:t>
            </a:r>
            <a:r>
              <a:rPr lang="en-US" dirty="0" smtClean="0"/>
              <a:t>PGK </a:t>
            </a:r>
            <a:r>
              <a:rPr lang="en-US" dirty="0"/>
              <a:t>Fuzes that are dropped more than seven feet are unserviceable and must be </a:t>
            </a:r>
            <a:r>
              <a:rPr lang="en-US" dirty="0" smtClean="0"/>
              <a:t>segregated for inspection/disposition.</a:t>
            </a:r>
          </a:p>
          <a:p>
            <a:r>
              <a:rPr lang="en-US" dirty="0"/>
              <a:t>Palletized </a:t>
            </a:r>
            <a:r>
              <a:rPr lang="en-US" dirty="0" smtClean="0"/>
              <a:t>PGK </a:t>
            </a:r>
            <a:r>
              <a:rPr lang="en-US" dirty="0"/>
              <a:t>Fuzes that are dropped more than 40 feet are unserviceable and must be </a:t>
            </a:r>
            <a:r>
              <a:rPr lang="en-US" dirty="0" smtClean="0"/>
              <a:t>segregated for inspection/disposition.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3658713" cy="2743200"/>
          </a:xfrm>
          <a:prstGeom prst="rect">
            <a:avLst/>
          </a:prstGeom>
        </p:spPr>
      </p:pic>
    </p:spTree>
    <p:extLst>
      <p:ext uri="{BB962C8B-B14F-4D97-AF65-F5344CB8AC3E}">
        <p14:creationId xmlns:p14="http://schemas.microsoft.com/office/powerpoint/2010/main" val="3386765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Safety Precautions </a:t>
            </a:r>
            <a:endParaRPr lang="en-US" dirty="0"/>
          </a:p>
        </p:txBody>
      </p:sp>
      <p:sp>
        <p:nvSpPr>
          <p:cNvPr id="3" name="Content Placeholder 2"/>
          <p:cNvSpPr>
            <a:spLocks noGrp="1"/>
          </p:cNvSpPr>
          <p:nvPr>
            <p:ph idx="1"/>
          </p:nvPr>
        </p:nvSpPr>
        <p:spPr>
          <a:xfrm>
            <a:off x="457200" y="1524000"/>
            <a:ext cx="8229600" cy="5257800"/>
          </a:xfrm>
        </p:spPr>
        <p:txBody>
          <a:bodyPr>
            <a:normAutofit lnSpcReduction="10000"/>
          </a:bodyPr>
          <a:lstStyle/>
          <a:p>
            <a:r>
              <a:rPr lang="en-US" dirty="0" smtClean="0"/>
              <a:t>Practice/Training Fuzes</a:t>
            </a:r>
          </a:p>
          <a:p>
            <a:pPr lvl="1"/>
            <a:r>
              <a:rPr lang="en-US" dirty="0" smtClean="0"/>
              <a:t>N205/N209: Ensure </a:t>
            </a:r>
            <a:r>
              <a:rPr lang="en-US" dirty="0"/>
              <a:t>that no </a:t>
            </a:r>
            <a:r>
              <a:rPr lang="en-US" dirty="0" smtClean="0"/>
              <a:t>“LIVE” </a:t>
            </a:r>
            <a:r>
              <a:rPr lang="en-US" dirty="0" err="1"/>
              <a:t>fuzes</a:t>
            </a:r>
            <a:r>
              <a:rPr lang="en-US" dirty="0"/>
              <a:t> are returned </a:t>
            </a:r>
            <a:r>
              <a:rPr lang="en-US" dirty="0" smtClean="0"/>
              <a:t>w/ </a:t>
            </a:r>
            <a:r>
              <a:rPr lang="en-US" dirty="0"/>
              <a:t>the </a:t>
            </a:r>
            <a:r>
              <a:rPr lang="en-US" dirty="0" smtClean="0"/>
              <a:t>ammo. </a:t>
            </a:r>
            <a:r>
              <a:rPr lang="en-US" dirty="0"/>
              <a:t> Segregate live </a:t>
            </a:r>
            <a:r>
              <a:rPr lang="en-US" dirty="0" err="1"/>
              <a:t>fuzes</a:t>
            </a:r>
            <a:r>
              <a:rPr lang="en-US" dirty="0"/>
              <a:t> and place in a holding area.</a:t>
            </a:r>
            <a:endParaRPr lang="en-US" dirty="0" smtClean="0"/>
          </a:p>
          <a:p>
            <a:r>
              <a:rPr lang="en-US" dirty="0" smtClean="0"/>
              <a:t>PD Fuzes</a:t>
            </a:r>
          </a:p>
          <a:p>
            <a:pPr lvl="1"/>
            <a:r>
              <a:rPr lang="en-US" dirty="0" smtClean="0"/>
              <a:t>N335/N340: Ensure </a:t>
            </a:r>
            <a:r>
              <a:rPr lang="en-US" dirty="0"/>
              <a:t>that the fuze is set on "</a:t>
            </a:r>
            <a:r>
              <a:rPr lang="en-US" b="1" u="sng" dirty="0"/>
              <a:t>SQ</a:t>
            </a:r>
            <a:r>
              <a:rPr lang="en-US" dirty="0"/>
              <a:t>" prior to handling. If not, place the fuze in a holding area and have the returning unit reset the </a:t>
            </a:r>
            <a:r>
              <a:rPr lang="en-US" dirty="0" smtClean="0"/>
              <a:t>fuze. </a:t>
            </a:r>
          </a:p>
          <a:p>
            <a:pPr lvl="1"/>
            <a:r>
              <a:rPr lang="en-US" dirty="0" smtClean="0"/>
              <a:t>N659: </a:t>
            </a:r>
            <a:r>
              <a:rPr lang="en-US" dirty="0"/>
              <a:t>Ensure that the fuze is set on "</a:t>
            </a:r>
            <a:r>
              <a:rPr lang="en-US" b="1" u="sng" dirty="0"/>
              <a:t>delay</a:t>
            </a:r>
            <a:r>
              <a:rPr lang="en-US" dirty="0"/>
              <a:t>" prior to handling. If not, place the fuze in a holding area and have the returning unit reset the fuze. </a:t>
            </a:r>
            <a:endParaRPr lang="en-US" dirty="0" smtClean="0"/>
          </a:p>
        </p:txBody>
      </p:sp>
    </p:spTree>
    <p:extLst>
      <p:ext uri="{BB962C8B-B14F-4D97-AF65-F5344CB8AC3E}">
        <p14:creationId xmlns:p14="http://schemas.microsoft.com/office/powerpoint/2010/main" val="438178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Safety Precautions</a:t>
            </a:r>
            <a:endParaRPr lang="en-US" dirty="0"/>
          </a:p>
        </p:txBody>
      </p:sp>
      <p:sp>
        <p:nvSpPr>
          <p:cNvPr id="3" name="Content Placeholder 2"/>
          <p:cNvSpPr>
            <a:spLocks noGrp="1"/>
          </p:cNvSpPr>
          <p:nvPr>
            <p:ph idx="1"/>
          </p:nvPr>
        </p:nvSpPr>
        <p:spPr/>
        <p:txBody>
          <a:bodyPr/>
          <a:lstStyle/>
          <a:p>
            <a:r>
              <a:rPr lang="en-US" dirty="0" smtClean="0"/>
              <a:t>Time</a:t>
            </a:r>
          </a:p>
          <a:p>
            <a:pPr lvl="1"/>
            <a:r>
              <a:rPr lang="en-US" dirty="0" smtClean="0"/>
              <a:t>N289/N290/NA15/NA17: Should </a:t>
            </a:r>
            <a:r>
              <a:rPr lang="en-US" dirty="0"/>
              <a:t>be not be activated (illuminated LCD</a:t>
            </a:r>
            <a:r>
              <a:rPr lang="en-US" dirty="0" smtClean="0"/>
              <a:t>).</a:t>
            </a:r>
          </a:p>
          <a:p>
            <a:pPr lvl="1"/>
            <a:r>
              <a:rPr lang="en-US" dirty="0" smtClean="0"/>
              <a:t>NA15: </a:t>
            </a:r>
            <a:r>
              <a:rPr lang="en-US" dirty="0"/>
              <a:t>Notify </a:t>
            </a:r>
            <a:r>
              <a:rPr lang="en-US" dirty="0" smtClean="0"/>
              <a:t>OIC/SNCOIC/QASO immediately </a:t>
            </a:r>
            <a:r>
              <a:rPr lang="en-US" dirty="0"/>
              <a:t>if a fuze is received armed.</a:t>
            </a:r>
            <a:r>
              <a:rPr lang="en-US" dirty="0" smtClean="0"/>
              <a:t> </a:t>
            </a:r>
          </a:p>
          <a:p>
            <a:r>
              <a:rPr lang="en-US" dirty="0" smtClean="0"/>
              <a:t>Proximity</a:t>
            </a:r>
          </a:p>
          <a:p>
            <a:pPr lvl="1"/>
            <a:r>
              <a:rPr lang="en-US" dirty="0" smtClean="0"/>
              <a:t>N291: Ensure </a:t>
            </a:r>
            <a:r>
              <a:rPr lang="en-US" dirty="0"/>
              <a:t>that the fuze is set on "</a:t>
            </a:r>
            <a:r>
              <a:rPr lang="en-US" b="1" u="sng" dirty="0"/>
              <a:t>PD</a:t>
            </a:r>
            <a:r>
              <a:rPr lang="en-US" dirty="0"/>
              <a:t>" prior to handling. If not, place the fuze in a holding area and have the returning unit reset the fuze</a:t>
            </a:r>
            <a:r>
              <a:rPr lang="en-US" i="1" dirty="0"/>
              <a:t>.</a:t>
            </a:r>
            <a:r>
              <a:rPr lang="en-US" dirty="0"/>
              <a:t> </a:t>
            </a:r>
          </a:p>
        </p:txBody>
      </p:sp>
    </p:spTree>
    <p:extLst>
      <p:ext uri="{BB962C8B-B14F-4D97-AF65-F5344CB8AC3E}">
        <p14:creationId xmlns:p14="http://schemas.microsoft.com/office/powerpoint/2010/main" val="1474164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Safety Precautions </a:t>
            </a:r>
            <a:br>
              <a:rPr lang="en-US" dirty="0" smtClean="0"/>
            </a:br>
            <a:r>
              <a:rPr lang="en-US" dirty="0" smtClean="0"/>
              <a:t>(120mm Mortars)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CA03/CA04: Ensure fuze </a:t>
            </a:r>
            <a:r>
              <a:rPr lang="en-US" dirty="0"/>
              <a:t>is set on "</a:t>
            </a:r>
            <a:r>
              <a:rPr lang="en-US" b="1" u="sng" dirty="0"/>
              <a:t>120 PRX</a:t>
            </a:r>
            <a:r>
              <a:rPr lang="en-US" dirty="0"/>
              <a:t>" prior to handling. If not, place </a:t>
            </a:r>
            <a:r>
              <a:rPr lang="en-US" dirty="0" smtClean="0"/>
              <a:t>in </a:t>
            </a:r>
            <a:r>
              <a:rPr lang="en-US" dirty="0"/>
              <a:t>a holding area and have </a:t>
            </a:r>
            <a:r>
              <a:rPr lang="en-US" dirty="0" smtClean="0"/>
              <a:t>returning </a:t>
            </a:r>
            <a:r>
              <a:rPr lang="en-US" dirty="0"/>
              <a:t>unit reset </a:t>
            </a:r>
            <a:r>
              <a:rPr lang="en-US" dirty="0" smtClean="0"/>
              <a:t>fuze.</a:t>
            </a:r>
          </a:p>
          <a:p>
            <a:r>
              <a:rPr lang="en-US" dirty="0" smtClean="0"/>
              <a:t>CA45/CA46/CA49: </a:t>
            </a:r>
            <a:r>
              <a:rPr lang="en-US" dirty="0"/>
              <a:t>If the fuze has been set, ensure </a:t>
            </a:r>
            <a:r>
              <a:rPr lang="en-US" dirty="0" smtClean="0"/>
              <a:t>it is set </a:t>
            </a:r>
            <a:r>
              <a:rPr lang="en-US" dirty="0"/>
              <a:t>to </a:t>
            </a:r>
            <a:r>
              <a:rPr lang="en-US" b="1" u="sng" dirty="0"/>
              <a:t>88.8</a:t>
            </a:r>
            <a:r>
              <a:rPr lang="en-US" dirty="0"/>
              <a:t> prior to shipping and storage.  </a:t>
            </a:r>
            <a:r>
              <a:rPr lang="en-US" dirty="0" smtClean="0"/>
              <a:t>Fuze </a:t>
            </a:r>
            <a:r>
              <a:rPr lang="en-US" dirty="0"/>
              <a:t>has </a:t>
            </a:r>
            <a:r>
              <a:rPr lang="en-US" dirty="0" err="1" smtClean="0"/>
              <a:t>approx</a:t>
            </a:r>
            <a:r>
              <a:rPr lang="en-US" dirty="0" smtClean="0"/>
              <a:t> </a:t>
            </a:r>
            <a:r>
              <a:rPr lang="en-US" dirty="0"/>
              <a:t>15-days </a:t>
            </a:r>
            <a:r>
              <a:rPr lang="en-US" dirty="0" smtClean="0"/>
              <a:t>service </a:t>
            </a:r>
            <a:r>
              <a:rPr lang="en-US" dirty="0"/>
              <a:t>life, after </a:t>
            </a:r>
            <a:r>
              <a:rPr lang="en-US" dirty="0" smtClean="0"/>
              <a:t>15 </a:t>
            </a:r>
            <a:r>
              <a:rPr lang="en-US" dirty="0"/>
              <a:t>days </a:t>
            </a:r>
            <a:r>
              <a:rPr lang="en-US" dirty="0" smtClean="0"/>
              <a:t>fuze </a:t>
            </a:r>
            <a:r>
              <a:rPr lang="en-US" dirty="0"/>
              <a:t>is </a:t>
            </a:r>
            <a:r>
              <a:rPr lang="en-US" dirty="0" smtClean="0"/>
              <a:t>deemed unserviceable</a:t>
            </a:r>
            <a:r>
              <a:rPr lang="en-US" dirty="0"/>
              <a:t>. </a:t>
            </a:r>
            <a:endParaRPr lang="en-US" dirty="0" smtClean="0"/>
          </a:p>
          <a:p>
            <a:r>
              <a:rPr lang="en-US" dirty="0" smtClean="0"/>
              <a:t>C625/CA07: </a:t>
            </a:r>
            <a:r>
              <a:rPr lang="en-US" dirty="0"/>
              <a:t>Ensure </a:t>
            </a:r>
            <a:r>
              <a:rPr lang="en-US" dirty="0" smtClean="0"/>
              <a:t>fuze </a:t>
            </a:r>
            <a:r>
              <a:rPr lang="en-US" dirty="0"/>
              <a:t>is set on "</a:t>
            </a:r>
            <a:r>
              <a:rPr lang="en-US" b="1" u="sng" dirty="0"/>
              <a:t>S</a:t>
            </a:r>
            <a:r>
              <a:rPr lang="en-US" dirty="0"/>
              <a:t>" prior </a:t>
            </a:r>
            <a:r>
              <a:rPr lang="en-US" dirty="0" smtClean="0"/>
              <a:t>to handling</a:t>
            </a:r>
            <a:r>
              <a:rPr lang="en-US" dirty="0"/>
              <a:t>.  If not, place </a:t>
            </a:r>
            <a:r>
              <a:rPr lang="en-US" dirty="0" smtClean="0"/>
              <a:t>in </a:t>
            </a:r>
            <a:r>
              <a:rPr lang="en-US" dirty="0"/>
              <a:t>a holding area and have </a:t>
            </a:r>
            <a:r>
              <a:rPr lang="en-US" dirty="0" smtClean="0"/>
              <a:t>returning </a:t>
            </a:r>
            <a:r>
              <a:rPr lang="en-US" dirty="0"/>
              <a:t>unit render </a:t>
            </a:r>
            <a:r>
              <a:rPr lang="en-US" dirty="0" smtClean="0"/>
              <a:t>ammunition </a:t>
            </a:r>
            <a:r>
              <a:rPr lang="en-US" dirty="0"/>
              <a:t>safe.   </a:t>
            </a:r>
            <a:r>
              <a:rPr lang="en-US" dirty="0" smtClean="0"/>
              <a:t> </a:t>
            </a:r>
            <a:endParaRPr lang="en-US" dirty="0"/>
          </a:p>
        </p:txBody>
      </p:sp>
    </p:spTree>
    <p:extLst>
      <p:ext uri="{BB962C8B-B14F-4D97-AF65-F5344CB8AC3E}">
        <p14:creationId xmlns:p14="http://schemas.microsoft.com/office/powerpoint/2010/main" val="1065893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Safety Precautions </a:t>
            </a:r>
            <a:br>
              <a:rPr lang="en-US" dirty="0" smtClean="0"/>
            </a:br>
            <a:r>
              <a:rPr lang="en-US" dirty="0" smtClean="0"/>
              <a:t>(60mm/81mm Mortars)</a:t>
            </a:r>
            <a:endParaRPr lang="en-US" dirty="0"/>
          </a:p>
        </p:txBody>
      </p:sp>
      <p:sp>
        <p:nvSpPr>
          <p:cNvPr id="3" name="Content Placeholder 2"/>
          <p:cNvSpPr>
            <a:spLocks noGrp="1"/>
          </p:cNvSpPr>
          <p:nvPr>
            <p:ph idx="1"/>
          </p:nvPr>
        </p:nvSpPr>
        <p:spPr>
          <a:xfrm>
            <a:off x="457200" y="1905000"/>
            <a:ext cx="8229600" cy="4572000"/>
          </a:xfrm>
        </p:spPr>
        <p:txBody>
          <a:bodyPr>
            <a:noAutofit/>
          </a:bodyPr>
          <a:lstStyle/>
          <a:p>
            <a:r>
              <a:rPr lang="en-US" sz="2400" dirty="0" smtClean="0"/>
              <a:t>B642/C868: Ensure fuze </a:t>
            </a:r>
            <a:r>
              <a:rPr lang="en-US" sz="2400" dirty="0"/>
              <a:t>is set on "</a:t>
            </a:r>
            <a:r>
              <a:rPr lang="en-US" sz="2400" b="1" u="sng" dirty="0"/>
              <a:t>PRX</a:t>
            </a:r>
            <a:r>
              <a:rPr lang="en-US" sz="2400" dirty="0"/>
              <a:t>" prior to handling. If not, place </a:t>
            </a:r>
            <a:r>
              <a:rPr lang="en-US" sz="2400" dirty="0" smtClean="0"/>
              <a:t>in </a:t>
            </a:r>
            <a:r>
              <a:rPr lang="en-US" sz="2400" dirty="0"/>
              <a:t>a holding area and have </a:t>
            </a:r>
            <a:r>
              <a:rPr lang="en-US" sz="2400" dirty="0" smtClean="0"/>
              <a:t>returning </a:t>
            </a:r>
            <a:r>
              <a:rPr lang="en-US" sz="2400" dirty="0"/>
              <a:t>unit reset </a:t>
            </a:r>
            <a:r>
              <a:rPr lang="en-US" sz="2400" dirty="0" smtClean="0"/>
              <a:t>fuze.</a:t>
            </a:r>
          </a:p>
          <a:p>
            <a:r>
              <a:rPr lang="en-US" sz="2400" dirty="0" smtClean="0"/>
              <a:t>B630/B643: </a:t>
            </a:r>
            <a:r>
              <a:rPr lang="en-US" sz="2400" dirty="0"/>
              <a:t>Ensure </a:t>
            </a:r>
            <a:r>
              <a:rPr lang="en-US" sz="2400" dirty="0" smtClean="0"/>
              <a:t>fuze </a:t>
            </a:r>
            <a:r>
              <a:rPr lang="en-US" sz="2400" dirty="0"/>
              <a:t>is set on "</a:t>
            </a:r>
            <a:r>
              <a:rPr lang="en-US" sz="2400" b="1" u="sng" dirty="0"/>
              <a:t>SQ</a:t>
            </a:r>
            <a:r>
              <a:rPr lang="en-US" sz="2400" dirty="0"/>
              <a:t>" prior to handling. If not, place </a:t>
            </a:r>
            <a:r>
              <a:rPr lang="en-US" sz="2400" dirty="0" smtClean="0"/>
              <a:t>in </a:t>
            </a:r>
            <a:r>
              <a:rPr lang="en-US" sz="2400" dirty="0"/>
              <a:t>a holding area and have </a:t>
            </a:r>
            <a:r>
              <a:rPr lang="en-US" sz="2400" dirty="0" smtClean="0"/>
              <a:t>returning </a:t>
            </a:r>
            <a:r>
              <a:rPr lang="en-US" sz="2400" dirty="0"/>
              <a:t>unit reset </a:t>
            </a:r>
            <a:r>
              <a:rPr lang="en-US" sz="2400" dirty="0" smtClean="0"/>
              <a:t>fuze</a:t>
            </a:r>
            <a:r>
              <a:rPr lang="en-US" sz="2400" dirty="0"/>
              <a:t>. </a:t>
            </a:r>
            <a:endParaRPr lang="en-US" sz="2400" dirty="0" smtClean="0"/>
          </a:p>
          <a:p>
            <a:r>
              <a:rPr lang="en-US" sz="2400" dirty="0" smtClean="0"/>
              <a:t>BA16: </a:t>
            </a:r>
            <a:r>
              <a:rPr lang="en-US" sz="2400" dirty="0"/>
              <a:t>Ensure </a:t>
            </a:r>
            <a:r>
              <a:rPr lang="en-US" sz="2400" dirty="0" smtClean="0"/>
              <a:t>fuze </a:t>
            </a:r>
            <a:r>
              <a:rPr lang="en-US" sz="2400" dirty="0"/>
              <a:t>is set to </a:t>
            </a:r>
            <a:r>
              <a:rPr lang="en-US" sz="2400" dirty="0" smtClean="0"/>
              <a:t>“</a:t>
            </a:r>
            <a:r>
              <a:rPr lang="en-US" sz="2400" b="1" u="sng" dirty="0" smtClean="0"/>
              <a:t>60 </a:t>
            </a:r>
            <a:r>
              <a:rPr lang="en-US" sz="2400" b="1" u="sng" dirty="0"/>
              <a:t>81 </a:t>
            </a:r>
            <a:r>
              <a:rPr lang="en-US" sz="2400" b="1" u="sng" dirty="0" smtClean="0"/>
              <a:t>PRX</a:t>
            </a:r>
            <a:r>
              <a:rPr lang="en-US" sz="2400" dirty="0" smtClean="0"/>
              <a:t>” </a:t>
            </a:r>
            <a:r>
              <a:rPr lang="en-US" sz="2400" dirty="0"/>
              <a:t>prior to handling.  If </a:t>
            </a:r>
            <a:r>
              <a:rPr lang="en-US" sz="2400" dirty="0" smtClean="0"/>
              <a:t>not</a:t>
            </a:r>
            <a:r>
              <a:rPr lang="en-US" sz="2400" dirty="0"/>
              <a:t>, place </a:t>
            </a:r>
            <a:r>
              <a:rPr lang="en-US" sz="2400" dirty="0" smtClean="0"/>
              <a:t>in </a:t>
            </a:r>
            <a:r>
              <a:rPr lang="en-US" sz="2400" dirty="0"/>
              <a:t>a holding area and have </a:t>
            </a:r>
            <a:r>
              <a:rPr lang="en-US" sz="2400" dirty="0" smtClean="0"/>
              <a:t>returning </a:t>
            </a:r>
            <a:r>
              <a:rPr lang="en-US" sz="2400" dirty="0"/>
              <a:t>unit reset </a:t>
            </a:r>
            <a:r>
              <a:rPr lang="en-US" sz="2400" dirty="0" smtClean="0"/>
              <a:t>fuze.</a:t>
            </a:r>
          </a:p>
          <a:p>
            <a:r>
              <a:rPr lang="en-US" sz="2400" dirty="0" smtClean="0"/>
              <a:t>B647/C484/C870/C871: </a:t>
            </a:r>
            <a:r>
              <a:rPr lang="en-US" sz="2400" dirty="0"/>
              <a:t>Ensure </a:t>
            </a:r>
            <a:r>
              <a:rPr lang="en-US" sz="2400" dirty="0" smtClean="0"/>
              <a:t>fuze </a:t>
            </a:r>
            <a:r>
              <a:rPr lang="en-US" sz="2400" dirty="0"/>
              <a:t>is set on "</a:t>
            </a:r>
            <a:r>
              <a:rPr lang="en-US" sz="2400" b="1" u="sng" dirty="0"/>
              <a:t>S</a:t>
            </a:r>
            <a:r>
              <a:rPr lang="en-US" sz="2400" dirty="0"/>
              <a:t>" prior to handling. If not, place </a:t>
            </a:r>
            <a:r>
              <a:rPr lang="en-US" sz="2400" dirty="0" smtClean="0"/>
              <a:t>in </a:t>
            </a:r>
            <a:r>
              <a:rPr lang="en-US" sz="2400" dirty="0"/>
              <a:t>a holding area and have </a:t>
            </a:r>
            <a:r>
              <a:rPr lang="en-US" sz="2400" dirty="0" smtClean="0"/>
              <a:t>returning </a:t>
            </a:r>
            <a:r>
              <a:rPr lang="en-US" sz="2400" dirty="0"/>
              <a:t>unit reset </a:t>
            </a:r>
            <a:r>
              <a:rPr lang="en-US" sz="2400" dirty="0" smtClean="0"/>
              <a:t>fuze</a:t>
            </a:r>
            <a:r>
              <a:rPr lang="en-US" sz="2400" dirty="0"/>
              <a:t>. </a:t>
            </a:r>
            <a:endParaRPr lang="en-US" sz="2400" dirty="0" smtClean="0"/>
          </a:p>
          <a:p>
            <a:r>
              <a:rPr lang="en-US" sz="2400" dirty="0" smtClean="0"/>
              <a:t>BA15/C875: </a:t>
            </a:r>
            <a:r>
              <a:rPr lang="en-US" sz="2400" dirty="0"/>
              <a:t>Notify </a:t>
            </a:r>
            <a:r>
              <a:rPr lang="en-US" sz="2400" dirty="0" smtClean="0"/>
              <a:t>OIC/SNCOIC/QASO </a:t>
            </a:r>
            <a:r>
              <a:rPr lang="en-US" sz="2400" dirty="0"/>
              <a:t>immediately if </a:t>
            </a:r>
            <a:r>
              <a:rPr lang="en-US" sz="2400" dirty="0" smtClean="0"/>
              <a:t>received </a:t>
            </a:r>
            <a:r>
              <a:rPr lang="en-US" sz="2400" dirty="0"/>
              <a:t>with an armed fuze. The fuze is armed when the </a:t>
            </a:r>
            <a:r>
              <a:rPr lang="en-US" sz="2400" b="1" dirty="0" smtClean="0">
                <a:solidFill>
                  <a:srgbClr val="FF0000"/>
                </a:solidFill>
              </a:rPr>
              <a:t>RED</a:t>
            </a:r>
            <a:r>
              <a:rPr lang="en-US" sz="2400" dirty="0" smtClean="0"/>
              <a:t> </a:t>
            </a:r>
            <a:r>
              <a:rPr lang="en-US" sz="2400" dirty="0"/>
              <a:t>color indicator on the striker is visible.</a:t>
            </a:r>
            <a:endParaRPr lang="en-US" sz="2400" dirty="0" smtClean="0"/>
          </a:p>
        </p:txBody>
      </p:sp>
    </p:spTree>
    <p:extLst>
      <p:ext uri="{BB962C8B-B14F-4D97-AF65-F5344CB8AC3E}">
        <p14:creationId xmlns:p14="http://schemas.microsoft.com/office/powerpoint/2010/main" val="3561141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Autofit/>
          </a:bodyPr>
          <a:lstStyle/>
          <a:p>
            <a:r>
              <a:rPr lang="en-US" sz="3200" b="1" dirty="0"/>
              <a:t>DODIC NA09</a:t>
            </a:r>
            <a:br>
              <a:rPr lang="en-US" sz="3200" b="1" dirty="0"/>
            </a:br>
            <a:r>
              <a:rPr lang="en-US" sz="3200" b="1" dirty="0"/>
              <a:t>The Multi-Option Artillery Fuze (MOFA) </a:t>
            </a:r>
            <a:r>
              <a:rPr lang="en-US" sz="3200" b="1" dirty="0" smtClean="0"/>
              <a:t>M782A1</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597" y="1981200"/>
            <a:ext cx="4292203" cy="3217753"/>
          </a:xfrm>
        </p:spPr>
      </p:pic>
      <p:sp>
        <p:nvSpPr>
          <p:cNvPr id="5" name="TextBox 4"/>
          <p:cNvSpPr txBox="1"/>
          <p:nvPr/>
        </p:nvSpPr>
        <p:spPr>
          <a:xfrm>
            <a:off x="4495800" y="1981200"/>
            <a:ext cx="46482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Compatible </a:t>
            </a:r>
            <a:r>
              <a:rPr lang="en-US" dirty="0"/>
              <a:t>with all current 155 bursting-type artillery </a:t>
            </a:r>
            <a:r>
              <a:rPr lang="en-US" dirty="0" smtClean="0"/>
              <a:t>projectiles</a:t>
            </a:r>
          </a:p>
          <a:p>
            <a:pPr marL="285750" indent="-285750">
              <a:buFont typeface="Arial" panose="020B0604020202020204" pitchFamily="34" charset="0"/>
              <a:buChar char="•"/>
            </a:pPr>
            <a:r>
              <a:rPr lang="en-US" dirty="0" smtClean="0"/>
              <a:t>Inductively </a:t>
            </a:r>
            <a:r>
              <a:rPr lang="en-US" dirty="0"/>
              <a:t>(electronically) </a:t>
            </a:r>
            <a:r>
              <a:rPr lang="en-US" dirty="0" smtClean="0"/>
              <a:t>settable; provides </a:t>
            </a:r>
            <a:r>
              <a:rPr lang="en-US" dirty="0"/>
              <a:t>electronic talkback to </a:t>
            </a:r>
            <a:r>
              <a:rPr lang="en-US" dirty="0" smtClean="0"/>
              <a:t>inductive </a:t>
            </a:r>
            <a:r>
              <a:rPr lang="en-US" dirty="0"/>
              <a:t>fuze setter, so </a:t>
            </a:r>
            <a:r>
              <a:rPr lang="en-US" dirty="0" smtClean="0"/>
              <a:t>setter </a:t>
            </a:r>
            <a:r>
              <a:rPr lang="en-US" dirty="0"/>
              <a:t>can verify </a:t>
            </a:r>
            <a:r>
              <a:rPr lang="en-US" dirty="0" smtClean="0"/>
              <a:t>fuze </a:t>
            </a:r>
            <a:r>
              <a:rPr lang="en-US" dirty="0"/>
              <a:t>received </a:t>
            </a:r>
            <a:r>
              <a:rPr lang="en-US" dirty="0" smtClean="0"/>
              <a:t>correct mission </a:t>
            </a:r>
            <a:r>
              <a:rPr lang="en-US" dirty="0"/>
              <a:t>data (mode &amp;</a:t>
            </a:r>
            <a:r>
              <a:rPr lang="en-US" dirty="0" smtClean="0"/>
              <a:t> </a:t>
            </a:r>
            <a:r>
              <a:rPr lang="en-US" dirty="0"/>
              <a:t>set time).  </a:t>
            </a:r>
            <a:endParaRPr lang="en-US" dirty="0" smtClean="0"/>
          </a:p>
          <a:p>
            <a:pPr marL="285750" indent="-285750">
              <a:buFont typeface="Arial" panose="020B0604020202020204" pitchFamily="34" charset="0"/>
              <a:buChar char="•"/>
            </a:pPr>
            <a:r>
              <a:rPr lang="en-US" dirty="0" smtClean="0"/>
              <a:t>Four </a:t>
            </a:r>
            <a:r>
              <a:rPr lang="en-US" dirty="0"/>
              <a:t>functional modes</a:t>
            </a:r>
            <a:r>
              <a:rPr lang="en-US" dirty="0" smtClean="0"/>
              <a:t>:</a:t>
            </a:r>
          </a:p>
          <a:p>
            <a:pPr marL="742950" lvl="1" indent="-285750">
              <a:buFont typeface="Arial" panose="020B0604020202020204" pitchFamily="34" charset="0"/>
              <a:buChar char="•"/>
            </a:pPr>
            <a:r>
              <a:rPr lang="en-US" dirty="0" smtClean="0"/>
              <a:t>Proximity </a:t>
            </a:r>
            <a:r>
              <a:rPr lang="en-US" dirty="0"/>
              <a:t>mode, </a:t>
            </a:r>
            <a:r>
              <a:rPr lang="en-US" dirty="0" smtClean="0"/>
              <a:t>w/PD backup if PRX fails.</a:t>
            </a:r>
          </a:p>
          <a:p>
            <a:pPr marL="742950" lvl="1" indent="-285750">
              <a:buFont typeface="Arial" panose="020B0604020202020204" pitchFamily="34" charset="0"/>
              <a:buChar char="•"/>
            </a:pPr>
            <a:r>
              <a:rPr lang="en-US" dirty="0" smtClean="0"/>
              <a:t>Electronic time, settable </a:t>
            </a:r>
            <a:r>
              <a:rPr lang="en-US" dirty="0"/>
              <a:t>from 0.5 to 199.9 </a:t>
            </a:r>
            <a:r>
              <a:rPr lang="en-US" dirty="0" smtClean="0"/>
              <a:t>sec </a:t>
            </a:r>
            <a:r>
              <a:rPr lang="en-US" dirty="0"/>
              <a:t>in increments of </a:t>
            </a:r>
            <a:r>
              <a:rPr lang="en-US" dirty="0" smtClean="0"/>
              <a:t>0.1 sec. Functions </a:t>
            </a:r>
            <a:r>
              <a:rPr lang="en-US" dirty="0"/>
              <a:t>within 0.1 </a:t>
            </a:r>
            <a:r>
              <a:rPr lang="en-US" dirty="0" smtClean="0"/>
              <a:t>sec </a:t>
            </a:r>
            <a:r>
              <a:rPr lang="en-US" dirty="0"/>
              <a:t>of set </a:t>
            </a:r>
            <a:r>
              <a:rPr lang="en-US" dirty="0" smtClean="0"/>
              <a:t>time. Provides PD </a:t>
            </a:r>
            <a:r>
              <a:rPr lang="en-US" dirty="0"/>
              <a:t>backup </a:t>
            </a:r>
            <a:r>
              <a:rPr lang="en-US" dirty="0" smtClean="0"/>
              <a:t>if ET </a:t>
            </a:r>
            <a:r>
              <a:rPr lang="en-US" dirty="0"/>
              <a:t>mode </a:t>
            </a:r>
            <a:r>
              <a:rPr lang="en-US" dirty="0" smtClean="0"/>
              <a:t>fails.</a:t>
            </a:r>
          </a:p>
          <a:p>
            <a:pPr marL="742950" lvl="1" indent="-285750">
              <a:buFont typeface="Arial" panose="020B0604020202020204" pitchFamily="34" charset="0"/>
              <a:buChar char="•"/>
            </a:pPr>
            <a:r>
              <a:rPr lang="en-US" dirty="0" smtClean="0"/>
              <a:t>Point </a:t>
            </a:r>
            <a:r>
              <a:rPr lang="en-US" dirty="0"/>
              <a:t>detonation, in which </a:t>
            </a:r>
            <a:r>
              <a:rPr lang="en-US" dirty="0" smtClean="0"/>
              <a:t>fuze </a:t>
            </a:r>
            <a:r>
              <a:rPr lang="en-US" dirty="0"/>
              <a:t>functions upon target impact</a:t>
            </a:r>
            <a:r>
              <a:rPr lang="en-US" dirty="0" smtClean="0"/>
              <a:t>.</a:t>
            </a:r>
          </a:p>
          <a:p>
            <a:pPr marL="742950" lvl="1" indent="-285750">
              <a:buFont typeface="Arial" panose="020B0604020202020204" pitchFamily="34" charset="0"/>
              <a:buChar char="•"/>
            </a:pPr>
            <a:r>
              <a:rPr lang="en-US" dirty="0" smtClean="0"/>
              <a:t>Delay, </a:t>
            </a:r>
            <a:r>
              <a:rPr lang="en-US" dirty="0"/>
              <a:t>in which </a:t>
            </a:r>
            <a:r>
              <a:rPr lang="en-US" dirty="0" smtClean="0"/>
              <a:t>fuze functions </a:t>
            </a:r>
            <a:r>
              <a:rPr lang="en-US" dirty="0" err="1" smtClean="0"/>
              <a:t>approx</a:t>
            </a:r>
            <a:r>
              <a:rPr lang="en-US" dirty="0" smtClean="0"/>
              <a:t>  5-10 </a:t>
            </a:r>
            <a:r>
              <a:rPr lang="en-US" dirty="0"/>
              <a:t>milliseconds after target impact.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456712"/>
            <a:ext cx="1219200" cy="1377696"/>
          </a:xfrm>
          <a:prstGeom prst="rect">
            <a:avLst/>
          </a:prstGeom>
        </p:spPr>
      </p:pic>
    </p:spTree>
    <p:extLst>
      <p:ext uri="{BB962C8B-B14F-4D97-AF65-F5344CB8AC3E}">
        <p14:creationId xmlns:p14="http://schemas.microsoft.com/office/powerpoint/2010/main" val="925460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b="1" dirty="0"/>
              <a:t>DODIC NA28</a:t>
            </a:r>
            <a:br>
              <a:rPr lang="en-US" sz="3200" b="1" dirty="0"/>
            </a:br>
            <a:r>
              <a:rPr lang="en-US" sz="3200" b="1" dirty="0"/>
              <a:t>Fuze, Multi-Option: Precision Guidance Kit (PGK), </a:t>
            </a:r>
            <a:r>
              <a:rPr lang="en-US" sz="3200" b="1" dirty="0" smtClean="0"/>
              <a:t>XM1156</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7889" y="2286000"/>
            <a:ext cx="4237428" cy="3177104"/>
          </a:xfrm>
        </p:spPr>
      </p:pic>
      <p:sp>
        <p:nvSpPr>
          <p:cNvPr id="5" name="TextBox 4"/>
          <p:cNvSpPr txBox="1"/>
          <p:nvPr/>
        </p:nvSpPr>
        <p:spPr>
          <a:xfrm>
            <a:off x="28699" y="1623720"/>
            <a:ext cx="46482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Deep </a:t>
            </a:r>
            <a:r>
              <a:rPr lang="en-US" sz="2400" dirty="0"/>
              <a:t>intrusion precision guided fuze, designed for use </a:t>
            </a:r>
            <a:r>
              <a:rPr lang="en-US" sz="2400" dirty="0" smtClean="0"/>
              <a:t>w/ </a:t>
            </a:r>
            <a:r>
              <a:rPr lang="en-US" sz="2400" dirty="0"/>
              <a:t>M795 High Explosive (HE) </a:t>
            </a:r>
            <a:r>
              <a:rPr lang="en-US" sz="2400" dirty="0" smtClean="0"/>
              <a:t>&amp; </a:t>
            </a:r>
            <a:r>
              <a:rPr lang="en-US" sz="2400" dirty="0"/>
              <a:t>M549A1 High Explosive Rocket Assisted (HERA) projectiles in </a:t>
            </a:r>
            <a:r>
              <a:rPr lang="en-US" sz="2400" dirty="0" smtClean="0"/>
              <a:t>M777A2 155mm </a:t>
            </a:r>
            <a:r>
              <a:rPr lang="en-US" sz="2400" dirty="0"/>
              <a:t>Howitzer</a:t>
            </a:r>
            <a:r>
              <a:rPr lang="en-US" sz="2400" dirty="0" smtClean="0"/>
              <a:t>.</a:t>
            </a:r>
          </a:p>
          <a:p>
            <a:pPr marL="285750" indent="-285750">
              <a:buFont typeface="Arial" panose="020B0604020202020204" pitchFamily="34" charset="0"/>
              <a:buChar char="•"/>
            </a:pPr>
            <a:r>
              <a:rPr lang="en-US" sz="2400" dirty="0" smtClean="0"/>
              <a:t>Intended use </a:t>
            </a:r>
            <a:r>
              <a:rPr lang="en-US" sz="2400" dirty="0"/>
              <a:t>against normal HE target </a:t>
            </a:r>
            <a:r>
              <a:rPr lang="en-US" sz="2400" dirty="0" smtClean="0"/>
              <a:t>sets.</a:t>
            </a:r>
          </a:p>
          <a:p>
            <a:pPr marL="285750" indent="-285750">
              <a:buFont typeface="Arial" panose="020B0604020202020204" pitchFamily="34" charset="0"/>
              <a:buChar char="•"/>
            </a:pPr>
            <a:r>
              <a:rPr lang="en-US" sz="2400" dirty="0" smtClean="0"/>
              <a:t>Will </a:t>
            </a:r>
            <a:r>
              <a:rPr lang="en-US" sz="2400" dirty="0"/>
              <a:t>only be set with the M1155A1 Enhanced Portable Inductive Artillery Fuze Setter (EPIAFS</a:t>
            </a:r>
            <a:r>
              <a:rPr lang="en-US" sz="2400" dirty="0" smtClean="0"/>
              <a:t>).</a:t>
            </a:r>
          </a:p>
          <a:p>
            <a:pPr marL="285750" indent="-285750">
              <a:buFont typeface="Arial" panose="020B0604020202020204" pitchFamily="34" charset="0"/>
              <a:buChar char="•"/>
            </a:pPr>
            <a:r>
              <a:rPr lang="en-US" sz="2400" dirty="0" smtClean="0"/>
              <a:t>Modes include </a:t>
            </a:r>
            <a:r>
              <a:rPr lang="en-US" sz="2400" dirty="0"/>
              <a:t>Point Detonating (PD) and Proximity (VT).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562600"/>
            <a:ext cx="1066800" cy="1205484"/>
          </a:xfrm>
          <a:prstGeom prst="rect">
            <a:avLst/>
          </a:prstGeom>
        </p:spPr>
      </p:pic>
    </p:spTree>
    <p:extLst>
      <p:ext uri="{BB962C8B-B14F-4D97-AF65-F5344CB8AC3E}">
        <p14:creationId xmlns:p14="http://schemas.microsoft.com/office/powerpoint/2010/main" val="2146447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fr-FR" b="1" dirty="0"/>
              <a:t>DODIC N335</a:t>
            </a:r>
            <a:br>
              <a:rPr lang="fr-FR" b="1" dirty="0"/>
            </a:br>
            <a:r>
              <a:rPr lang="fr-FR" b="1" dirty="0" err="1"/>
              <a:t>Fuze</a:t>
            </a:r>
            <a:r>
              <a:rPr lang="fr-FR" b="1" dirty="0"/>
              <a:t>, Point </a:t>
            </a:r>
            <a:r>
              <a:rPr lang="fr-FR" b="1" dirty="0" err="1"/>
              <a:t>Detonating</a:t>
            </a:r>
            <a:r>
              <a:rPr lang="fr-FR" b="1" dirty="0"/>
              <a:t> </a:t>
            </a:r>
            <a:r>
              <a:rPr lang="fr-FR" b="1" dirty="0" smtClean="0"/>
              <a:t>M557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828800"/>
            <a:ext cx="4675632" cy="3505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486400"/>
            <a:ext cx="1066800" cy="1205484"/>
          </a:xfrm>
          <a:prstGeom prst="rect">
            <a:avLst/>
          </a:prstGeom>
        </p:spPr>
      </p:pic>
      <p:sp>
        <p:nvSpPr>
          <p:cNvPr id="6" name="TextBox 5"/>
          <p:cNvSpPr txBox="1"/>
          <p:nvPr/>
        </p:nvSpPr>
        <p:spPr>
          <a:xfrm>
            <a:off x="4866904" y="1524000"/>
            <a:ext cx="426720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Comprised </a:t>
            </a:r>
            <a:r>
              <a:rPr lang="en-US" sz="2000" dirty="0"/>
              <a:t>of </a:t>
            </a:r>
            <a:r>
              <a:rPr lang="en-US" sz="2000" dirty="0" smtClean="0"/>
              <a:t>M48A3 </a:t>
            </a:r>
            <a:r>
              <a:rPr lang="en-US" sz="2000" dirty="0"/>
              <a:t>fuze assembled </a:t>
            </a:r>
            <a:r>
              <a:rPr lang="en-US" sz="2000" dirty="0" smtClean="0"/>
              <a:t>w/ M125A1 booster.</a:t>
            </a:r>
          </a:p>
          <a:p>
            <a:pPr marL="285750" indent="-285750">
              <a:buFont typeface="Arial" panose="020B0604020202020204" pitchFamily="34" charset="0"/>
              <a:buChar char="•"/>
            </a:pPr>
            <a:r>
              <a:rPr lang="en-US" sz="2000" dirty="0" smtClean="0"/>
              <a:t>Fuze </a:t>
            </a:r>
            <a:r>
              <a:rPr lang="en-US" sz="2000" dirty="0"/>
              <a:t>contains </a:t>
            </a:r>
            <a:r>
              <a:rPr lang="en-US" sz="2000" dirty="0" smtClean="0"/>
              <a:t>M24 </a:t>
            </a:r>
            <a:r>
              <a:rPr lang="en-US" sz="2000" dirty="0"/>
              <a:t>detonator, </a:t>
            </a:r>
            <a:r>
              <a:rPr lang="en-US" sz="2000" dirty="0" smtClean="0"/>
              <a:t>M54 </a:t>
            </a:r>
            <a:r>
              <a:rPr lang="en-US" sz="2000" dirty="0"/>
              <a:t>primer, </a:t>
            </a:r>
            <a:r>
              <a:rPr lang="en-US" sz="2000" dirty="0" smtClean="0"/>
              <a:t>delay </a:t>
            </a:r>
            <a:r>
              <a:rPr lang="en-US" sz="2000" dirty="0"/>
              <a:t>assembly, &amp;</a:t>
            </a:r>
            <a:r>
              <a:rPr lang="en-US" sz="2000" dirty="0" smtClean="0"/>
              <a:t> </a:t>
            </a:r>
            <a:r>
              <a:rPr lang="en-US" sz="2000" dirty="0"/>
              <a:t>intermediate </a:t>
            </a:r>
            <a:r>
              <a:rPr lang="en-US" sz="2000" dirty="0" smtClean="0"/>
              <a:t>charge.</a:t>
            </a:r>
          </a:p>
          <a:p>
            <a:pPr marL="285750" indent="-285750">
              <a:buFont typeface="Arial" panose="020B0604020202020204" pitchFamily="34" charset="0"/>
              <a:buChar char="•"/>
            </a:pPr>
            <a:r>
              <a:rPr lang="en-US" sz="2000" dirty="0"/>
              <a:t>Fired from </a:t>
            </a:r>
            <a:r>
              <a:rPr lang="en-US" sz="2000" dirty="0" smtClean="0"/>
              <a:t>155mm </a:t>
            </a:r>
            <a:r>
              <a:rPr lang="en-US" sz="2000" dirty="0"/>
              <a:t>M198 </a:t>
            </a:r>
            <a:r>
              <a:rPr lang="en-US" sz="2000" dirty="0" smtClean="0"/>
              <a:t>Medium </a:t>
            </a:r>
            <a:r>
              <a:rPr lang="en-US" sz="2000" dirty="0"/>
              <a:t>Towed </a:t>
            </a:r>
            <a:r>
              <a:rPr lang="en-US" sz="2000" dirty="0" smtClean="0"/>
              <a:t>&amp; </a:t>
            </a:r>
            <a:r>
              <a:rPr lang="en-US" sz="2000" dirty="0"/>
              <a:t>M777 </a:t>
            </a:r>
            <a:r>
              <a:rPr lang="en-US" sz="2000" dirty="0" err="1" smtClean="0"/>
              <a:t>lt-wt</a:t>
            </a:r>
            <a:r>
              <a:rPr lang="en-US" sz="2000" dirty="0" smtClean="0"/>
              <a:t> Howitzers.</a:t>
            </a:r>
          </a:p>
          <a:p>
            <a:pPr marL="285750" indent="-285750">
              <a:buFont typeface="Arial" panose="020B0604020202020204" pitchFamily="34" charset="0"/>
              <a:buChar char="•"/>
            </a:pPr>
            <a:r>
              <a:rPr lang="en-US" sz="2000" dirty="0" smtClean="0"/>
              <a:t>For </a:t>
            </a:r>
            <a:r>
              <a:rPr lang="en-US" sz="2000" dirty="0"/>
              <a:t>use </a:t>
            </a:r>
            <a:r>
              <a:rPr lang="en-US" sz="2000" dirty="0" smtClean="0"/>
              <a:t>w/ </a:t>
            </a:r>
            <a:r>
              <a:rPr lang="en-US" sz="2000" dirty="0"/>
              <a:t>bulk loaded </a:t>
            </a:r>
            <a:r>
              <a:rPr lang="en-US" sz="2000" dirty="0" smtClean="0"/>
              <a:t>HE </a:t>
            </a:r>
            <a:r>
              <a:rPr lang="en-US" sz="2000" dirty="0"/>
              <a:t>projectiles to either detonate on impact or function after </a:t>
            </a:r>
            <a:r>
              <a:rPr lang="en-US" sz="2000" dirty="0" smtClean="0"/>
              <a:t>brief </a:t>
            </a:r>
            <a:r>
              <a:rPr lang="en-US" sz="2000" dirty="0"/>
              <a:t>delay to allow a small degree of target penetration. </a:t>
            </a:r>
            <a:endParaRPr lang="en-US" sz="2000" dirty="0" smtClean="0"/>
          </a:p>
          <a:p>
            <a:pPr marL="285750" indent="-285750">
              <a:buFont typeface="Arial" panose="020B0604020202020204" pitchFamily="34" charset="0"/>
              <a:buChar char="•"/>
            </a:pPr>
            <a:r>
              <a:rPr lang="en-US" sz="2000" dirty="0" smtClean="0"/>
              <a:t>Mild </a:t>
            </a:r>
            <a:r>
              <a:rPr lang="en-US" sz="2000" dirty="0"/>
              <a:t>steel ogive </a:t>
            </a:r>
            <a:r>
              <a:rPr lang="en-US" sz="2000" dirty="0" smtClean="0"/>
              <a:t>housing steel </a:t>
            </a:r>
            <a:r>
              <a:rPr lang="en-US" sz="2000" dirty="0"/>
              <a:t>base </a:t>
            </a:r>
            <a:r>
              <a:rPr lang="en-US" sz="2000" dirty="0" smtClean="0"/>
              <a:t>&amp; </a:t>
            </a:r>
            <a:r>
              <a:rPr lang="en-US" sz="2000" dirty="0"/>
              <a:t>flash tube </a:t>
            </a:r>
            <a:r>
              <a:rPr lang="en-US" sz="2000" dirty="0" smtClean="0"/>
              <a:t>w/ aluminum </a:t>
            </a:r>
            <a:r>
              <a:rPr lang="en-US" sz="2000" dirty="0"/>
              <a:t>head containing </a:t>
            </a:r>
            <a:r>
              <a:rPr lang="en-US" sz="2000" dirty="0" smtClean="0"/>
              <a:t>the detonator.</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767334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b="1" dirty="0"/>
              <a:t>DODIC N340</a:t>
            </a:r>
            <a:br>
              <a:rPr lang="en-US" sz="3600" b="1" dirty="0"/>
            </a:br>
            <a:r>
              <a:rPr lang="en-US" sz="3600" b="1" dirty="0"/>
              <a:t>Fuze, Point Detonating </a:t>
            </a:r>
            <a:r>
              <a:rPr lang="en-US" sz="3600" b="1" dirty="0" smtClean="0"/>
              <a:t>M739/M739A1</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1856" y="1752600"/>
            <a:ext cx="4675632" cy="3505200"/>
          </a:xfrm>
        </p:spPr>
      </p:pic>
      <p:sp>
        <p:nvSpPr>
          <p:cNvPr id="5" name="TextBox 4"/>
          <p:cNvSpPr txBox="1"/>
          <p:nvPr/>
        </p:nvSpPr>
        <p:spPr>
          <a:xfrm>
            <a:off x="0" y="1219200"/>
            <a:ext cx="4343400" cy="5940088"/>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t>Latest </a:t>
            </a:r>
            <a:r>
              <a:rPr lang="en-US" sz="1900" dirty="0"/>
              <a:t>improved version of </a:t>
            </a:r>
            <a:r>
              <a:rPr lang="en-US" sz="1900" dirty="0" smtClean="0"/>
              <a:t>selective </a:t>
            </a:r>
            <a:r>
              <a:rPr lang="en-US" sz="1900" dirty="0"/>
              <a:t>impact </a:t>
            </a:r>
            <a:r>
              <a:rPr lang="en-US" sz="1900" dirty="0" err="1"/>
              <a:t>fuzes</a:t>
            </a:r>
            <a:r>
              <a:rPr lang="en-US" sz="1900" dirty="0"/>
              <a:t> for </a:t>
            </a:r>
            <a:r>
              <a:rPr lang="en-US" sz="1900" dirty="0" smtClean="0"/>
              <a:t>bulk </a:t>
            </a:r>
            <a:r>
              <a:rPr lang="en-US" sz="1900" dirty="0"/>
              <a:t>loaded </a:t>
            </a:r>
            <a:r>
              <a:rPr lang="en-US" sz="1900" dirty="0" smtClean="0"/>
              <a:t>HE or </a:t>
            </a:r>
            <a:r>
              <a:rPr lang="en-US" sz="1900" dirty="0" err="1" smtClean="0"/>
              <a:t>burster</a:t>
            </a:r>
            <a:r>
              <a:rPr lang="en-US" sz="1900" dirty="0" smtClean="0"/>
              <a:t> </a:t>
            </a:r>
            <a:r>
              <a:rPr lang="en-US" sz="1900" dirty="0"/>
              <a:t>type </a:t>
            </a:r>
            <a:r>
              <a:rPr lang="en-US" sz="1900" dirty="0" smtClean="0"/>
              <a:t>projectiles. Replaced </a:t>
            </a:r>
            <a:r>
              <a:rPr lang="en-US" sz="1900" dirty="0"/>
              <a:t>DODIC </a:t>
            </a:r>
            <a:r>
              <a:rPr lang="en-US" sz="1900" dirty="0" smtClean="0"/>
              <a:t>N335.</a:t>
            </a:r>
          </a:p>
          <a:p>
            <a:pPr marL="285750" indent="-285750">
              <a:buFont typeface="Arial" panose="020B0604020202020204" pitchFamily="34" charset="0"/>
              <a:buChar char="•"/>
            </a:pPr>
            <a:r>
              <a:rPr lang="en-US" sz="1900" dirty="0" smtClean="0"/>
              <a:t>Detonates </a:t>
            </a:r>
            <a:r>
              <a:rPr lang="en-US" sz="1900" dirty="0"/>
              <a:t>on impact or </a:t>
            </a:r>
            <a:r>
              <a:rPr lang="en-US" sz="1900" dirty="0" smtClean="0"/>
              <a:t>functions </a:t>
            </a:r>
            <a:r>
              <a:rPr lang="en-US" sz="1900" dirty="0"/>
              <a:t>after </a:t>
            </a:r>
            <a:r>
              <a:rPr lang="en-US" sz="1900" dirty="0" smtClean="0"/>
              <a:t>brief </a:t>
            </a:r>
            <a:r>
              <a:rPr lang="en-US" sz="1900" dirty="0"/>
              <a:t>delay to allow a small degree of target penetration</a:t>
            </a:r>
            <a:r>
              <a:rPr lang="en-US" sz="1900" dirty="0" smtClean="0"/>
              <a:t>.</a:t>
            </a:r>
          </a:p>
          <a:p>
            <a:pPr marL="285750" indent="-285750">
              <a:buFont typeface="Arial" panose="020B0604020202020204" pitchFamily="34" charset="0"/>
              <a:buChar char="•"/>
            </a:pPr>
            <a:r>
              <a:rPr lang="en-US" sz="1900" dirty="0" smtClean="0"/>
              <a:t>1-piece </a:t>
            </a:r>
            <a:r>
              <a:rPr lang="en-US" sz="1900" dirty="0"/>
              <a:t>design of solid aluminum w</a:t>
            </a:r>
            <a:r>
              <a:rPr lang="en-US" sz="1900" dirty="0" smtClean="0"/>
              <a:t>/ 2” base matching cavity </a:t>
            </a:r>
            <a:r>
              <a:rPr lang="en-US" sz="1900" dirty="0"/>
              <a:t>of </a:t>
            </a:r>
            <a:r>
              <a:rPr lang="en-US" sz="1900" dirty="0" err="1" smtClean="0"/>
              <a:t>std</a:t>
            </a:r>
            <a:r>
              <a:rPr lang="en-US" sz="1900" dirty="0" smtClean="0"/>
              <a:t> arty </a:t>
            </a:r>
            <a:r>
              <a:rPr lang="en-US" sz="1900" dirty="0" err="1" smtClean="0"/>
              <a:t>projos</a:t>
            </a:r>
            <a:r>
              <a:rPr lang="en-US" sz="1900" dirty="0" smtClean="0"/>
              <a:t>.</a:t>
            </a:r>
          </a:p>
          <a:p>
            <a:pPr marL="285750" indent="-285750">
              <a:buFont typeface="Arial" panose="020B0604020202020204" pitchFamily="34" charset="0"/>
              <a:buChar char="•"/>
            </a:pPr>
            <a:r>
              <a:rPr lang="en-US" sz="1900" dirty="0" smtClean="0"/>
              <a:t>Visually consists of:</a:t>
            </a:r>
          </a:p>
          <a:p>
            <a:pPr marL="742950" lvl="1" indent="-285750">
              <a:buFont typeface="Arial" panose="020B0604020202020204" pitchFamily="34" charset="0"/>
              <a:buChar char="•"/>
            </a:pPr>
            <a:r>
              <a:rPr lang="en-US" sz="1900" dirty="0" smtClean="0"/>
              <a:t>Rain </a:t>
            </a:r>
            <a:r>
              <a:rPr lang="en-US" sz="1900" dirty="0"/>
              <a:t>insensitive sleeve under </a:t>
            </a:r>
            <a:r>
              <a:rPr lang="en-US" sz="1900" dirty="0" smtClean="0"/>
              <a:t>nose cap; allows </a:t>
            </a:r>
            <a:r>
              <a:rPr lang="en-US" sz="1900" dirty="0"/>
              <a:t>firing in heavy rain </a:t>
            </a:r>
            <a:r>
              <a:rPr lang="en-US" sz="1900" dirty="0" smtClean="0"/>
              <a:t>w/ </a:t>
            </a:r>
            <a:r>
              <a:rPr lang="en-US" sz="1900" dirty="0"/>
              <a:t>reduced </a:t>
            </a:r>
            <a:r>
              <a:rPr lang="en-US" sz="1900" dirty="0" smtClean="0"/>
              <a:t>functioning.</a:t>
            </a:r>
          </a:p>
          <a:p>
            <a:pPr marL="742950" lvl="1" indent="-285750">
              <a:buFont typeface="Arial" panose="020B0604020202020204" pitchFamily="34" charset="0"/>
              <a:buChar char="•"/>
            </a:pPr>
            <a:r>
              <a:rPr lang="en-US" sz="1900" dirty="0" smtClean="0"/>
              <a:t>Interrupter in </a:t>
            </a:r>
            <a:r>
              <a:rPr lang="en-US" sz="1900" dirty="0"/>
              <a:t>the side of </a:t>
            </a:r>
            <a:r>
              <a:rPr lang="en-US" sz="1900" dirty="0" smtClean="0"/>
              <a:t>fuze body through flash </a:t>
            </a:r>
            <a:r>
              <a:rPr lang="en-US" sz="1900" dirty="0"/>
              <a:t>port of </a:t>
            </a:r>
            <a:r>
              <a:rPr lang="en-US" sz="1900" dirty="0" smtClean="0"/>
              <a:t>Detonator. Provides either SQ or DLY modes.</a:t>
            </a:r>
          </a:p>
          <a:p>
            <a:pPr marL="742950" lvl="1" indent="-285750">
              <a:buFont typeface="Arial" panose="020B0604020202020204" pitchFamily="34" charset="0"/>
              <a:buChar char="•"/>
            </a:pPr>
            <a:r>
              <a:rPr lang="en-US" sz="1900" dirty="0" smtClean="0"/>
              <a:t>M739 </a:t>
            </a:r>
            <a:r>
              <a:rPr lang="en-US" sz="1900" dirty="0"/>
              <a:t>is bright gold </a:t>
            </a:r>
            <a:r>
              <a:rPr lang="en-US" sz="1900" dirty="0" smtClean="0"/>
              <a:t>anodized; M739A1 </a:t>
            </a:r>
            <a:r>
              <a:rPr lang="en-US" sz="1900" dirty="0"/>
              <a:t>is </a:t>
            </a:r>
            <a:r>
              <a:rPr lang="en-US" sz="1900" dirty="0" smtClean="0"/>
              <a:t>flat </a:t>
            </a:r>
            <a:r>
              <a:rPr lang="en-US" sz="1900" dirty="0"/>
              <a:t>olive drab.</a:t>
            </a:r>
          </a:p>
          <a:p>
            <a:pPr marL="285750" indent="-285750">
              <a:buFont typeface="Arial" panose="020B0604020202020204" pitchFamily="34" charset="0"/>
              <a:buChar char="•"/>
            </a:pPr>
            <a:endParaRPr lang="en-US" sz="19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410200"/>
            <a:ext cx="1066800" cy="1205484"/>
          </a:xfrm>
          <a:prstGeom prst="rect">
            <a:avLst/>
          </a:prstGeom>
        </p:spPr>
      </p:pic>
    </p:spTree>
    <p:extLst>
      <p:ext uri="{BB962C8B-B14F-4D97-AF65-F5344CB8AC3E}">
        <p14:creationId xmlns:p14="http://schemas.microsoft.com/office/powerpoint/2010/main" val="773900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t>DODIC N659</a:t>
            </a:r>
            <a:br>
              <a:rPr lang="en-US" b="1" dirty="0"/>
            </a:br>
            <a:r>
              <a:rPr lang="en-US" b="1" dirty="0"/>
              <a:t>Fuze, Point Detonating MK399 Mod </a:t>
            </a:r>
            <a:r>
              <a:rPr lang="en-US" b="1" dirty="0" smtClean="0"/>
              <a:t>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02" y="1667256"/>
            <a:ext cx="4693920" cy="3523488"/>
          </a:xfrm>
        </p:spPr>
      </p:pic>
      <p:sp>
        <p:nvSpPr>
          <p:cNvPr id="5" name="TextBox 4"/>
          <p:cNvSpPr txBox="1"/>
          <p:nvPr/>
        </p:nvSpPr>
        <p:spPr>
          <a:xfrm>
            <a:off x="4769922" y="1828800"/>
            <a:ext cx="42672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Latest </a:t>
            </a:r>
            <a:r>
              <a:rPr lang="en-US" sz="2000" dirty="0"/>
              <a:t>selectable </a:t>
            </a:r>
            <a:r>
              <a:rPr lang="en-US" sz="2000" dirty="0" smtClean="0"/>
              <a:t>PD/DLY, </a:t>
            </a:r>
            <a:r>
              <a:rPr lang="en-US" sz="2000" dirty="0"/>
              <a:t>concrete </a:t>
            </a:r>
            <a:r>
              <a:rPr lang="en-US" sz="2000" dirty="0" smtClean="0"/>
              <a:t>piercing, </a:t>
            </a:r>
            <a:r>
              <a:rPr lang="en-US" sz="2000" dirty="0"/>
              <a:t>fuze for </a:t>
            </a:r>
            <a:r>
              <a:rPr lang="en-US" sz="2000" dirty="0" smtClean="0"/>
              <a:t>HE </a:t>
            </a:r>
            <a:r>
              <a:rPr lang="en-US" sz="2000" dirty="0" err="1" smtClean="0"/>
              <a:t>projos</a:t>
            </a:r>
            <a:r>
              <a:rPr lang="en-US" sz="2000" dirty="0" smtClean="0"/>
              <a:t>.</a:t>
            </a:r>
          </a:p>
          <a:p>
            <a:pPr marL="285750" indent="-285750">
              <a:buFont typeface="Arial" panose="020B0604020202020204" pitchFamily="34" charset="0"/>
              <a:buChar char="•"/>
            </a:pPr>
            <a:r>
              <a:rPr lang="en-US" sz="2000" dirty="0" smtClean="0"/>
              <a:t>Supersedes N331.</a:t>
            </a:r>
          </a:p>
          <a:p>
            <a:pPr marL="285750" indent="-285750">
              <a:buFont typeface="Arial" panose="020B0604020202020204" pitchFamily="34" charset="0"/>
              <a:buChar char="•"/>
            </a:pPr>
            <a:r>
              <a:rPr lang="en-US" sz="2000" dirty="0" smtClean="0"/>
              <a:t>PD </a:t>
            </a:r>
            <a:r>
              <a:rPr lang="en-US" sz="2000" dirty="0"/>
              <a:t>explosive train in </a:t>
            </a:r>
            <a:r>
              <a:rPr lang="en-US" sz="2000" dirty="0" smtClean="0"/>
              <a:t>nose w/ hardened </a:t>
            </a:r>
            <a:r>
              <a:rPr lang="en-US" sz="2000" dirty="0"/>
              <a:t>steel body housing a </a:t>
            </a:r>
            <a:r>
              <a:rPr lang="en-US" sz="2000" dirty="0" smtClean="0"/>
              <a:t>pyro </a:t>
            </a:r>
            <a:r>
              <a:rPr lang="en-US" sz="2000" dirty="0"/>
              <a:t>delay </a:t>
            </a:r>
            <a:r>
              <a:rPr lang="en-US" sz="2000" dirty="0" err="1" smtClean="0"/>
              <a:t>assy</a:t>
            </a:r>
            <a:r>
              <a:rPr lang="en-US" sz="2000" dirty="0" smtClean="0"/>
              <a:t> &amp; MK49 </a:t>
            </a:r>
            <a:r>
              <a:rPr lang="en-US" sz="2000" dirty="0"/>
              <a:t>Mod 2 delay arming safety device</a:t>
            </a:r>
            <a:r>
              <a:rPr lang="en-US" sz="2000" dirty="0" smtClean="0"/>
              <a:t>.</a:t>
            </a:r>
          </a:p>
          <a:p>
            <a:pPr marL="285750" indent="-285750">
              <a:buFont typeface="Arial" panose="020B0604020202020204" pitchFamily="34" charset="0"/>
              <a:buChar char="•"/>
            </a:pPr>
            <a:r>
              <a:rPr lang="en-US" sz="2000" dirty="0" smtClean="0"/>
              <a:t>Standard </a:t>
            </a:r>
            <a:r>
              <a:rPr lang="en-US" sz="2000" dirty="0"/>
              <a:t>2-inch threaded </a:t>
            </a:r>
            <a:r>
              <a:rPr lang="en-US" sz="2000" dirty="0" smtClean="0"/>
              <a:t>base. </a:t>
            </a:r>
          </a:p>
          <a:p>
            <a:pPr marL="285750" indent="-285750">
              <a:buFont typeface="Arial" panose="020B0604020202020204" pitchFamily="34" charset="0"/>
              <a:buChar char="•"/>
            </a:pPr>
            <a:r>
              <a:rPr lang="en-US" sz="2000" dirty="0" smtClean="0"/>
              <a:t>Visually consists of:</a:t>
            </a:r>
          </a:p>
          <a:p>
            <a:pPr marL="742950" lvl="1" indent="-285750">
              <a:buFont typeface="Arial" panose="020B0604020202020204" pitchFamily="34" charset="0"/>
              <a:buChar char="•"/>
            </a:pPr>
            <a:r>
              <a:rPr lang="en-US" sz="2000" dirty="0" smtClean="0"/>
              <a:t>Hardened </a:t>
            </a:r>
            <a:r>
              <a:rPr lang="en-US" sz="2000" dirty="0"/>
              <a:t>steel fuze body </a:t>
            </a:r>
            <a:r>
              <a:rPr lang="en-US" sz="2000" dirty="0" smtClean="0"/>
              <a:t>&amp; PD head assembly</a:t>
            </a:r>
          </a:p>
          <a:p>
            <a:pPr marL="742950" lvl="1" indent="-285750">
              <a:buFont typeface="Arial" panose="020B0604020202020204" pitchFamily="34" charset="0"/>
              <a:buChar char="•"/>
            </a:pPr>
            <a:r>
              <a:rPr lang="en-US" sz="2000" dirty="0" smtClean="0"/>
              <a:t>Selector </a:t>
            </a:r>
            <a:r>
              <a:rPr lang="en-US" sz="2000" dirty="0"/>
              <a:t>switch on the side, normally set for </a:t>
            </a:r>
            <a:r>
              <a:rPr lang="en-US" sz="2000" dirty="0" smtClean="0"/>
              <a:t>delay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304" y="5362539"/>
            <a:ext cx="990600" cy="1119378"/>
          </a:xfrm>
          <a:prstGeom prst="rect">
            <a:avLst/>
          </a:prstGeom>
        </p:spPr>
      </p:pic>
    </p:spTree>
    <p:extLst>
      <p:ext uri="{BB962C8B-B14F-4D97-AF65-F5344CB8AC3E}">
        <p14:creationId xmlns:p14="http://schemas.microsoft.com/office/powerpoint/2010/main" val="3724707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Defined</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Device that detonates a munition's explosive material under specified conditions.</a:t>
            </a:r>
          </a:p>
          <a:p>
            <a:r>
              <a:rPr lang="en-US" dirty="0" smtClean="0"/>
              <a:t>Typically contains a safety &amp; arming mechanism to protect users from premature/accidental detonation.</a:t>
            </a:r>
          </a:p>
          <a:p>
            <a:r>
              <a:rPr lang="en-US" dirty="0" smtClean="0"/>
              <a:t>May contain only the electronic/mechanical elements necessary to signal or actuate a detonator.</a:t>
            </a:r>
          </a:p>
          <a:p>
            <a:r>
              <a:rPr lang="en-US" dirty="0" smtClean="0"/>
              <a:t>Some contain </a:t>
            </a:r>
            <a:r>
              <a:rPr lang="en-US" dirty="0"/>
              <a:t>a small amount of primary explosive to initiate </a:t>
            </a:r>
            <a:r>
              <a:rPr lang="en-US" dirty="0" smtClean="0"/>
              <a:t>detonation.</a:t>
            </a:r>
          </a:p>
          <a:p>
            <a:r>
              <a:rPr lang="en-US" dirty="0"/>
              <a:t>Fuzes for large explosive charges may include an explosive booster.</a:t>
            </a:r>
          </a:p>
        </p:txBody>
      </p:sp>
    </p:spTree>
    <p:extLst>
      <p:ext uri="{BB962C8B-B14F-4D97-AF65-F5344CB8AC3E}">
        <p14:creationId xmlns:p14="http://schemas.microsoft.com/office/powerpoint/2010/main" val="1025520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69" y="-23751"/>
            <a:ext cx="4032661" cy="1356297"/>
          </a:xfrm>
        </p:spPr>
        <p:txBody>
          <a:bodyPr>
            <a:noAutofit/>
          </a:bodyPr>
          <a:lstStyle/>
          <a:p>
            <a:r>
              <a:rPr lang="en-US" sz="2800" b="1" dirty="0"/>
              <a:t>DODIC N205</a:t>
            </a:r>
            <a:br>
              <a:rPr lang="en-US" sz="2800" b="1" dirty="0"/>
            </a:br>
            <a:r>
              <a:rPr lang="en-US" sz="2800" b="1" dirty="0"/>
              <a:t>Fuze, Point Detonating Dummy </a:t>
            </a:r>
            <a:r>
              <a:rPr lang="en-US" sz="2800" b="1" dirty="0" smtClean="0"/>
              <a:t>M59</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84995"/>
            <a:ext cx="3429000" cy="2570632"/>
          </a:xfrm>
        </p:spPr>
      </p:pic>
      <p:sp>
        <p:nvSpPr>
          <p:cNvPr id="4" name="Rectangle 3"/>
          <p:cNvSpPr/>
          <p:nvPr/>
        </p:nvSpPr>
        <p:spPr>
          <a:xfrm>
            <a:off x="4572000" y="0"/>
            <a:ext cx="4572000" cy="1384995"/>
          </a:xfrm>
          <a:prstGeom prst="rect">
            <a:avLst/>
          </a:prstGeom>
        </p:spPr>
        <p:txBody>
          <a:bodyPr>
            <a:spAutoFit/>
          </a:bodyPr>
          <a:lstStyle/>
          <a:p>
            <a:pPr algn="ctr"/>
            <a:r>
              <a:rPr lang="en-US" sz="2800" b="1" dirty="0"/>
              <a:t>DODIC N209</a:t>
            </a:r>
          </a:p>
          <a:p>
            <a:pPr algn="ctr"/>
            <a:r>
              <a:rPr lang="en-US" sz="2800" b="1" dirty="0"/>
              <a:t>Fuze, Point Detonating </a:t>
            </a:r>
            <a:r>
              <a:rPr lang="en-US" sz="2800" b="1" dirty="0" smtClean="0"/>
              <a:t>Dummy M73</a:t>
            </a:r>
            <a:endParaRPr lang="en-US"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463" y="1356297"/>
            <a:ext cx="3521182" cy="2639739"/>
          </a:xfrm>
          <a:prstGeom prst="rect">
            <a:avLst/>
          </a:prstGeom>
        </p:spPr>
      </p:pic>
      <p:sp>
        <p:nvSpPr>
          <p:cNvPr id="7" name="TextBox 6"/>
          <p:cNvSpPr txBox="1"/>
          <p:nvPr/>
        </p:nvSpPr>
        <p:spPr>
          <a:xfrm>
            <a:off x="457200" y="4019464"/>
            <a:ext cx="3429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Dummy for M48 </a:t>
            </a:r>
            <a:r>
              <a:rPr lang="en-US" dirty="0"/>
              <a:t>Series, M51 Series, M535, M557, and M572 Service </a:t>
            </a:r>
            <a:r>
              <a:rPr lang="en-US" dirty="0" smtClean="0"/>
              <a:t>Fuzes</a:t>
            </a:r>
          </a:p>
          <a:p>
            <a:pPr marL="285750" indent="-285750">
              <a:buFont typeface="Arial" panose="020B0604020202020204" pitchFamily="34" charset="0"/>
              <a:buChar char="•"/>
            </a:pPr>
            <a:r>
              <a:rPr lang="en-US" dirty="0" smtClean="0"/>
              <a:t>Used </a:t>
            </a:r>
            <a:r>
              <a:rPr lang="en-US" dirty="0"/>
              <a:t>on </a:t>
            </a:r>
            <a:r>
              <a:rPr lang="en-US" dirty="0" smtClean="0"/>
              <a:t>M19 </a:t>
            </a:r>
            <a:r>
              <a:rPr lang="en-US" dirty="0"/>
              <a:t>series 75mm dummy cartridge.</a:t>
            </a:r>
          </a:p>
        </p:txBody>
      </p:sp>
      <p:sp>
        <p:nvSpPr>
          <p:cNvPr id="8" name="TextBox 7"/>
          <p:cNvSpPr txBox="1"/>
          <p:nvPr/>
        </p:nvSpPr>
        <p:spPr>
          <a:xfrm>
            <a:off x="5016692" y="3996036"/>
            <a:ext cx="3429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Simulates contour/weight of M51 </a:t>
            </a:r>
            <a:r>
              <a:rPr lang="en-US" dirty="0"/>
              <a:t>Series Fuzes </a:t>
            </a:r>
            <a:r>
              <a:rPr lang="en-US" dirty="0" smtClean="0"/>
              <a:t>&amp; </a:t>
            </a:r>
            <a:r>
              <a:rPr lang="en-US" dirty="0"/>
              <a:t>can </a:t>
            </a:r>
            <a:r>
              <a:rPr lang="en-US" dirty="0" smtClean="0"/>
              <a:t>be used </a:t>
            </a:r>
            <a:r>
              <a:rPr lang="en-US" dirty="0"/>
              <a:t>to simulate </a:t>
            </a:r>
            <a:r>
              <a:rPr lang="en-US" dirty="0" smtClean="0"/>
              <a:t>M557/M572 </a:t>
            </a:r>
            <a:r>
              <a:rPr lang="en-US" dirty="0"/>
              <a:t>Service Fuzes.</a:t>
            </a:r>
          </a:p>
        </p:txBody>
      </p:sp>
      <p:sp>
        <p:nvSpPr>
          <p:cNvPr id="9" name="TextBox 8"/>
          <p:cNvSpPr txBox="1"/>
          <p:nvPr/>
        </p:nvSpPr>
        <p:spPr>
          <a:xfrm>
            <a:off x="457200" y="5638800"/>
            <a:ext cx="8382000" cy="923330"/>
          </a:xfrm>
          <a:prstGeom prst="rect">
            <a:avLst/>
          </a:prstGeom>
          <a:noFill/>
        </p:spPr>
        <p:txBody>
          <a:bodyPr wrap="square" rtlCol="0">
            <a:spAutoFit/>
          </a:bodyPr>
          <a:lstStyle/>
          <a:p>
            <a:pPr algn="ctr"/>
            <a:r>
              <a:rPr lang="en-US" dirty="0"/>
              <a:t>Dummy </a:t>
            </a:r>
            <a:r>
              <a:rPr lang="en-US" dirty="0" err="1"/>
              <a:t>fuzes</a:t>
            </a:r>
            <a:r>
              <a:rPr lang="en-US" dirty="0"/>
              <a:t> are for use with such ammunition as drill type rounds, not requiring normal, full functioning </a:t>
            </a:r>
            <a:r>
              <a:rPr lang="en-US" dirty="0" err="1"/>
              <a:t>fuzes</a:t>
            </a:r>
            <a:r>
              <a:rPr lang="en-US" dirty="0"/>
              <a:t>. </a:t>
            </a:r>
            <a:endParaRPr lang="en-US" dirty="0" smtClean="0"/>
          </a:p>
          <a:p>
            <a:pPr algn="ctr"/>
            <a:r>
              <a:rPr lang="en-US" dirty="0" smtClean="0"/>
              <a:t>These </a:t>
            </a:r>
            <a:r>
              <a:rPr lang="en-US" dirty="0" err="1"/>
              <a:t>fuzes</a:t>
            </a:r>
            <a:r>
              <a:rPr lang="en-US" dirty="0"/>
              <a:t> are not suitable for firing.</a:t>
            </a:r>
          </a:p>
        </p:txBody>
      </p:sp>
    </p:spTree>
    <p:extLst>
      <p:ext uri="{BB962C8B-B14F-4D97-AF65-F5344CB8AC3E}">
        <p14:creationId xmlns:p14="http://schemas.microsoft.com/office/powerpoint/2010/main" val="18416068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a:t>DODIC N291</a:t>
            </a:r>
            <a:br>
              <a:rPr lang="pt-BR" b="1" dirty="0"/>
            </a:br>
            <a:r>
              <a:rPr lang="pt-BR" b="1" dirty="0"/>
              <a:t>Fuze, Proximity </a:t>
            </a:r>
            <a:r>
              <a:rPr lang="pt-BR" b="1" dirty="0" smtClean="0"/>
              <a:t>M732A2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5844" y="1698171"/>
            <a:ext cx="4699000" cy="3524250"/>
          </a:xfrm>
        </p:spPr>
      </p:pic>
      <p:sp>
        <p:nvSpPr>
          <p:cNvPr id="5" name="TextBox 4"/>
          <p:cNvSpPr txBox="1"/>
          <p:nvPr/>
        </p:nvSpPr>
        <p:spPr>
          <a:xfrm>
            <a:off x="0" y="1676400"/>
            <a:ext cx="419100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Latest </a:t>
            </a:r>
            <a:r>
              <a:rPr lang="en-US" sz="2000" dirty="0"/>
              <a:t>proximity </a:t>
            </a:r>
            <a:r>
              <a:rPr lang="en-US" sz="2000" dirty="0" smtClean="0"/>
              <a:t>fuze</a:t>
            </a:r>
          </a:p>
          <a:p>
            <a:pPr marL="285750" indent="-285750">
              <a:buFont typeface="Arial" panose="020B0604020202020204" pitchFamily="34" charset="0"/>
              <a:buChar char="•"/>
            </a:pPr>
            <a:r>
              <a:rPr lang="en-US" sz="2000" dirty="0" smtClean="0"/>
              <a:t>Supersedes N463/N464</a:t>
            </a:r>
          </a:p>
          <a:p>
            <a:pPr marL="285750" indent="-285750">
              <a:buFont typeface="Arial" panose="020B0604020202020204" pitchFamily="34" charset="0"/>
              <a:buChar char="•"/>
            </a:pPr>
            <a:r>
              <a:rPr lang="en-US" sz="2000" dirty="0" smtClean="0"/>
              <a:t>N463/N464 still </a:t>
            </a:r>
            <a:r>
              <a:rPr lang="en-US" sz="2000" dirty="0"/>
              <a:t>available </a:t>
            </a:r>
            <a:r>
              <a:rPr lang="en-US" sz="2000" dirty="0" smtClean="0"/>
              <a:t>substitutes</a:t>
            </a:r>
          </a:p>
          <a:p>
            <a:pPr marL="742950" lvl="1" indent="-285750">
              <a:buFont typeface="Arial" panose="020B0604020202020204" pitchFamily="34" charset="0"/>
              <a:buChar char="•"/>
            </a:pPr>
            <a:r>
              <a:rPr lang="en-US" sz="2000" dirty="0" smtClean="0"/>
              <a:t>N463 preferred </a:t>
            </a:r>
            <a:r>
              <a:rPr lang="en-US" sz="2000" dirty="0"/>
              <a:t>substitute for </a:t>
            </a:r>
            <a:r>
              <a:rPr lang="en-US" sz="2000" dirty="0" smtClean="0"/>
              <a:t>PWR</a:t>
            </a:r>
          </a:p>
          <a:p>
            <a:pPr marL="742950" lvl="1" indent="-285750">
              <a:buFont typeface="Arial" panose="020B0604020202020204" pitchFamily="34" charset="0"/>
              <a:buChar char="•"/>
            </a:pPr>
            <a:r>
              <a:rPr lang="en-US" sz="2000" dirty="0" smtClean="0"/>
              <a:t>N464 preferred </a:t>
            </a:r>
            <a:r>
              <a:rPr lang="en-US" sz="2000" dirty="0"/>
              <a:t>substitute </a:t>
            </a:r>
            <a:r>
              <a:rPr lang="en-US" sz="2000" dirty="0" smtClean="0"/>
              <a:t>for </a:t>
            </a:r>
            <a:r>
              <a:rPr lang="en-US" sz="2000" dirty="0" err="1" smtClean="0"/>
              <a:t>trng</a:t>
            </a:r>
            <a:r>
              <a:rPr lang="en-US" sz="2000" dirty="0" smtClean="0"/>
              <a:t> </a:t>
            </a:r>
          </a:p>
          <a:p>
            <a:pPr marL="285750" indent="-285750">
              <a:buFont typeface="Arial" panose="020B0604020202020204" pitchFamily="34" charset="0"/>
              <a:buChar char="•"/>
            </a:pPr>
            <a:r>
              <a:rPr lang="en-US" sz="2000" dirty="0" smtClean="0"/>
              <a:t>Standard </a:t>
            </a:r>
            <a:r>
              <a:rPr lang="en-US" sz="2000" dirty="0"/>
              <a:t>2-inch threaded base </a:t>
            </a:r>
            <a:endParaRPr lang="en-US" sz="2000" dirty="0" smtClean="0"/>
          </a:p>
          <a:p>
            <a:pPr marL="285750" indent="-285750">
              <a:buFont typeface="Arial" panose="020B0604020202020204" pitchFamily="34" charset="0"/>
              <a:buChar char="•"/>
            </a:pPr>
            <a:r>
              <a:rPr lang="en-US" sz="2000" dirty="0" smtClean="0"/>
              <a:t>Visually consists of:</a:t>
            </a:r>
          </a:p>
          <a:p>
            <a:pPr marL="742950" lvl="1" indent="-285750">
              <a:buFont typeface="Arial" panose="020B0604020202020204" pitchFamily="34" charset="0"/>
              <a:buChar char="•"/>
            </a:pPr>
            <a:r>
              <a:rPr lang="en-US" sz="2000" dirty="0" smtClean="0"/>
              <a:t>Time </a:t>
            </a:r>
            <a:r>
              <a:rPr lang="en-US" sz="2000" dirty="0"/>
              <a:t>setting graduations </a:t>
            </a:r>
            <a:r>
              <a:rPr lang="en-US" sz="2000" dirty="0" smtClean="0"/>
              <a:t>w/ PD position </a:t>
            </a:r>
            <a:r>
              <a:rPr lang="en-US" sz="2000" dirty="0"/>
              <a:t>on </a:t>
            </a:r>
            <a:r>
              <a:rPr lang="en-US" sz="2000" dirty="0" smtClean="0"/>
              <a:t>base &amp; corresponding </a:t>
            </a:r>
            <a:r>
              <a:rPr lang="en-US" sz="2000" dirty="0"/>
              <a:t>index mark on </a:t>
            </a:r>
            <a:r>
              <a:rPr lang="en-US" sz="2000" dirty="0" smtClean="0"/>
              <a:t>setting ring</a:t>
            </a:r>
          </a:p>
          <a:p>
            <a:pPr marL="742950" lvl="1" indent="-285750">
              <a:buFont typeface="Arial" panose="020B0604020202020204" pitchFamily="34" charset="0"/>
              <a:buChar char="•"/>
            </a:pPr>
            <a:r>
              <a:rPr lang="en-US" sz="2000" dirty="0" smtClean="0"/>
              <a:t>Black </a:t>
            </a:r>
            <a:r>
              <a:rPr lang="en-US" sz="2000" dirty="0"/>
              <a:t>plastic anti-static nose cone</a:t>
            </a:r>
          </a:p>
          <a:p>
            <a:pPr marL="742950" lvl="1" indent="-285750">
              <a:buFont typeface="Arial" panose="020B0604020202020204" pitchFamily="34" charset="0"/>
              <a:buChar char="•"/>
            </a:pP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5308092"/>
            <a:ext cx="1371600" cy="1549908"/>
          </a:xfrm>
          <a:prstGeom prst="rect">
            <a:avLst/>
          </a:prstGeom>
        </p:spPr>
      </p:pic>
    </p:spTree>
    <p:extLst>
      <p:ext uri="{BB962C8B-B14F-4D97-AF65-F5344CB8AC3E}">
        <p14:creationId xmlns:p14="http://schemas.microsoft.com/office/powerpoint/2010/main" val="467630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DODIC N289</a:t>
            </a:r>
            <a:br>
              <a:rPr lang="en-US" b="1" dirty="0"/>
            </a:br>
            <a:r>
              <a:rPr lang="en-US" b="1" dirty="0"/>
              <a:t>Fuze, Electronic Time </a:t>
            </a:r>
            <a:r>
              <a:rPr lang="en-US" b="1" dirty="0" smtClean="0"/>
              <a:t>M762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544782"/>
            <a:ext cx="3963606" cy="2971800"/>
          </a:xfrm>
        </p:spPr>
      </p:pic>
      <p:sp>
        <p:nvSpPr>
          <p:cNvPr id="5" name="TextBox 4"/>
          <p:cNvSpPr txBox="1"/>
          <p:nvPr/>
        </p:nvSpPr>
        <p:spPr>
          <a:xfrm>
            <a:off x="4416631" y="1524000"/>
            <a:ext cx="46482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Used w/ </a:t>
            </a:r>
            <a:r>
              <a:rPr lang="en-US" dirty="0" err="1" smtClean="0"/>
              <a:t>projos</a:t>
            </a:r>
            <a:r>
              <a:rPr lang="en-US" dirty="0" smtClean="0"/>
              <a:t> </a:t>
            </a:r>
            <a:r>
              <a:rPr lang="en-US" dirty="0"/>
              <a:t>carrying payloads </a:t>
            </a:r>
            <a:r>
              <a:rPr lang="en-US" dirty="0" smtClean="0"/>
              <a:t>expelled </a:t>
            </a:r>
            <a:r>
              <a:rPr lang="en-US" dirty="0"/>
              <a:t>during </a:t>
            </a:r>
            <a:r>
              <a:rPr lang="en-US" dirty="0" smtClean="0"/>
              <a:t>flight </a:t>
            </a:r>
            <a:r>
              <a:rPr lang="en-US" dirty="0"/>
              <a:t>(airburst). </a:t>
            </a:r>
            <a:endParaRPr lang="en-US" dirty="0" smtClean="0"/>
          </a:p>
          <a:p>
            <a:pPr marL="285750" indent="-285750">
              <a:buFont typeface="Arial" panose="020B0604020202020204" pitchFamily="34" charset="0"/>
              <a:buChar char="•"/>
            </a:pPr>
            <a:r>
              <a:rPr lang="en-US" dirty="0" smtClean="0"/>
              <a:t>Fired </a:t>
            </a:r>
            <a:r>
              <a:rPr lang="en-US" dirty="0"/>
              <a:t>from </a:t>
            </a:r>
            <a:r>
              <a:rPr lang="en-US" dirty="0" smtClean="0"/>
              <a:t>155mm M198 Medium </a:t>
            </a:r>
            <a:r>
              <a:rPr lang="en-US" dirty="0"/>
              <a:t>Towed </a:t>
            </a:r>
            <a:r>
              <a:rPr lang="en-US" dirty="0" smtClean="0"/>
              <a:t>&amp; M777 </a:t>
            </a:r>
            <a:r>
              <a:rPr lang="en-US" dirty="0" err="1" smtClean="0"/>
              <a:t>lt-wt</a:t>
            </a:r>
            <a:r>
              <a:rPr lang="en-US" dirty="0" smtClean="0"/>
              <a:t> Howitzers.</a:t>
            </a:r>
          </a:p>
          <a:p>
            <a:pPr marL="285750" indent="-285750">
              <a:buFont typeface="Arial" panose="020B0604020202020204" pitchFamily="34" charset="0"/>
              <a:buChar char="•"/>
            </a:pPr>
            <a:r>
              <a:rPr lang="en-US" dirty="0" smtClean="0"/>
              <a:t>Supersedes N285/N248 </a:t>
            </a:r>
            <a:r>
              <a:rPr lang="en-US" dirty="0"/>
              <a:t>Mechanical Time Fuzes</a:t>
            </a:r>
            <a:r>
              <a:rPr lang="en-US" dirty="0" smtClean="0"/>
              <a:t>.</a:t>
            </a:r>
          </a:p>
          <a:p>
            <a:pPr marL="742950" lvl="1" indent="-285750">
              <a:buFont typeface="Arial" panose="020B0604020202020204" pitchFamily="34" charset="0"/>
              <a:buChar char="•"/>
            </a:pPr>
            <a:r>
              <a:rPr lang="en-US" dirty="0"/>
              <a:t>N248 is </a:t>
            </a:r>
            <a:r>
              <a:rPr lang="en-US" dirty="0" smtClean="0"/>
              <a:t>obsolete; N285 </a:t>
            </a:r>
            <a:r>
              <a:rPr lang="en-US" dirty="0"/>
              <a:t>can be substituted for </a:t>
            </a:r>
            <a:r>
              <a:rPr lang="en-US" dirty="0" smtClean="0"/>
              <a:t>N289.</a:t>
            </a:r>
          </a:p>
          <a:p>
            <a:pPr marL="285750" indent="-285750">
              <a:buFont typeface="Arial" panose="020B0604020202020204" pitchFamily="34" charset="0"/>
              <a:buChar char="•"/>
            </a:pPr>
            <a:r>
              <a:rPr lang="en-US" dirty="0" smtClean="0"/>
              <a:t>Contains </a:t>
            </a:r>
            <a:r>
              <a:rPr lang="en-US" dirty="0"/>
              <a:t>an electronic timing system that may be set </a:t>
            </a:r>
            <a:r>
              <a:rPr lang="en-US" dirty="0" smtClean="0"/>
              <a:t>from </a:t>
            </a:r>
            <a:r>
              <a:rPr lang="en-US" dirty="0"/>
              <a:t>0.5 to 199.9 </a:t>
            </a:r>
            <a:r>
              <a:rPr lang="en-US" dirty="0" smtClean="0"/>
              <a:t>sec in increments </a:t>
            </a:r>
            <a:r>
              <a:rPr lang="en-US" dirty="0"/>
              <a:t>of tenths of a second</a:t>
            </a:r>
            <a:r>
              <a:rPr lang="en-US" dirty="0" smtClean="0"/>
              <a:t>.</a:t>
            </a:r>
          </a:p>
          <a:p>
            <a:pPr marL="285750" indent="-285750">
              <a:buFont typeface="Arial" panose="020B0604020202020204" pitchFamily="34" charset="0"/>
              <a:buChar char="•"/>
            </a:pPr>
            <a:r>
              <a:rPr lang="en-US" dirty="0"/>
              <a:t>When used </a:t>
            </a:r>
            <a:r>
              <a:rPr lang="en-US" dirty="0" smtClean="0"/>
              <a:t>w/ </a:t>
            </a:r>
            <a:r>
              <a:rPr lang="en-US" dirty="0" err="1" smtClean="0"/>
              <a:t>wpns</a:t>
            </a:r>
            <a:r>
              <a:rPr lang="en-US" dirty="0" smtClean="0"/>
              <a:t> </a:t>
            </a:r>
            <a:r>
              <a:rPr lang="en-US" dirty="0"/>
              <a:t>equipped </a:t>
            </a:r>
            <a:r>
              <a:rPr lang="en-US" dirty="0" smtClean="0"/>
              <a:t>w/ </a:t>
            </a:r>
            <a:r>
              <a:rPr lang="en-US" dirty="0"/>
              <a:t>auto-setters, </a:t>
            </a:r>
            <a:r>
              <a:rPr lang="en-US" dirty="0" smtClean="0"/>
              <a:t>fuze </a:t>
            </a:r>
            <a:r>
              <a:rPr lang="en-US" dirty="0"/>
              <a:t>will be automatically remote set prior to launch via </a:t>
            </a:r>
            <a:r>
              <a:rPr lang="en-US" dirty="0" smtClean="0"/>
              <a:t>inductive </a:t>
            </a:r>
            <a:r>
              <a:rPr lang="en-US" dirty="0" err="1" smtClean="0"/>
              <a:t>comm</a:t>
            </a:r>
            <a:r>
              <a:rPr lang="en-US" dirty="0" smtClean="0"/>
              <a:t> link between </a:t>
            </a:r>
            <a:r>
              <a:rPr lang="en-US" dirty="0" err="1" smtClean="0"/>
              <a:t>fuzed</a:t>
            </a:r>
            <a:r>
              <a:rPr lang="en-US" dirty="0" smtClean="0"/>
              <a:t> ammo &amp; </a:t>
            </a:r>
            <a:r>
              <a:rPr lang="en-US" dirty="0" err="1" smtClean="0"/>
              <a:t>wpn</a:t>
            </a:r>
            <a:r>
              <a:rPr lang="en-US" dirty="0" smtClean="0"/>
              <a:t> </a:t>
            </a:r>
            <a:r>
              <a:rPr lang="en-US" dirty="0"/>
              <a:t>fire </a:t>
            </a:r>
            <a:r>
              <a:rPr lang="en-US" dirty="0" smtClean="0"/>
              <a:t>ctrl sys.</a:t>
            </a:r>
          </a:p>
          <a:p>
            <a:pPr marL="285750" indent="-285750">
              <a:buFont typeface="Arial" panose="020B0604020202020204" pitchFamily="34" charset="0"/>
              <a:buChar char="•"/>
            </a:pPr>
            <a:r>
              <a:rPr lang="en-US" dirty="0" smtClean="0"/>
              <a:t>Can </a:t>
            </a:r>
            <a:r>
              <a:rPr lang="en-US" dirty="0"/>
              <a:t>be hand set (</a:t>
            </a:r>
            <a:r>
              <a:rPr lang="en-US" dirty="0" smtClean="0"/>
              <a:t>w/o </a:t>
            </a:r>
            <a:r>
              <a:rPr lang="en-US" dirty="0"/>
              <a:t>tool) by rotating </a:t>
            </a:r>
            <a:r>
              <a:rPr lang="en-US" dirty="0" smtClean="0"/>
              <a:t>ogive while </a:t>
            </a:r>
            <a:r>
              <a:rPr lang="en-US" dirty="0"/>
              <a:t>depressing </a:t>
            </a:r>
            <a:r>
              <a:rPr lang="en-US" dirty="0" smtClean="0"/>
              <a:t>thumb-operated selector/cocking </a:t>
            </a:r>
            <a:r>
              <a:rPr lang="en-US" dirty="0"/>
              <a:t>button until </a:t>
            </a:r>
            <a:r>
              <a:rPr lang="en-US" dirty="0" smtClean="0"/>
              <a:t>desired time appears </a:t>
            </a:r>
            <a:r>
              <a:rPr lang="en-US" dirty="0"/>
              <a:t>in </a:t>
            </a:r>
            <a:r>
              <a:rPr lang="en-US" dirty="0" smtClean="0"/>
              <a:t>LCD </a:t>
            </a:r>
            <a:r>
              <a:rPr lang="en-US" dirty="0"/>
              <a:t>window. </a:t>
            </a:r>
          </a:p>
        </p:txBody>
      </p:sp>
      <p:sp>
        <p:nvSpPr>
          <p:cNvPr id="7" name="TextBox 6"/>
          <p:cNvSpPr txBox="1"/>
          <p:nvPr/>
        </p:nvSpPr>
        <p:spPr>
          <a:xfrm>
            <a:off x="152400" y="4648200"/>
            <a:ext cx="4264231"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Reserve </a:t>
            </a:r>
            <a:r>
              <a:rPr lang="en-US" dirty="0"/>
              <a:t>lithium battery powers the </a:t>
            </a:r>
            <a:r>
              <a:rPr lang="en-US" dirty="0" smtClean="0"/>
              <a:t>fuze</a:t>
            </a:r>
          </a:p>
          <a:p>
            <a:pPr marL="285750" indent="-285750">
              <a:buFont typeface="Arial" panose="020B0604020202020204" pitchFamily="34" charset="0"/>
              <a:buChar char="•"/>
            </a:pPr>
            <a:r>
              <a:rPr lang="en-US" dirty="0"/>
              <a:t>In </a:t>
            </a:r>
            <a:r>
              <a:rPr lang="en-US" dirty="0" smtClean="0"/>
              <a:t>time </a:t>
            </a:r>
            <a:r>
              <a:rPr lang="en-US" dirty="0"/>
              <a:t>mode, </a:t>
            </a:r>
            <a:r>
              <a:rPr lang="en-US" dirty="0" smtClean="0"/>
              <a:t>safe/arming device arms </a:t>
            </a:r>
            <a:r>
              <a:rPr lang="en-US" dirty="0"/>
              <a:t>at 50 milliseconds prior to set </a:t>
            </a:r>
            <a:r>
              <a:rPr lang="en-US" dirty="0" smtClean="0"/>
              <a:t>time, </a:t>
            </a:r>
            <a:r>
              <a:rPr lang="en-US" dirty="0" err="1" smtClean="0"/>
              <a:t>providings</a:t>
            </a:r>
            <a:r>
              <a:rPr lang="en-US" dirty="0" smtClean="0"/>
              <a:t> </a:t>
            </a:r>
            <a:r>
              <a:rPr lang="en-US" dirty="0"/>
              <a:t>overhead </a:t>
            </a:r>
            <a:r>
              <a:rPr lang="en-US" dirty="0" smtClean="0"/>
              <a:t>safety.</a:t>
            </a:r>
          </a:p>
          <a:p>
            <a:pPr marL="285750" indent="-285750">
              <a:buFont typeface="Arial" panose="020B0604020202020204" pitchFamily="34" charset="0"/>
              <a:buChar char="•"/>
            </a:pPr>
            <a:r>
              <a:rPr lang="en-US" dirty="0"/>
              <a:t>When set to point detonating </a:t>
            </a:r>
            <a:r>
              <a:rPr lang="en-US" dirty="0" smtClean="0"/>
              <a:t>fuze is armed </a:t>
            </a:r>
            <a:r>
              <a:rPr lang="en-US" dirty="0"/>
              <a:t>at 0.5 seconds in flight.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
            <a:ext cx="1011504" cy="1143000"/>
          </a:xfrm>
          <a:prstGeom prst="rect">
            <a:avLst/>
          </a:prstGeom>
        </p:spPr>
      </p:pic>
    </p:spTree>
    <p:extLst>
      <p:ext uri="{BB962C8B-B14F-4D97-AF65-F5344CB8AC3E}">
        <p14:creationId xmlns:p14="http://schemas.microsoft.com/office/powerpoint/2010/main" val="642349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3" y="115784"/>
            <a:ext cx="914400" cy="1033272"/>
          </a:xfrm>
          <a:prstGeom prst="rect">
            <a:avLst/>
          </a:prstGeom>
        </p:spPr>
      </p:pic>
      <p:sp>
        <p:nvSpPr>
          <p:cNvPr id="2" name="Title 1"/>
          <p:cNvSpPr>
            <a:spLocks noGrp="1"/>
          </p:cNvSpPr>
          <p:nvPr>
            <p:ph type="title"/>
          </p:nvPr>
        </p:nvSpPr>
        <p:spPr/>
        <p:txBody>
          <a:bodyPr>
            <a:normAutofit fontScale="90000"/>
          </a:bodyPr>
          <a:lstStyle/>
          <a:p>
            <a:r>
              <a:rPr lang="en-US" b="1" dirty="0"/>
              <a:t>DODIC N290</a:t>
            </a:r>
            <a:br>
              <a:rPr lang="en-US" b="1" dirty="0"/>
            </a:br>
            <a:r>
              <a:rPr lang="en-US" b="1" dirty="0"/>
              <a:t>Fuze, Artillery Electronic Time </a:t>
            </a:r>
            <a:r>
              <a:rPr lang="en-US" b="1" dirty="0" smtClean="0"/>
              <a:t>M767</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4190" y="1572491"/>
            <a:ext cx="4167410" cy="3124200"/>
          </a:xfrm>
        </p:spPr>
      </p:pic>
      <p:sp>
        <p:nvSpPr>
          <p:cNvPr id="6" name="TextBox 5"/>
          <p:cNvSpPr txBox="1"/>
          <p:nvPr/>
        </p:nvSpPr>
        <p:spPr>
          <a:xfrm>
            <a:off x="106878" y="1572491"/>
            <a:ext cx="44958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Latest </a:t>
            </a:r>
            <a:r>
              <a:rPr lang="en-US" dirty="0"/>
              <a:t>version of time fuze for </a:t>
            </a:r>
            <a:r>
              <a:rPr lang="en-US" dirty="0" smtClean="0"/>
              <a:t>bulk </a:t>
            </a:r>
            <a:r>
              <a:rPr lang="en-US" dirty="0"/>
              <a:t>loaded or </a:t>
            </a:r>
            <a:r>
              <a:rPr lang="en-US" dirty="0" err="1"/>
              <a:t>burster</a:t>
            </a:r>
            <a:r>
              <a:rPr lang="en-US" dirty="0"/>
              <a:t> charge type </a:t>
            </a:r>
            <a:r>
              <a:rPr lang="en-US" dirty="0" smtClean="0"/>
              <a:t>projectiles.</a:t>
            </a:r>
          </a:p>
          <a:p>
            <a:pPr marL="285750" indent="-285750">
              <a:buFont typeface="Arial" panose="020B0604020202020204" pitchFamily="34" charset="0"/>
              <a:buChar char="•"/>
            </a:pPr>
            <a:r>
              <a:rPr lang="en-US" dirty="0" smtClean="0"/>
              <a:t>Fired </a:t>
            </a:r>
            <a:r>
              <a:rPr lang="en-US" dirty="0"/>
              <a:t>from </a:t>
            </a:r>
            <a:r>
              <a:rPr lang="en-US" dirty="0" smtClean="0"/>
              <a:t>155mm M198 Medium </a:t>
            </a:r>
            <a:r>
              <a:rPr lang="en-US" dirty="0"/>
              <a:t>Towed </a:t>
            </a:r>
            <a:r>
              <a:rPr lang="en-US" dirty="0" smtClean="0"/>
              <a:t>&amp; </a:t>
            </a:r>
            <a:r>
              <a:rPr lang="en-US" dirty="0"/>
              <a:t>M777 </a:t>
            </a:r>
            <a:r>
              <a:rPr lang="en-US" dirty="0" err="1" smtClean="0"/>
              <a:t>lt-wt</a:t>
            </a:r>
            <a:r>
              <a:rPr lang="en-US" dirty="0" smtClean="0"/>
              <a:t> Howitzers.</a:t>
            </a:r>
          </a:p>
          <a:p>
            <a:pPr marL="285750" indent="-285750">
              <a:buFont typeface="Arial" panose="020B0604020202020204" pitchFamily="34" charset="0"/>
              <a:buChar char="•"/>
            </a:pPr>
            <a:r>
              <a:rPr lang="en-US" dirty="0" smtClean="0"/>
              <a:t>Supersedes N286/N278 MTSQ Fuzes</a:t>
            </a:r>
            <a:r>
              <a:rPr lang="en-US" dirty="0"/>
              <a:t>, which may still be used as substitutes</a:t>
            </a:r>
            <a:r>
              <a:rPr lang="en-US" dirty="0" smtClean="0"/>
              <a:t>.</a:t>
            </a:r>
          </a:p>
          <a:p>
            <a:pPr marL="285750" indent="-285750">
              <a:buFont typeface="Arial" panose="020B0604020202020204" pitchFamily="34" charset="0"/>
              <a:buChar char="•"/>
            </a:pPr>
            <a:r>
              <a:rPr lang="en-US" dirty="0" smtClean="0"/>
              <a:t>Contains electronic </a:t>
            </a:r>
            <a:r>
              <a:rPr lang="en-US" dirty="0"/>
              <a:t>timing system that may be set </a:t>
            </a:r>
            <a:r>
              <a:rPr lang="en-US" dirty="0" smtClean="0"/>
              <a:t>from </a:t>
            </a:r>
            <a:r>
              <a:rPr lang="en-US" dirty="0"/>
              <a:t>0.5 to 199.9 seconds in increments of tenths of a second</a:t>
            </a:r>
            <a:r>
              <a:rPr lang="en-US" dirty="0" smtClean="0"/>
              <a:t>.</a:t>
            </a:r>
          </a:p>
          <a:p>
            <a:pPr marL="285750" indent="-285750">
              <a:buFont typeface="Arial" panose="020B0604020202020204" pitchFamily="34" charset="0"/>
              <a:buChar char="•"/>
            </a:pPr>
            <a:r>
              <a:rPr lang="en-US" dirty="0"/>
              <a:t>When used w/ </a:t>
            </a:r>
            <a:r>
              <a:rPr lang="en-US" dirty="0" err="1"/>
              <a:t>wpns</a:t>
            </a:r>
            <a:r>
              <a:rPr lang="en-US" dirty="0"/>
              <a:t> equipped w/ auto-setters, fuze will be automatically remote set prior to launch via inductive </a:t>
            </a:r>
            <a:r>
              <a:rPr lang="en-US" dirty="0" err="1"/>
              <a:t>comm</a:t>
            </a:r>
            <a:r>
              <a:rPr lang="en-US" dirty="0"/>
              <a:t> link between </a:t>
            </a:r>
            <a:r>
              <a:rPr lang="en-US" dirty="0" err="1"/>
              <a:t>fuzed</a:t>
            </a:r>
            <a:r>
              <a:rPr lang="en-US" dirty="0"/>
              <a:t> ammo &amp; </a:t>
            </a:r>
            <a:r>
              <a:rPr lang="en-US" dirty="0" err="1"/>
              <a:t>wpn</a:t>
            </a:r>
            <a:r>
              <a:rPr lang="en-US" dirty="0"/>
              <a:t> fire ctrl sys.</a:t>
            </a:r>
          </a:p>
          <a:p>
            <a:pPr marL="285750" indent="-285750">
              <a:buFont typeface="Arial" panose="020B0604020202020204" pitchFamily="34" charset="0"/>
              <a:buChar char="•"/>
            </a:pPr>
            <a:r>
              <a:rPr lang="en-US" dirty="0"/>
              <a:t>Can be hand set (w/o tool) by rotating ogive while depressing thumb-operated selector/cocking button until desired time appears in LCD window. </a:t>
            </a:r>
          </a:p>
          <a:p>
            <a:pPr marL="285750" indent="-285750">
              <a:buFont typeface="Arial" panose="020B0604020202020204" pitchFamily="34" charset="0"/>
              <a:buChar char="•"/>
            </a:pPr>
            <a:endParaRPr lang="en-US" dirty="0"/>
          </a:p>
        </p:txBody>
      </p:sp>
      <p:sp>
        <p:nvSpPr>
          <p:cNvPr id="7" name="TextBox 6"/>
          <p:cNvSpPr txBox="1"/>
          <p:nvPr/>
        </p:nvSpPr>
        <p:spPr>
          <a:xfrm>
            <a:off x="4602678" y="4896478"/>
            <a:ext cx="454132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Reserve lithium battery powers the fuze</a:t>
            </a:r>
          </a:p>
          <a:p>
            <a:pPr marL="285750" indent="-285750">
              <a:buFont typeface="Arial" panose="020B0604020202020204" pitchFamily="34" charset="0"/>
              <a:buChar char="•"/>
            </a:pPr>
            <a:r>
              <a:rPr lang="en-US" dirty="0"/>
              <a:t>In time mode, safe/arming device arms at 50 milliseconds prior to set time, </a:t>
            </a:r>
            <a:r>
              <a:rPr lang="en-US" dirty="0" smtClean="0"/>
              <a:t>providing </a:t>
            </a:r>
            <a:r>
              <a:rPr lang="en-US" dirty="0"/>
              <a:t>overhead safety.</a:t>
            </a:r>
          </a:p>
          <a:p>
            <a:pPr marL="285750" indent="-285750">
              <a:buFont typeface="Arial" panose="020B0604020202020204" pitchFamily="34" charset="0"/>
              <a:buChar char="•"/>
            </a:pPr>
            <a:r>
              <a:rPr lang="en-US" dirty="0"/>
              <a:t>When set to </a:t>
            </a:r>
            <a:r>
              <a:rPr lang="en-US" dirty="0" smtClean="0"/>
              <a:t>PD fuze </a:t>
            </a:r>
            <a:r>
              <a:rPr lang="en-US" dirty="0"/>
              <a:t>is armed at 0.5 seconds in flight.</a:t>
            </a:r>
          </a:p>
        </p:txBody>
      </p:sp>
    </p:spTree>
    <p:extLst>
      <p:ext uri="{BB962C8B-B14F-4D97-AF65-F5344CB8AC3E}">
        <p14:creationId xmlns:p14="http://schemas.microsoft.com/office/powerpoint/2010/main" val="32029797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DODIC NA15</a:t>
            </a:r>
            <a:br>
              <a:rPr lang="en-US" b="1" dirty="0"/>
            </a:br>
            <a:r>
              <a:rPr lang="en-US" b="1" dirty="0"/>
              <a:t>Fuze, Artillery Electronic Time </a:t>
            </a:r>
            <a:r>
              <a:rPr lang="en-US" b="1" dirty="0" smtClean="0"/>
              <a:t>M767A1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133600"/>
            <a:ext cx="4065766"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323114"/>
            <a:ext cx="1143000" cy="1291590"/>
          </a:xfrm>
          <a:prstGeom prst="rect">
            <a:avLst/>
          </a:prstGeom>
        </p:spPr>
      </p:pic>
      <p:sp>
        <p:nvSpPr>
          <p:cNvPr id="6" name="TextBox 5"/>
          <p:cNvSpPr txBox="1"/>
          <p:nvPr/>
        </p:nvSpPr>
        <p:spPr>
          <a:xfrm>
            <a:off x="4495800" y="2057400"/>
            <a:ext cx="44958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Latest </a:t>
            </a:r>
            <a:r>
              <a:rPr lang="en-US" sz="2000" dirty="0"/>
              <a:t>version of time fuze for </a:t>
            </a:r>
            <a:r>
              <a:rPr lang="en-US" sz="2000" dirty="0" smtClean="0"/>
              <a:t>fragmentation </a:t>
            </a:r>
            <a:r>
              <a:rPr lang="en-US" sz="2000" dirty="0"/>
              <a:t>(HE Loaded) and </a:t>
            </a:r>
            <a:r>
              <a:rPr lang="en-US" sz="2000" dirty="0" err="1"/>
              <a:t>burster</a:t>
            </a:r>
            <a:r>
              <a:rPr lang="en-US" sz="2000" dirty="0"/>
              <a:t> charge type </a:t>
            </a:r>
            <a:r>
              <a:rPr lang="en-US" sz="2000" dirty="0" smtClean="0"/>
              <a:t>projectiles.</a:t>
            </a:r>
          </a:p>
          <a:p>
            <a:pPr marL="285750" indent="-285750">
              <a:buFont typeface="Arial" panose="020B0604020202020204" pitchFamily="34" charset="0"/>
              <a:buChar char="•"/>
            </a:pPr>
            <a:r>
              <a:rPr lang="en-US" sz="2000" dirty="0"/>
              <a:t>Fired from 155mm M198 Medium Towed &amp; M777 </a:t>
            </a:r>
            <a:r>
              <a:rPr lang="en-US" sz="2000" dirty="0" err="1"/>
              <a:t>lt-wt</a:t>
            </a:r>
            <a:r>
              <a:rPr lang="en-US" sz="2000" dirty="0"/>
              <a:t> Howitzers.</a:t>
            </a:r>
          </a:p>
          <a:p>
            <a:pPr marL="285750" indent="-285750">
              <a:buFont typeface="Arial" panose="020B0604020202020204" pitchFamily="34" charset="0"/>
              <a:buChar char="•"/>
            </a:pPr>
            <a:r>
              <a:rPr lang="en-US" sz="2000" dirty="0" smtClean="0"/>
              <a:t>Contains electronic </a:t>
            </a:r>
            <a:r>
              <a:rPr lang="en-US" sz="2000" dirty="0"/>
              <a:t>timing system that may be set </a:t>
            </a:r>
            <a:r>
              <a:rPr lang="en-US" sz="2000" dirty="0" smtClean="0"/>
              <a:t>from </a:t>
            </a:r>
            <a:r>
              <a:rPr lang="en-US" sz="2000" dirty="0"/>
              <a:t>0.5 to 199.9 seconds in increments of tenths of a </a:t>
            </a:r>
            <a:r>
              <a:rPr lang="en-US" sz="2000" dirty="0" smtClean="0"/>
              <a:t>second.</a:t>
            </a:r>
          </a:p>
          <a:p>
            <a:pPr marL="285750" indent="-285750">
              <a:buFont typeface="Arial" panose="020B0604020202020204" pitchFamily="34" charset="0"/>
              <a:buChar char="•"/>
            </a:pPr>
            <a:r>
              <a:rPr lang="en-US" sz="2000" dirty="0" smtClean="0"/>
              <a:t>Supersedes N290.</a:t>
            </a:r>
          </a:p>
          <a:p>
            <a:pPr marL="285750" indent="-285750">
              <a:buFont typeface="Arial" panose="020B0604020202020204" pitchFamily="34" charset="0"/>
              <a:buChar char="•"/>
            </a:pPr>
            <a:r>
              <a:rPr lang="en-US" sz="2000" dirty="0"/>
              <a:t>In time mode, safe/arming device arms at 50 milliseconds prior to set time, providing overhead safety.</a:t>
            </a:r>
          </a:p>
          <a:p>
            <a:pPr marL="285750" indent="-285750">
              <a:buFont typeface="Arial" panose="020B0604020202020204" pitchFamily="34" charset="0"/>
              <a:buChar char="•"/>
            </a:pPr>
            <a:r>
              <a:rPr lang="en-US" sz="2000" dirty="0"/>
              <a:t>When set to PD fuze is armed at 0.5 seconds in flight</a:t>
            </a:r>
            <a:r>
              <a:rPr lang="en-US" sz="2000" dirty="0" smtClean="0"/>
              <a:t>.</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761867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DODIC NA17</a:t>
            </a:r>
            <a:br>
              <a:rPr lang="en-US" b="1" dirty="0"/>
            </a:br>
            <a:r>
              <a:rPr lang="en-US" b="1" dirty="0"/>
              <a:t>Fuze, Electronic Time </a:t>
            </a:r>
            <a:r>
              <a:rPr lang="en-US" b="1" dirty="0" smtClean="0"/>
              <a:t>M762A1</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6800" y="1828800"/>
            <a:ext cx="4166868" cy="3124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181600"/>
            <a:ext cx="1447800" cy="1636014"/>
          </a:xfrm>
          <a:prstGeom prst="rect">
            <a:avLst/>
          </a:prstGeom>
        </p:spPr>
      </p:pic>
      <p:sp>
        <p:nvSpPr>
          <p:cNvPr id="6" name="TextBox 5"/>
          <p:cNvSpPr txBox="1"/>
          <p:nvPr/>
        </p:nvSpPr>
        <p:spPr>
          <a:xfrm>
            <a:off x="76200" y="1905000"/>
            <a:ext cx="44196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Used w/ </a:t>
            </a:r>
            <a:r>
              <a:rPr lang="en-US" sz="2000" dirty="0" err="1" smtClean="0"/>
              <a:t>projos</a:t>
            </a:r>
            <a:r>
              <a:rPr lang="en-US" sz="2000" dirty="0" smtClean="0"/>
              <a:t> </a:t>
            </a:r>
            <a:r>
              <a:rPr lang="en-US" sz="2000" dirty="0"/>
              <a:t>carrying payloads </a:t>
            </a:r>
            <a:r>
              <a:rPr lang="en-US" sz="2000" dirty="0" smtClean="0"/>
              <a:t>expelled </a:t>
            </a:r>
            <a:r>
              <a:rPr lang="en-US" sz="2000" dirty="0"/>
              <a:t>during </a:t>
            </a:r>
            <a:r>
              <a:rPr lang="en-US" sz="2000" dirty="0" smtClean="0"/>
              <a:t>flight </a:t>
            </a:r>
            <a:r>
              <a:rPr lang="en-US" sz="2000" dirty="0"/>
              <a:t>(airburst</a:t>
            </a:r>
            <a:r>
              <a:rPr lang="en-US" sz="2000" dirty="0" smtClean="0"/>
              <a:t>).</a:t>
            </a:r>
          </a:p>
          <a:p>
            <a:pPr marL="285750" indent="-285750">
              <a:buFont typeface="Arial" panose="020B0604020202020204" pitchFamily="34" charset="0"/>
              <a:buChar char="•"/>
            </a:pPr>
            <a:r>
              <a:rPr lang="en-US" sz="2000" dirty="0"/>
              <a:t>Fired from 155mm M198 Medium Towed &amp; M777 </a:t>
            </a:r>
            <a:r>
              <a:rPr lang="en-US" sz="2000" dirty="0" err="1"/>
              <a:t>lt-wt</a:t>
            </a:r>
            <a:r>
              <a:rPr lang="en-US" sz="2000" dirty="0"/>
              <a:t> Howitzers.</a:t>
            </a:r>
          </a:p>
          <a:p>
            <a:pPr marL="285750" indent="-285750">
              <a:buFont typeface="Arial" panose="020B0604020202020204" pitchFamily="34" charset="0"/>
              <a:buChar char="•"/>
            </a:pPr>
            <a:r>
              <a:rPr lang="en-US" sz="2000" dirty="0"/>
              <a:t>Contains electronic timing system that may be set from 0.5 to 199.9 seconds in increments of tenths of a second.</a:t>
            </a:r>
          </a:p>
          <a:p>
            <a:pPr marL="285750" indent="-285750">
              <a:buFont typeface="Arial" panose="020B0604020202020204" pitchFamily="34" charset="0"/>
              <a:buChar char="•"/>
            </a:pPr>
            <a:r>
              <a:rPr lang="en-US" sz="2000" dirty="0"/>
              <a:t>In time mode, safe/arming device arms at 50 milliseconds prior to set time, providing overhead safety.</a:t>
            </a:r>
          </a:p>
          <a:p>
            <a:pPr marL="285750" indent="-285750">
              <a:buFont typeface="Arial" panose="020B0604020202020204" pitchFamily="34" charset="0"/>
              <a:buChar char="•"/>
            </a:pPr>
            <a:r>
              <a:rPr lang="en-US" sz="2000" dirty="0"/>
              <a:t>When set to PD fuze is armed at 0.5 seconds in flight.</a:t>
            </a:r>
          </a:p>
          <a:p>
            <a:pPr marL="285750" indent="-285750">
              <a:buFont typeface="Arial" panose="020B0604020202020204" pitchFamily="34" charset="0"/>
              <a:buChar char="•"/>
            </a:pPr>
            <a:r>
              <a:rPr lang="en-US" sz="2000" dirty="0" smtClean="0"/>
              <a:t>Supersedes N289.</a:t>
            </a:r>
            <a:endParaRPr lang="en-US" sz="2000" dirty="0"/>
          </a:p>
        </p:txBody>
      </p:sp>
    </p:spTree>
    <p:extLst>
      <p:ext uri="{BB962C8B-B14F-4D97-AF65-F5344CB8AC3E}">
        <p14:creationId xmlns:p14="http://schemas.microsoft.com/office/powerpoint/2010/main" val="3924295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DODIC G878</a:t>
            </a:r>
            <a:br>
              <a:rPr lang="en-US" b="1" dirty="0"/>
            </a:br>
            <a:r>
              <a:rPr lang="en-US" b="1" dirty="0"/>
              <a:t>Fuze, Hand Grenade Practice</a:t>
            </a:r>
            <a:br>
              <a:rPr lang="en-US" b="1" dirty="0"/>
            </a:br>
            <a:r>
              <a:rPr lang="en-US" b="1" dirty="0" smtClean="0"/>
              <a:t>M228</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366" y="1905000"/>
            <a:ext cx="4166868" cy="3124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57800"/>
            <a:ext cx="1219200" cy="1377696"/>
          </a:xfrm>
          <a:prstGeom prst="rect">
            <a:avLst/>
          </a:prstGeom>
        </p:spPr>
      </p:pic>
      <p:sp>
        <p:nvSpPr>
          <p:cNvPr id="6" name="TextBox 5"/>
          <p:cNvSpPr txBox="1"/>
          <p:nvPr/>
        </p:nvSpPr>
        <p:spPr>
          <a:xfrm>
            <a:off x="4340431" y="1808386"/>
            <a:ext cx="48006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Pyrotechnic </a:t>
            </a:r>
            <a:r>
              <a:rPr lang="en-US" dirty="0"/>
              <a:t>delay-igniting </a:t>
            </a:r>
            <a:r>
              <a:rPr lang="en-US" dirty="0" smtClean="0"/>
              <a:t>fuze,</a:t>
            </a:r>
          </a:p>
          <a:p>
            <a:pPr marL="285750" indent="-285750">
              <a:buFont typeface="Arial" panose="020B0604020202020204" pitchFamily="34" charset="0"/>
              <a:buChar char="•"/>
            </a:pPr>
            <a:r>
              <a:rPr lang="en-US" dirty="0" smtClean="0"/>
              <a:t>Used w/ Grenade</a:t>
            </a:r>
            <a:r>
              <a:rPr lang="en-US" dirty="0"/>
              <a:t>, Hand Practice </a:t>
            </a:r>
            <a:r>
              <a:rPr lang="en-US" dirty="0" smtClean="0"/>
              <a:t>M69 (G811</a:t>
            </a:r>
            <a:r>
              <a:rPr lang="en-US" dirty="0"/>
              <a:t>). </a:t>
            </a:r>
            <a:endParaRPr lang="en-US" dirty="0" smtClean="0"/>
          </a:p>
          <a:p>
            <a:pPr marL="285750" indent="-285750">
              <a:buFont typeface="Arial" panose="020B0604020202020204" pitchFamily="34" charset="0"/>
              <a:buChar char="•"/>
            </a:pPr>
            <a:r>
              <a:rPr lang="en-US" dirty="0" smtClean="0"/>
              <a:t>Body </a:t>
            </a:r>
            <a:r>
              <a:rPr lang="en-US" dirty="0"/>
              <a:t>contains a primer </a:t>
            </a:r>
            <a:r>
              <a:rPr lang="en-US" dirty="0" smtClean="0"/>
              <a:t>&amp; a </a:t>
            </a:r>
            <a:r>
              <a:rPr lang="en-US" dirty="0"/>
              <a:t>pyrotechnic delay </a:t>
            </a:r>
            <a:r>
              <a:rPr lang="en-US" dirty="0" smtClean="0"/>
              <a:t>column.</a:t>
            </a:r>
          </a:p>
          <a:p>
            <a:pPr marL="285750" indent="-285750">
              <a:buFont typeface="Arial" panose="020B0604020202020204" pitchFamily="34" charset="0"/>
              <a:buChar char="•"/>
            </a:pPr>
            <a:r>
              <a:rPr lang="en-US" dirty="0"/>
              <a:t>Assembled to the </a:t>
            </a:r>
            <a:r>
              <a:rPr lang="en-US" dirty="0" smtClean="0"/>
              <a:t>body:</a:t>
            </a:r>
          </a:p>
          <a:p>
            <a:pPr marL="742950" lvl="1" indent="-285750">
              <a:buFont typeface="Arial" panose="020B0604020202020204" pitchFamily="34" charset="0"/>
              <a:buChar char="•"/>
            </a:pPr>
            <a:r>
              <a:rPr lang="en-US" dirty="0" smtClean="0"/>
              <a:t>Striker</a:t>
            </a:r>
          </a:p>
          <a:p>
            <a:pPr marL="742950" lvl="1" indent="-285750">
              <a:buFont typeface="Arial" panose="020B0604020202020204" pitchFamily="34" charset="0"/>
              <a:buChar char="•"/>
            </a:pPr>
            <a:r>
              <a:rPr lang="en-US" dirty="0" smtClean="0"/>
              <a:t>Striker Spring</a:t>
            </a:r>
          </a:p>
          <a:p>
            <a:pPr marL="742950" lvl="1" indent="-285750">
              <a:buFont typeface="Arial" panose="020B0604020202020204" pitchFamily="34" charset="0"/>
              <a:buChar char="•"/>
            </a:pPr>
            <a:r>
              <a:rPr lang="en-US" dirty="0" smtClean="0"/>
              <a:t>Safety Lever</a:t>
            </a:r>
          </a:p>
          <a:p>
            <a:pPr marL="742950" lvl="1" indent="-285750">
              <a:buFont typeface="Arial" panose="020B0604020202020204" pitchFamily="34" charset="0"/>
              <a:buChar char="•"/>
            </a:pPr>
            <a:r>
              <a:rPr lang="en-US" dirty="0"/>
              <a:t>S</a:t>
            </a:r>
            <a:r>
              <a:rPr lang="en-US" dirty="0" smtClean="0"/>
              <a:t>afety Pin w/ </a:t>
            </a:r>
            <a:r>
              <a:rPr lang="en-US" dirty="0"/>
              <a:t>pull </a:t>
            </a:r>
            <a:r>
              <a:rPr lang="en-US" dirty="0" smtClean="0"/>
              <a:t>ring</a:t>
            </a:r>
          </a:p>
          <a:p>
            <a:pPr marL="742950" lvl="1" indent="-285750">
              <a:buFont typeface="Arial" panose="020B0604020202020204" pitchFamily="34" charset="0"/>
              <a:buChar char="•"/>
            </a:pPr>
            <a:r>
              <a:rPr lang="en-US" dirty="0" smtClean="0"/>
              <a:t>Safety Clip</a:t>
            </a:r>
          </a:p>
          <a:p>
            <a:pPr marL="742950" lvl="1" indent="-285750">
              <a:buFont typeface="Arial" panose="020B0604020202020204" pitchFamily="34" charset="0"/>
              <a:buChar char="•"/>
            </a:pPr>
            <a:r>
              <a:rPr lang="en-US" dirty="0"/>
              <a:t>C</a:t>
            </a:r>
            <a:r>
              <a:rPr lang="en-US" dirty="0" smtClean="0"/>
              <a:t>onfidence Clip</a:t>
            </a:r>
          </a:p>
          <a:p>
            <a:pPr marL="742950" lvl="1" indent="-285750">
              <a:buFont typeface="Arial" panose="020B0604020202020204" pitchFamily="34" charset="0"/>
              <a:buChar char="•"/>
            </a:pPr>
            <a:r>
              <a:rPr lang="en-US" dirty="0" smtClean="0"/>
              <a:t>Igniter Assembly</a:t>
            </a:r>
          </a:p>
          <a:p>
            <a:pPr marL="285750" indent="-285750">
              <a:buFont typeface="Arial" panose="020B0604020202020204" pitchFamily="34" charset="0"/>
              <a:buChar char="•"/>
            </a:pPr>
            <a:r>
              <a:rPr lang="en-US" dirty="0" smtClean="0"/>
              <a:t>Split </a:t>
            </a:r>
            <a:r>
              <a:rPr lang="en-US" dirty="0"/>
              <a:t>end of </a:t>
            </a:r>
            <a:r>
              <a:rPr lang="en-US" dirty="0" smtClean="0"/>
              <a:t>safety </a:t>
            </a:r>
            <a:r>
              <a:rPr lang="en-US" dirty="0"/>
              <a:t>pin has </a:t>
            </a:r>
            <a:r>
              <a:rPr lang="en-US" dirty="0" smtClean="0"/>
              <a:t>angular </a:t>
            </a:r>
            <a:r>
              <a:rPr lang="en-US" dirty="0"/>
              <a:t>spread </a:t>
            </a:r>
            <a:r>
              <a:rPr lang="en-US" dirty="0" smtClean="0"/>
              <a:t>or diamond </a:t>
            </a:r>
            <a:r>
              <a:rPr lang="en-US" dirty="0"/>
              <a:t>crimp</a:t>
            </a:r>
            <a:r>
              <a:rPr lang="en-US" dirty="0" smtClean="0"/>
              <a:t>.</a:t>
            </a:r>
          </a:p>
          <a:p>
            <a:pPr marL="285750" indent="-285750">
              <a:buFont typeface="Arial" panose="020B0604020202020204" pitchFamily="34" charset="0"/>
              <a:buChar char="•"/>
            </a:pPr>
            <a:r>
              <a:rPr lang="en-US" dirty="0" smtClean="0"/>
              <a:t>Each </a:t>
            </a:r>
            <a:r>
              <a:rPr lang="en-US" dirty="0"/>
              <a:t>weighs approximately 2.5 </a:t>
            </a:r>
            <a:r>
              <a:rPr lang="en-US" dirty="0" smtClean="0"/>
              <a:t>ounces.</a:t>
            </a:r>
          </a:p>
          <a:p>
            <a:pPr marL="285750" indent="-285750">
              <a:buFont typeface="Arial" panose="020B0604020202020204" pitchFamily="34" charset="0"/>
              <a:buChar char="•"/>
            </a:pPr>
            <a:r>
              <a:rPr lang="en-US" dirty="0"/>
              <a:t>Later production M228 </a:t>
            </a:r>
            <a:r>
              <a:rPr lang="en-US" dirty="0" smtClean="0"/>
              <a:t>Fuzes </a:t>
            </a:r>
            <a:r>
              <a:rPr lang="en-US" dirty="0"/>
              <a:t>are </a:t>
            </a:r>
            <a:r>
              <a:rPr lang="en-US" dirty="0" smtClean="0"/>
              <a:t>equipped w/a </a:t>
            </a:r>
            <a:r>
              <a:rPr lang="en-US" dirty="0"/>
              <a:t>confidence clip </a:t>
            </a:r>
            <a:r>
              <a:rPr lang="en-US" dirty="0" smtClean="0"/>
              <a:t>which </a:t>
            </a:r>
            <a:r>
              <a:rPr lang="en-US" dirty="0"/>
              <a:t>retains </a:t>
            </a:r>
            <a:r>
              <a:rPr lang="en-US" dirty="0" smtClean="0"/>
              <a:t>pull ring until grenade </a:t>
            </a:r>
            <a:r>
              <a:rPr lang="en-US" dirty="0"/>
              <a:t>is deployed.</a:t>
            </a:r>
            <a:endParaRPr lang="en-US" dirty="0" smtClean="0"/>
          </a:p>
        </p:txBody>
      </p:sp>
    </p:spTree>
    <p:extLst>
      <p:ext uri="{BB962C8B-B14F-4D97-AF65-F5344CB8AC3E}">
        <p14:creationId xmlns:p14="http://schemas.microsoft.com/office/powerpoint/2010/main" val="4271186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2"/>
          <p:cNvSpPr>
            <a:spLocks noGrp="1"/>
          </p:cNvSpPr>
          <p:nvPr>
            <p:ph idx="1"/>
          </p:nvPr>
        </p:nvSpPr>
        <p:spPr/>
        <p:txBody>
          <a:bodyPr/>
          <a:lstStyle/>
          <a:p>
            <a:r>
              <a:rPr lang="en-US" dirty="0"/>
              <a:t>Identify </a:t>
            </a:r>
            <a:r>
              <a:rPr lang="en-US" dirty="0" err="1"/>
              <a:t>fuzes</a:t>
            </a:r>
            <a:r>
              <a:rPr lang="en-US" dirty="0"/>
              <a:t> based on ordnance and use</a:t>
            </a:r>
          </a:p>
          <a:p>
            <a:r>
              <a:rPr lang="en-US" dirty="0"/>
              <a:t>Identify unique hazards associated with storage and handling </a:t>
            </a:r>
            <a:r>
              <a:rPr lang="en-US" dirty="0" err="1"/>
              <a:t>fuzes</a:t>
            </a:r>
            <a:r>
              <a:rPr lang="en-US" dirty="0"/>
              <a:t>/</a:t>
            </a:r>
            <a:r>
              <a:rPr lang="en-US" dirty="0" err="1"/>
              <a:t>fuzed</a:t>
            </a:r>
            <a:r>
              <a:rPr lang="en-US" dirty="0"/>
              <a:t> ammunition</a:t>
            </a:r>
          </a:p>
          <a:p>
            <a:r>
              <a:rPr lang="en-US" dirty="0"/>
              <a:t>Describe packaging configurations for various </a:t>
            </a:r>
            <a:r>
              <a:rPr lang="en-US" dirty="0" err="1"/>
              <a:t>fuzes</a:t>
            </a:r>
            <a:r>
              <a:rPr lang="en-US" dirty="0"/>
              <a:t>/</a:t>
            </a:r>
            <a:r>
              <a:rPr lang="en-US" dirty="0" err="1"/>
              <a:t>fuzed</a:t>
            </a:r>
            <a:r>
              <a:rPr lang="en-US" dirty="0"/>
              <a:t> items</a:t>
            </a:r>
          </a:p>
          <a:p>
            <a:r>
              <a:rPr lang="en-US" dirty="0"/>
              <a:t>Identify the importance of inspection &amp; packaging </a:t>
            </a:r>
            <a:r>
              <a:rPr lang="en-US" dirty="0" err="1"/>
              <a:t>fuzes</a:t>
            </a:r>
            <a:r>
              <a:rPr lang="en-US" dirty="0"/>
              <a:t>/</a:t>
            </a:r>
            <a:r>
              <a:rPr lang="en-US" dirty="0" err="1"/>
              <a:t>fuzed</a:t>
            </a:r>
            <a:r>
              <a:rPr lang="en-US" dirty="0"/>
              <a:t> items</a:t>
            </a:r>
          </a:p>
        </p:txBody>
      </p:sp>
    </p:spTree>
    <p:extLst>
      <p:ext uri="{BB962C8B-B14F-4D97-AF65-F5344CB8AC3E}">
        <p14:creationId xmlns:p14="http://schemas.microsoft.com/office/powerpoint/2010/main" val="606622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Users\jason.m.rodriguez\AppData\Local\Microsoft\Windows\Temporary Internet Files\Content.IE5\SP27MH44\Questionmark[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16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901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b="1" dirty="0"/>
              <a:t>FU</a:t>
            </a:r>
            <a:r>
              <a:rPr lang="en-US" b="1" u="sng" dirty="0"/>
              <a:t>S</a:t>
            </a:r>
            <a:r>
              <a:rPr lang="en-US" b="1" dirty="0"/>
              <a:t>E</a:t>
            </a:r>
            <a:r>
              <a:rPr lang="en-US" dirty="0"/>
              <a:t>: Cord or tube for the transmission of flame or explosion usually consisting of cord or rope with gunpowder or high explosive spun into </a:t>
            </a:r>
            <a:r>
              <a:rPr lang="en-US" dirty="0" smtClean="0"/>
              <a:t>it.</a:t>
            </a:r>
          </a:p>
          <a:p>
            <a:r>
              <a:rPr lang="en-US" b="1" dirty="0" smtClean="0"/>
              <a:t>FU</a:t>
            </a:r>
            <a:r>
              <a:rPr lang="en-US" b="1" u="sng" dirty="0" smtClean="0"/>
              <a:t>Z</a:t>
            </a:r>
            <a:r>
              <a:rPr lang="en-US" b="1" dirty="0" smtClean="0"/>
              <a:t>E</a:t>
            </a:r>
            <a:r>
              <a:rPr lang="en-US" dirty="0"/>
              <a:t>: A device with explosive components designed to initiate a main charge. </a:t>
            </a:r>
            <a:endParaRPr lang="en-US" dirty="0" smtClean="0"/>
          </a:p>
          <a:p>
            <a:r>
              <a:rPr lang="en-US" dirty="0" smtClean="0"/>
              <a:t>Interchangeable terms; above versions are preferred.</a:t>
            </a:r>
          </a:p>
          <a:p>
            <a:r>
              <a:rPr lang="en-US" b="1" dirty="0" smtClean="0"/>
              <a:t>FU</a:t>
            </a:r>
            <a:r>
              <a:rPr lang="en-US" b="1" u="sng" dirty="0" smtClean="0"/>
              <a:t>Z</a:t>
            </a:r>
            <a:r>
              <a:rPr lang="en-US" b="1" dirty="0" smtClean="0"/>
              <a:t>E </a:t>
            </a:r>
            <a:r>
              <a:rPr lang="en-US" dirty="0" smtClean="0"/>
              <a:t>is used to </a:t>
            </a:r>
            <a:r>
              <a:rPr lang="en-US" dirty="0"/>
              <a:t>denote a sophisticated ignition device incorporating mechanical and/or electronic </a:t>
            </a:r>
            <a:r>
              <a:rPr lang="en-US" dirty="0" smtClean="0"/>
              <a:t>components</a:t>
            </a:r>
          </a:p>
          <a:p>
            <a:pPr lvl="1"/>
            <a:r>
              <a:rPr lang="en-US" dirty="0" smtClean="0"/>
              <a:t>for </a:t>
            </a:r>
            <a:r>
              <a:rPr lang="en-US" dirty="0"/>
              <a:t>example a proximity fu</a:t>
            </a:r>
            <a:r>
              <a:rPr lang="en-US" i="1" dirty="0"/>
              <a:t>z</a:t>
            </a:r>
            <a:r>
              <a:rPr lang="en-US" dirty="0"/>
              <a:t>e for an artillery shell, magnetic/acoustic fu</a:t>
            </a:r>
            <a:r>
              <a:rPr lang="en-US" i="1" dirty="0"/>
              <a:t>z</a:t>
            </a:r>
            <a:r>
              <a:rPr lang="en-US" dirty="0"/>
              <a:t>e on a sea mine, spring-loaded grenade </a:t>
            </a:r>
            <a:r>
              <a:rPr lang="en-US" dirty="0" smtClean="0"/>
              <a:t>fu</a:t>
            </a:r>
            <a:r>
              <a:rPr lang="en-US" i="1" dirty="0" smtClean="0"/>
              <a:t>z</a:t>
            </a:r>
            <a:r>
              <a:rPr lang="en-US" dirty="0" smtClean="0"/>
              <a:t>e, pencil </a:t>
            </a:r>
            <a:r>
              <a:rPr lang="en-US" dirty="0"/>
              <a:t>detonator or anti-handling </a:t>
            </a:r>
            <a:r>
              <a:rPr lang="en-US" dirty="0" smtClean="0"/>
              <a:t>device</a:t>
            </a:r>
          </a:p>
          <a:p>
            <a:pPr lvl="1"/>
            <a:r>
              <a:rPr lang="en-US" dirty="0" smtClean="0"/>
              <a:t>as </a:t>
            </a:r>
            <a:r>
              <a:rPr lang="en-US" dirty="0"/>
              <a:t>opposed to a simple burning fu</a:t>
            </a:r>
            <a:r>
              <a:rPr lang="en-US" b="1" i="1" u="sng" dirty="0"/>
              <a:t>s</a:t>
            </a:r>
            <a:r>
              <a:rPr lang="en-US" dirty="0"/>
              <a:t>e</a:t>
            </a:r>
            <a:endParaRPr lang="en-US" dirty="0" smtClean="0"/>
          </a:p>
        </p:txBody>
      </p:sp>
    </p:spTree>
    <p:extLst>
      <p:ext uri="{BB962C8B-B14F-4D97-AF65-F5344CB8AC3E}">
        <p14:creationId xmlns:p14="http://schemas.microsoft.com/office/powerpoint/2010/main" val="3261758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Categorization by Munition Type</a:t>
            </a:r>
            <a:endParaRPr lang="en-US" dirty="0"/>
          </a:p>
        </p:txBody>
      </p:sp>
      <p:sp>
        <p:nvSpPr>
          <p:cNvPr id="3" name="Content Placeholder 2"/>
          <p:cNvSpPr>
            <a:spLocks noGrp="1"/>
          </p:cNvSpPr>
          <p:nvPr>
            <p:ph idx="1"/>
          </p:nvPr>
        </p:nvSpPr>
        <p:spPr>
          <a:xfrm>
            <a:off x="457200" y="1600201"/>
            <a:ext cx="8229600" cy="5257800"/>
          </a:xfrm>
        </p:spPr>
        <p:txBody>
          <a:bodyPr>
            <a:normAutofit fontScale="77500" lnSpcReduction="20000"/>
          </a:bodyPr>
          <a:lstStyle/>
          <a:p>
            <a:r>
              <a:rPr lang="en-US" dirty="0" smtClean="0"/>
              <a:t>Artillery Fuze</a:t>
            </a:r>
          </a:p>
          <a:p>
            <a:pPr lvl="1"/>
            <a:r>
              <a:rPr lang="en-US" dirty="0" smtClean="0"/>
              <a:t>Tailored </a:t>
            </a:r>
            <a:r>
              <a:rPr lang="en-US" dirty="0"/>
              <a:t>to function in </a:t>
            </a:r>
            <a:r>
              <a:rPr lang="en-US" dirty="0" smtClean="0"/>
              <a:t>artillery projectiles</a:t>
            </a:r>
          </a:p>
          <a:p>
            <a:pPr lvl="1"/>
            <a:r>
              <a:rPr lang="en-US" dirty="0" smtClean="0"/>
              <a:t>Projectile's </a:t>
            </a:r>
            <a:r>
              <a:rPr lang="en-US" dirty="0"/>
              <a:t>initial rapid acceleration, high velocity and usually rapid rotation, </a:t>
            </a:r>
            <a:r>
              <a:rPr lang="en-US" dirty="0" smtClean="0"/>
              <a:t>affect </a:t>
            </a:r>
            <a:r>
              <a:rPr lang="en-US" dirty="0"/>
              <a:t>both </a:t>
            </a:r>
            <a:r>
              <a:rPr lang="en-US" dirty="0" smtClean="0"/>
              <a:t>safety/arming </a:t>
            </a:r>
            <a:r>
              <a:rPr lang="en-US" dirty="0"/>
              <a:t>requirements and </a:t>
            </a:r>
            <a:r>
              <a:rPr lang="en-US" dirty="0" smtClean="0"/>
              <a:t>options</a:t>
            </a:r>
          </a:p>
          <a:p>
            <a:pPr lvl="1"/>
            <a:r>
              <a:rPr lang="en-US" dirty="0" smtClean="0"/>
              <a:t>Target </a:t>
            </a:r>
            <a:r>
              <a:rPr lang="en-US" dirty="0"/>
              <a:t>may be moving or stationary.</a:t>
            </a:r>
          </a:p>
          <a:p>
            <a:pPr lvl="1"/>
            <a:r>
              <a:rPr lang="en-US" dirty="0" smtClean="0"/>
              <a:t>May </a:t>
            </a:r>
            <a:r>
              <a:rPr lang="en-US" dirty="0"/>
              <a:t>be initiated by a timer mechanism, impact or detection of proximity to the target, or a combination of these</a:t>
            </a:r>
            <a:r>
              <a:rPr lang="en-US" dirty="0" smtClean="0"/>
              <a:t>.</a:t>
            </a:r>
          </a:p>
          <a:p>
            <a:r>
              <a:rPr lang="en-US" dirty="0" smtClean="0"/>
              <a:t>Hand Grenade Fuze</a:t>
            </a:r>
          </a:p>
          <a:p>
            <a:pPr lvl="1"/>
            <a:r>
              <a:rPr lang="en-US" dirty="0" smtClean="0"/>
              <a:t>Defined </a:t>
            </a:r>
            <a:r>
              <a:rPr lang="en-US" dirty="0"/>
              <a:t>by the projectile's small size and slow delivery over a short distance. </a:t>
            </a:r>
            <a:endParaRPr lang="en-US" dirty="0" smtClean="0"/>
          </a:p>
          <a:p>
            <a:pPr lvl="1"/>
            <a:r>
              <a:rPr lang="en-US" dirty="0" smtClean="0"/>
              <a:t>Necessitates </a:t>
            </a:r>
            <a:r>
              <a:rPr lang="en-US" dirty="0"/>
              <a:t>manual arming before throwing as the grenade has insufficient initial acceleration for arming to be driven by "setback" and no rotation to drive arming by centrifugal force</a:t>
            </a:r>
            <a:r>
              <a:rPr lang="en-US" dirty="0" smtClean="0"/>
              <a:t>.</a:t>
            </a:r>
          </a:p>
          <a:p>
            <a:pPr lvl="1"/>
            <a:r>
              <a:rPr lang="en-US" dirty="0" smtClean="0"/>
              <a:t>Pyrotechnic delay detonating (HE-type)</a:t>
            </a:r>
          </a:p>
          <a:p>
            <a:pPr lvl="1"/>
            <a:r>
              <a:rPr lang="en-US" dirty="0" smtClean="0"/>
              <a:t>Pyrotechnic delay igniting (Smoke-type)</a:t>
            </a:r>
            <a:endParaRPr lang="en-US" dirty="0"/>
          </a:p>
        </p:txBody>
      </p:sp>
    </p:spTree>
    <p:extLst>
      <p:ext uri="{BB962C8B-B14F-4D97-AF65-F5344CB8AC3E}">
        <p14:creationId xmlns:p14="http://schemas.microsoft.com/office/powerpoint/2010/main" val="3210527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Categorization by Munition Type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lvl="0"/>
            <a:r>
              <a:rPr lang="en-US" sz="2400" dirty="0">
                <a:solidFill>
                  <a:prstClr val="black"/>
                </a:solidFill>
              </a:rPr>
              <a:t>Aerial Bomb </a:t>
            </a:r>
            <a:r>
              <a:rPr lang="en-US" sz="2400" dirty="0" smtClean="0">
                <a:solidFill>
                  <a:prstClr val="black"/>
                </a:solidFill>
              </a:rPr>
              <a:t>Fuze</a:t>
            </a:r>
          </a:p>
          <a:p>
            <a:pPr lvl="1"/>
            <a:r>
              <a:rPr lang="en-US" sz="2200" dirty="0" smtClean="0"/>
              <a:t>Also </a:t>
            </a:r>
            <a:r>
              <a:rPr lang="en-US" sz="2200" dirty="0"/>
              <a:t>referred to as "pistols". </a:t>
            </a:r>
            <a:endParaRPr lang="en-US" sz="2200" dirty="0" smtClean="0"/>
          </a:p>
          <a:p>
            <a:pPr lvl="1"/>
            <a:r>
              <a:rPr lang="en-US" sz="2200" dirty="0" smtClean="0"/>
              <a:t>Main </a:t>
            </a:r>
            <a:r>
              <a:rPr lang="en-US" sz="2200" dirty="0"/>
              <a:t>design consideration is </a:t>
            </a:r>
            <a:r>
              <a:rPr lang="en-US" sz="2200" dirty="0" smtClean="0"/>
              <a:t>the </a:t>
            </a:r>
            <a:r>
              <a:rPr lang="en-US" sz="2200" dirty="0"/>
              <a:t>projectile is large and accelerating vertically downwards and may or may not be rotating relatively slowly.</a:t>
            </a:r>
            <a:endParaRPr lang="en-US" sz="2200" dirty="0">
              <a:solidFill>
                <a:prstClr val="black"/>
              </a:solidFill>
            </a:endParaRPr>
          </a:p>
          <a:p>
            <a:pPr lvl="0"/>
            <a:r>
              <a:rPr lang="en-US" sz="2400" dirty="0">
                <a:solidFill>
                  <a:prstClr val="black"/>
                </a:solidFill>
              </a:rPr>
              <a:t>Landmine </a:t>
            </a:r>
            <a:r>
              <a:rPr lang="en-US" sz="2400" dirty="0" smtClean="0">
                <a:solidFill>
                  <a:prstClr val="black"/>
                </a:solidFill>
              </a:rPr>
              <a:t>Fuze</a:t>
            </a:r>
          </a:p>
          <a:p>
            <a:pPr lvl="1"/>
            <a:r>
              <a:rPr lang="en-US" sz="2200" dirty="0" smtClean="0"/>
              <a:t>Main </a:t>
            </a:r>
            <a:r>
              <a:rPr lang="en-US" sz="2200" dirty="0"/>
              <a:t>design consideration is </a:t>
            </a:r>
            <a:r>
              <a:rPr lang="en-US" sz="2200" dirty="0" smtClean="0"/>
              <a:t> </a:t>
            </a:r>
            <a:r>
              <a:rPr lang="en-US" sz="2200" dirty="0"/>
              <a:t>the </a:t>
            </a:r>
            <a:r>
              <a:rPr lang="en-US" sz="2200" dirty="0" smtClean="0"/>
              <a:t>device </a:t>
            </a:r>
            <a:r>
              <a:rPr lang="en-US" sz="2200" dirty="0"/>
              <a:t>the fuze is intended to actuate is stationary, and the target itself is moving in making contact.</a:t>
            </a:r>
            <a:endParaRPr lang="en-US" sz="2200" dirty="0">
              <a:solidFill>
                <a:prstClr val="black"/>
              </a:solidFill>
            </a:endParaRPr>
          </a:p>
          <a:p>
            <a:pPr lvl="0"/>
            <a:r>
              <a:rPr lang="en-US" sz="2400" dirty="0">
                <a:solidFill>
                  <a:prstClr val="black"/>
                </a:solidFill>
              </a:rPr>
              <a:t>Naval Mine </a:t>
            </a:r>
            <a:r>
              <a:rPr lang="en-US" sz="2400" dirty="0" smtClean="0">
                <a:solidFill>
                  <a:prstClr val="black"/>
                </a:solidFill>
              </a:rPr>
              <a:t>Fuze</a:t>
            </a:r>
          </a:p>
          <a:p>
            <a:pPr lvl="1"/>
            <a:r>
              <a:rPr lang="en-US" sz="2200" dirty="0" smtClean="0"/>
              <a:t>Design </a:t>
            </a:r>
            <a:r>
              <a:rPr lang="en-US" sz="2200" dirty="0"/>
              <a:t>factors in naval mine </a:t>
            </a:r>
            <a:r>
              <a:rPr lang="en-US" sz="2200" dirty="0" err="1"/>
              <a:t>fuzes</a:t>
            </a:r>
            <a:r>
              <a:rPr lang="en-US" sz="2200" dirty="0"/>
              <a:t> are that the mine may be static or moving downward through the water, and the target is typically moving on or below the water surface, usually above the mine.</a:t>
            </a:r>
            <a:endParaRPr lang="en-US" sz="2200" dirty="0">
              <a:solidFill>
                <a:prstClr val="black"/>
              </a:solidFill>
            </a:endParaRPr>
          </a:p>
          <a:p>
            <a:endParaRPr lang="en-US" dirty="0"/>
          </a:p>
        </p:txBody>
      </p:sp>
    </p:spTree>
    <p:extLst>
      <p:ext uri="{BB962C8B-B14F-4D97-AF65-F5344CB8AC3E}">
        <p14:creationId xmlns:p14="http://schemas.microsoft.com/office/powerpoint/2010/main" val="164216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Categorization by Activation</a:t>
            </a:r>
            <a:endParaRPr lang="en-US" dirty="0"/>
          </a:p>
        </p:txBody>
      </p:sp>
      <p:sp>
        <p:nvSpPr>
          <p:cNvPr id="3" name="Content Placeholder 2"/>
          <p:cNvSpPr>
            <a:spLocks noGrp="1"/>
          </p:cNvSpPr>
          <p:nvPr>
            <p:ph idx="1"/>
          </p:nvPr>
        </p:nvSpPr>
        <p:spPr>
          <a:xfrm>
            <a:off x="0" y="1295400"/>
            <a:ext cx="9144000" cy="5562600"/>
          </a:xfrm>
        </p:spPr>
        <p:txBody>
          <a:bodyPr>
            <a:normAutofit fontScale="70000" lnSpcReduction="20000"/>
          </a:bodyPr>
          <a:lstStyle/>
          <a:p>
            <a:r>
              <a:rPr lang="en-US" sz="6000" dirty="0" smtClean="0"/>
              <a:t>Time Fuze</a:t>
            </a:r>
          </a:p>
          <a:p>
            <a:pPr lvl="1"/>
            <a:r>
              <a:rPr lang="en-US" sz="5500" dirty="0" smtClean="0"/>
              <a:t>Detonate </a:t>
            </a:r>
            <a:r>
              <a:rPr lang="en-US" sz="5500" dirty="0"/>
              <a:t>after a set period of time by using one or more combinations of mechanical, electronic, pyrotechnic or even chemical </a:t>
            </a:r>
            <a:r>
              <a:rPr lang="en-US" sz="5500" dirty="0" smtClean="0"/>
              <a:t>timers.</a:t>
            </a:r>
          </a:p>
          <a:p>
            <a:pPr lvl="1"/>
            <a:r>
              <a:rPr lang="en-US" sz="5500" dirty="0" smtClean="0"/>
              <a:t>Depending </a:t>
            </a:r>
            <a:r>
              <a:rPr lang="en-US" sz="5500" dirty="0"/>
              <a:t>on </a:t>
            </a:r>
            <a:r>
              <a:rPr lang="en-US" sz="5500" dirty="0" smtClean="0"/>
              <a:t>main device, </a:t>
            </a:r>
            <a:r>
              <a:rPr lang="en-US" sz="5500" dirty="0" err="1" smtClean="0"/>
              <a:t>fuzes</a:t>
            </a:r>
            <a:r>
              <a:rPr lang="en-US" sz="5500" dirty="0" smtClean="0"/>
              <a:t> may self-destruct or </a:t>
            </a:r>
            <a:r>
              <a:rPr lang="en-US" sz="5500" dirty="0"/>
              <a:t>render itself safe without </a:t>
            </a:r>
            <a:r>
              <a:rPr lang="en-US" sz="5500" dirty="0" smtClean="0"/>
              <a:t>detonation, </a:t>
            </a:r>
            <a:r>
              <a:rPr lang="en-US" sz="5500" dirty="0"/>
              <a:t>some seconds, minutes, hours, days, or </a:t>
            </a:r>
            <a:r>
              <a:rPr lang="en-US" sz="5500" dirty="0" smtClean="0"/>
              <a:t>months </a:t>
            </a:r>
            <a:r>
              <a:rPr lang="en-US" sz="5500" dirty="0"/>
              <a:t>after </a:t>
            </a:r>
            <a:r>
              <a:rPr lang="en-US" sz="5500" dirty="0" smtClean="0"/>
              <a:t>deployed.</a:t>
            </a:r>
            <a:endParaRPr lang="en-US" sz="5500" dirty="0"/>
          </a:p>
        </p:txBody>
      </p:sp>
    </p:spTree>
    <p:extLst>
      <p:ext uri="{BB962C8B-B14F-4D97-AF65-F5344CB8AC3E}">
        <p14:creationId xmlns:p14="http://schemas.microsoft.com/office/powerpoint/2010/main" val="297000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97"/>
            <a:ext cx="8229600" cy="1143000"/>
          </a:xfrm>
        </p:spPr>
        <p:txBody>
          <a:bodyPr/>
          <a:lstStyle/>
          <a:p>
            <a:r>
              <a:rPr lang="en-US" dirty="0" smtClean="0"/>
              <a:t>Chronology</a:t>
            </a:r>
            <a:endParaRPr lang="en-US" dirty="0"/>
          </a:p>
        </p:txBody>
      </p:sp>
      <p:sp>
        <p:nvSpPr>
          <p:cNvPr id="3" name="Content Placeholder 2"/>
          <p:cNvSpPr>
            <a:spLocks noGrp="1"/>
          </p:cNvSpPr>
          <p:nvPr>
            <p:ph idx="1"/>
          </p:nvPr>
        </p:nvSpPr>
        <p:spPr>
          <a:xfrm>
            <a:off x="0" y="990600"/>
            <a:ext cx="9144000" cy="5867400"/>
          </a:xfrm>
        </p:spPr>
        <p:txBody>
          <a:bodyPr>
            <a:noAutofit/>
          </a:bodyPr>
          <a:lstStyle/>
          <a:p>
            <a:r>
              <a:rPr lang="en-US" sz="1800" i="1" dirty="0">
                <a:solidFill>
                  <a:prstClr val="black"/>
                </a:solidFill>
              </a:rPr>
              <a:t>Early </a:t>
            </a:r>
            <a:r>
              <a:rPr lang="en-US" sz="1800" i="1" dirty="0" err="1">
                <a:solidFill>
                  <a:prstClr val="black"/>
                </a:solidFill>
              </a:rPr>
              <a:t>fuzes</a:t>
            </a:r>
            <a:r>
              <a:rPr lang="en-US" sz="1800" i="1" dirty="0">
                <a:solidFill>
                  <a:prstClr val="black"/>
                </a:solidFill>
              </a:rPr>
              <a:t> were gunpowder-filled holes </a:t>
            </a:r>
            <a:r>
              <a:rPr lang="en-US" sz="1800" dirty="0">
                <a:solidFill>
                  <a:prstClr val="black"/>
                </a:solidFill>
              </a:rPr>
              <a:t>leading from surface to center. Burning gunpowder propellant flames ignited on firing, and burned to center during flight, then igniting/exploding filler material.</a:t>
            </a:r>
          </a:p>
          <a:p>
            <a:r>
              <a:rPr lang="en-US" sz="1800" i="1" dirty="0">
                <a:solidFill>
                  <a:prstClr val="black"/>
                </a:solidFill>
              </a:rPr>
              <a:t>19th century devices </a:t>
            </a:r>
            <a:r>
              <a:rPr lang="en-US" sz="1800" dirty="0">
                <a:solidFill>
                  <a:prstClr val="black"/>
                </a:solidFill>
              </a:rPr>
              <a:t>more recognizable as modern </a:t>
            </a:r>
            <a:r>
              <a:rPr lang="en-US" sz="1800" dirty="0" err="1">
                <a:solidFill>
                  <a:prstClr val="black"/>
                </a:solidFill>
              </a:rPr>
              <a:t>fuzes</a:t>
            </a:r>
            <a:r>
              <a:rPr lang="en-US" sz="1800" dirty="0">
                <a:solidFill>
                  <a:prstClr val="black"/>
                </a:solidFill>
              </a:rPr>
              <a:t> </a:t>
            </a:r>
            <a:r>
              <a:rPr lang="en-US" sz="1800" i="1" dirty="0">
                <a:solidFill>
                  <a:prstClr val="black"/>
                </a:solidFill>
              </a:rPr>
              <a:t>were made of wood &amp; trimmed to burn a predictable time after firing</a:t>
            </a:r>
            <a:r>
              <a:rPr lang="en-US" sz="1800" dirty="0">
                <a:solidFill>
                  <a:prstClr val="black"/>
                </a:solidFill>
              </a:rPr>
              <a:t>. Typically fired from smoothbore muzzle-loaders with large gaps between shell &amp; barrel; relied on propellant gunpowder flame charge escaping past the shell on firing to ignite the wood </a:t>
            </a:r>
            <a:r>
              <a:rPr lang="en-US" sz="1800" dirty="0" err="1">
                <a:solidFill>
                  <a:prstClr val="black"/>
                </a:solidFill>
              </a:rPr>
              <a:t>fuze</a:t>
            </a:r>
            <a:r>
              <a:rPr lang="en-US" sz="1800" dirty="0">
                <a:solidFill>
                  <a:prstClr val="black"/>
                </a:solidFill>
              </a:rPr>
              <a:t> and initiate the timer.</a:t>
            </a:r>
          </a:p>
          <a:p>
            <a:r>
              <a:rPr lang="en-US" sz="1800" dirty="0">
                <a:solidFill>
                  <a:prstClr val="black"/>
                </a:solidFill>
              </a:rPr>
              <a:t>Mid-to-late 19th century adjustable </a:t>
            </a:r>
            <a:r>
              <a:rPr lang="en-US" sz="1800" i="1" dirty="0">
                <a:solidFill>
                  <a:prstClr val="black"/>
                </a:solidFill>
              </a:rPr>
              <a:t>metal time </a:t>
            </a:r>
            <a:r>
              <a:rPr lang="en-US" sz="1800" i="1" dirty="0" err="1">
                <a:solidFill>
                  <a:prstClr val="black"/>
                </a:solidFill>
              </a:rPr>
              <a:t>fuzes</a:t>
            </a:r>
            <a:r>
              <a:rPr lang="en-US" sz="1800" i="1" dirty="0">
                <a:solidFill>
                  <a:prstClr val="black"/>
                </a:solidFill>
              </a:rPr>
              <a:t> became common, containing burning gunpowder as the delay mechanism</a:t>
            </a:r>
            <a:r>
              <a:rPr lang="en-US" sz="1800" dirty="0">
                <a:solidFill>
                  <a:prstClr val="black"/>
                </a:solidFill>
              </a:rPr>
              <a:t>, in conjunction with the introduction of rifled artillery. Rifled guns introduced a tight fit between shell &amp; barrel, so could no longer rely on propellant flame to initiate the timer. The new metal </a:t>
            </a:r>
            <a:r>
              <a:rPr lang="en-US" sz="1800" dirty="0" err="1">
                <a:solidFill>
                  <a:prstClr val="black"/>
                </a:solidFill>
              </a:rPr>
              <a:t>fuzes</a:t>
            </a:r>
            <a:r>
              <a:rPr lang="en-US" sz="1800" dirty="0">
                <a:solidFill>
                  <a:prstClr val="black"/>
                </a:solidFill>
              </a:rPr>
              <a:t> typically use shock of firing ("setback") and/or projectile rotation to arm the </a:t>
            </a:r>
            <a:r>
              <a:rPr lang="en-US" sz="1800" dirty="0" err="1">
                <a:solidFill>
                  <a:prstClr val="black"/>
                </a:solidFill>
              </a:rPr>
              <a:t>fuze</a:t>
            </a:r>
            <a:r>
              <a:rPr lang="en-US" sz="1800" dirty="0">
                <a:solidFill>
                  <a:prstClr val="black"/>
                </a:solidFill>
              </a:rPr>
              <a:t> and initiate the timer; introducing a safety factor previously absent.</a:t>
            </a:r>
          </a:p>
          <a:p>
            <a:r>
              <a:rPr lang="en-US" sz="1800" dirty="0">
                <a:solidFill>
                  <a:prstClr val="black"/>
                </a:solidFill>
              </a:rPr>
              <a:t>During World War I, mechanical, or clockwork, time </a:t>
            </a:r>
            <a:r>
              <a:rPr lang="en-US" sz="1800" dirty="0" err="1">
                <a:solidFill>
                  <a:prstClr val="black"/>
                </a:solidFill>
              </a:rPr>
              <a:t>fuzes</a:t>
            </a:r>
            <a:r>
              <a:rPr lang="en-US" sz="1800" dirty="0">
                <a:solidFill>
                  <a:prstClr val="black"/>
                </a:solidFill>
              </a:rPr>
              <a:t> were introduced for artillery by Germany.</a:t>
            </a:r>
          </a:p>
          <a:p>
            <a:r>
              <a:rPr lang="en-US" sz="1800" dirty="0">
                <a:solidFill>
                  <a:prstClr val="black"/>
                </a:solidFill>
              </a:rPr>
              <a:t>Black match fuses like modern fireworks (infantrymen lit before throwing and hoped the fuse burned for the several seconds intended) were superseded in 1915 by the Mills bomb, the first modern hand grenade with a relatively safe and reliable time </a:t>
            </a:r>
            <a:r>
              <a:rPr lang="en-US" sz="1800" dirty="0" err="1">
                <a:solidFill>
                  <a:prstClr val="black"/>
                </a:solidFill>
              </a:rPr>
              <a:t>fuze</a:t>
            </a:r>
            <a:r>
              <a:rPr lang="en-US" sz="1800" dirty="0">
                <a:solidFill>
                  <a:prstClr val="black"/>
                </a:solidFill>
              </a:rPr>
              <a:t> initiated by pulling out a safety pin and releasing an arming handle on throwing.</a:t>
            </a:r>
          </a:p>
          <a:p>
            <a:r>
              <a:rPr lang="en-US" sz="1800" dirty="0">
                <a:solidFill>
                  <a:prstClr val="black"/>
                </a:solidFill>
              </a:rPr>
              <a:t>Modern time </a:t>
            </a:r>
            <a:r>
              <a:rPr lang="en-US" sz="1800" dirty="0" err="1">
                <a:solidFill>
                  <a:prstClr val="black"/>
                </a:solidFill>
              </a:rPr>
              <a:t>fuzes</a:t>
            </a:r>
            <a:r>
              <a:rPr lang="en-US" sz="1800" dirty="0">
                <a:solidFill>
                  <a:prstClr val="black"/>
                </a:solidFill>
              </a:rPr>
              <a:t> often use an electronic delay system</a:t>
            </a:r>
            <a:r>
              <a:rPr lang="en-US" sz="1800" dirty="0" smtClean="0">
                <a:solidFill>
                  <a:prstClr val="black"/>
                </a:solidFill>
              </a:rPr>
              <a:t>.</a:t>
            </a:r>
            <a:endParaRPr lang="en-US" sz="1800" dirty="0">
              <a:solidFill>
                <a:prstClr val="black"/>
              </a:solidFill>
            </a:endParaRPr>
          </a:p>
        </p:txBody>
      </p:sp>
    </p:spTree>
    <p:extLst>
      <p:ext uri="{BB962C8B-B14F-4D97-AF65-F5344CB8AC3E}">
        <p14:creationId xmlns:p14="http://schemas.microsoft.com/office/powerpoint/2010/main" val="192151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4495</Words>
  <Application>Microsoft Office PowerPoint</Application>
  <PresentationFormat>On-screen Show (4:3)</PresentationFormat>
  <Paragraphs>316</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Fuzes</vt:lpstr>
      <vt:lpstr>Learning Objectives</vt:lpstr>
      <vt:lpstr>References</vt:lpstr>
      <vt:lpstr>Defined</vt:lpstr>
      <vt:lpstr>Clarification</vt:lpstr>
      <vt:lpstr>Categorization by Munition Type</vt:lpstr>
      <vt:lpstr>Categorization by Munition Type</vt:lpstr>
      <vt:lpstr>Categorization by Activation</vt:lpstr>
      <vt:lpstr>Chronology</vt:lpstr>
      <vt:lpstr>Characterization by Activation</vt:lpstr>
      <vt:lpstr>Characterization by Activation</vt:lpstr>
      <vt:lpstr>Characterization by Activation</vt:lpstr>
      <vt:lpstr>Characterization by Activation</vt:lpstr>
      <vt:lpstr>Safety/Arming Mechanisms</vt:lpstr>
      <vt:lpstr>Safety/Arming Mechanisms</vt:lpstr>
      <vt:lpstr>Safety/Arming Mechanisms</vt:lpstr>
      <vt:lpstr>Safety/Arming Mechanisms</vt:lpstr>
      <vt:lpstr>PowerPoint Presentation</vt:lpstr>
      <vt:lpstr>PowerPoint Presentation</vt:lpstr>
      <vt:lpstr>PowerPoint Presentation</vt:lpstr>
      <vt:lpstr>Firefighting</vt:lpstr>
      <vt:lpstr>Storage of Fuzes</vt:lpstr>
      <vt:lpstr>Storage of Fuzes</vt:lpstr>
      <vt:lpstr>Storage of Fuzes</vt:lpstr>
      <vt:lpstr>Storage of Fuzes </vt:lpstr>
      <vt:lpstr>Handling of Fuzes</vt:lpstr>
      <vt:lpstr>Handling of Fuzes</vt:lpstr>
      <vt:lpstr>Handling of Fuzes</vt:lpstr>
      <vt:lpstr>Additional Safety Precautions</vt:lpstr>
      <vt:lpstr>Additional Safety Precautions  (NA28)</vt:lpstr>
      <vt:lpstr>Additional Safety Precautions </vt:lpstr>
      <vt:lpstr>Additional Safety Precautions</vt:lpstr>
      <vt:lpstr>Additional Safety Precautions  (120mm Mortars)</vt:lpstr>
      <vt:lpstr>Additional Safety Precautions  (60mm/81mm Mortars)</vt:lpstr>
      <vt:lpstr>DODIC NA09 The Multi-Option Artillery Fuze (MOFA) M782A1</vt:lpstr>
      <vt:lpstr>DODIC NA28 Fuze, Multi-Option: Precision Guidance Kit (PGK), XM1156</vt:lpstr>
      <vt:lpstr>DODIC N335 Fuze, Point Detonating M557</vt:lpstr>
      <vt:lpstr>DODIC N340 Fuze, Point Detonating M739/M739A1</vt:lpstr>
      <vt:lpstr>DODIC N659 Fuze, Point Detonating MK399 Mod 1</vt:lpstr>
      <vt:lpstr>DODIC N205 Fuze, Point Detonating Dummy M59</vt:lpstr>
      <vt:lpstr>DODIC N291 Fuze, Proximity M732A2</vt:lpstr>
      <vt:lpstr>DODIC N289 Fuze, Electronic Time M762</vt:lpstr>
      <vt:lpstr>DODIC N290 Fuze, Artillery Electronic Time M767</vt:lpstr>
      <vt:lpstr>DODIC NA15 Fuze, Artillery Electronic Time M767A1</vt:lpstr>
      <vt:lpstr>DODIC NA17 Fuze, Electronic Time M762A1</vt:lpstr>
      <vt:lpstr>DODIC G878 Fuze, Hand Grenade Practice M228</vt:lpstr>
      <vt:lpstr>Summary</vt:lpstr>
      <vt:lpstr>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SMOKE</dc:title>
  <dc:creator>Rodriguez MSgt Jason M</dc:creator>
  <cp:lastModifiedBy>Cline Cpl Aaron C</cp:lastModifiedBy>
  <cp:revision>47</cp:revision>
  <dcterms:created xsi:type="dcterms:W3CDTF">2016-10-20T15:52:54Z</dcterms:created>
  <dcterms:modified xsi:type="dcterms:W3CDTF">2020-03-10T11:59:34Z</dcterms:modified>
</cp:coreProperties>
</file>