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6"/>
  </p:notesMasterIdLst>
  <p:handoutMasterIdLst>
    <p:handoutMasterId r:id="rId57"/>
  </p:handoutMasterIdLst>
  <p:sldIdLst>
    <p:sldId id="1377" r:id="rId2"/>
    <p:sldId id="1357" r:id="rId3"/>
    <p:sldId id="1358" r:id="rId4"/>
    <p:sldId id="1390" r:id="rId5"/>
    <p:sldId id="1391" r:id="rId6"/>
    <p:sldId id="1392" r:id="rId7"/>
    <p:sldId id="1393" r:id="rId8"/>
    <p:sldId id="1394" r:id="rId9"/>
    <p:sldId id="1395" r:id="rId10"/>
    <p:sldId id="1396" r:id="rId11"/>
    <p:sldId id="1397" r:id="rId12"/>
    <p:sldId id="1398" r:id="rId13"/>
    <p:sldId id="1399" r:id="rId14"/>
    <p:sldId id="1400" r:id="rId15"/>
    <p:sldId id="1401" r:id="rId16"/>
    <p:sldId id="1402" r:id="rId17"/>
    <p:sldId id="1403" r:id="rId18"/>
    <p:sldId id="1404" r:id="rId19"/>
    <p:sldId id="1405" r:id="rId20"/>
    <p:sldId id="1406" r:id="rId21"/>
    <p:sldId id="1407" r:id="rId22"/>
    <p:sldId id="1408" r:id="rId23"/>
    <p:sldId id="1409" r:id="rId24"/>
    <p:sldId id="1410" r:id="rId25"/>
    <p:sldId id="1411" r:id="rId26"/>
    <p:sldId id="1412" r:id="rId27"/>
    <p:sldId id="1413" r:id="rId28"/>
    <p:sldId id="1414" r:id="rId29"/>
    <p:sldId id="1415" r:id="rId30"/>
    <p:sldId id="1416" r:id="rId31"/>
    <p:sldId id="1417" r:id="rId32"/>
    <p:sldId id="1418" r:id="rId33"/>
    <p:sldId id="1419" r:id="rId34"/>
    <p:sldId id="1420" r:id="rId35"/>
    <p:sldId id="1421" r:id="rId36"/>
    <p:sldId id="1422" r:id="rId37"/>
    <p:sldId id="1423" r:id="rId38"/>
    <p:sldId id="1424" r:id="rId39"/>
    <p:sldId id="1425" r:id="rId40"/>
    <p:sldId id="1426" r:id="rId41"/>
    <p:sldId id="1427" r:id="rId42"/>
    <p:sldId id="1428" r:id="rId43"/>
    <p:sldId id="1429" r:id="rId44"/>
    <p:sldId id="1430" r:id="rId45"/>
    <p:sldId id="1431" r:id="rId46"/>
    <p:sldId id="1432" r:id="rId47"/>
    <p:sldId id="1433" r:id="rId48"/>
    <p:sldId id="1434" r:id="rId49"/>
    <p:sldId id="1435" r:id="rId50"/>
    <p:sldId id="1436" r:id="rId51"/>
    <p:sldId id="1437" r:id="rId52"/>
    <p:sldId id="1438" r:id="rId53"/>
    <p:sldId id="1439" r:id="rId54"/>
    <p:sldId id="1389" r:id="rId55"/>
  </p:sldIdLst>
  <p:sldSz cx="9144000" cy="6858000" type="screen4x3"/>
  <p:notesSz cx="7010400" cy="9296400"/>
  <p:defaultTextStyle>
    <a:defPPr>
      <a:defRPr lang="en-US"/>
    </a:defPPr>
    <a:lvl1pPr algn="l" rtl="0" fontAlgn="base">
      <a:spcBef>
        <a:spcPct val="0"/>
      </a:spcBef>
      <a:spcAft>
        <a:spcPct val="0"/>
      </a:spcAft>
      <a:defRPr sz="2800" kern="1200">
        <a:solidFill>
          <a:schemeClr val="tx1"/>
        </a:solidFill>
        <a:latin typeface="Courier New" pitchFamily="49" charset="0"/>
        <a:ea typeface="+mn-ea"/>
        <a:cs typeface="Arial" charset="0"/>
      </a:defRPr>
    </a:lvl1pPr>
    <a:lvl2pPr marL="457200" algn="l" rtl="0" fontAlgn="base">
      <a:spcBef>
        <a:spcPct val="0"/>
      </a:spcBef>
      <a:spcAft>
        <a:spcPct val="0"/>
      </a:spcAft>
      <a:defRPr sz="2800" kern="1200">
        <a:solidFill>
          <a:schemeClr val="tx1"/>
        </a:solidFill>
        <a:latin typeface="Courier New" pitchFamily="49" charset="0"/>
        <a:ea typeface="+mn-ea"/>
        <a:cs typeface="Arial" charset="0"/>
      </a:defRPr>
    </a:lvl2pPr>
    <a:lvl3pPr marL="914400" algn="l" rtl="0" fontAlgn="base">
      <a:spcBef>
        <a:spcPct val="0"/>
      </a:spcBef>
      <a:spcAft>
        <a:spcPct val="0"/>
      </a:spcAft>
      <a:defRPr sz="2800" kern="1200">
        <a:solidFill>
          <a:schemeClr val="tx1"/>
        </a:solidFill>
        <a:latin typeface="Courier New" pitchFamily="49" charset="0"/>
        <a:ea typeface="+mn-ea"/>
        <a:cs typeface="Arial" charset="0"/>
      </a:defRPr>
    </a:lvl3pPr>
    <a:lvl4pPr marL="1371600" algn="l" rtl="0" fontAlgn="base">
      <a:spcBef>
        <a:spcPct val="0"/>
      </a:spcBef>
      <a:spcAft>
        <a:spcPct val="0"/>
      </a:spcAft>
      <a:defRPr sz="2800" kern="1200">
        <a:solidFill>
          <a:schemeClr val="tx1"/>
        </a:solidFill>
        <a:latin typeface="Courier New" pitchFamily="49" charset="0"/>
        <a:ea typeface="+mn-ea"/>
        <a:cs typeface="Arial" charset="0"/>
      </a:defRPr>
    </a:lvl4pPr>
    <a:lvl5pPr marL="1828800" algn="l" rtl="0" fontAlgn="base">
      <a:spcBef>
        <a:spcPct val="0"/>
      </a:spcBef>
      <a:spcAft>
        <a:spcPct val="0"/>
      </a:spcAft>
      <a:defRPr sz="2800" kern="1200">
        <a:solidFill>
          <a:schemeClr val="tx1"/>
        </a:solidFill>
        <a:latin typeface="Courier New" pitchFamily="49" charset="0"/>
        <a:ea typeface="+mn-ea"/>
        <a:cs typeface="Arial" charset="0"/>
      </a:defRPr>
    </a:lvl5pPr>
    <a:lvl6pPr marL="2286000" algn="l" defTabSz="914400" rtl="0" eaLnBrk="1" latinLnBrk="0" hangingPunct="1">
      <a:defRPr sz="2800" kern="1200">
        <a:solidFill>
          <a:schemeClr val="tx1"/>
        </a:solidFill>
        <a:latin typeface="Courier New" pitchFamily="49" charset="0"/>
        <a:ea typeface="+mn-ea"/>
        <a:cs typeface="Arial" charset="0"/>
      </a:defRPr>
    </a:lvl6pPr>
    <a:lvl7pPr marL="2743200" algn="l" defTabSz="914400" rtl="0" eaLnBrk="1" latinLnBrk="0" hangingPunct="1">
      <a:defRPr sz="2800" kern="1200">
        <a:solidFill>
          <a:schemeClr val="tx1"/>
        </a:solidFill>
        <a:latin typeface="Courier New" pitchFamily="49" charset="0"/>
        <a:ea typeface="+mn-ea"/>
        <a:cs typeface="Arial" charset="0"/>
      </a:defRPr>
    </a:lvl7pPr>
    <a:lvl8pPr marL="3200400" algn="l" defTabSz="914400" rtl="0" eaLnBrk="1" latinLnBrk="0" hangingPunct="1">
      <a:defRPr sz="2800" kern="1200">
        <a:solidFill>
          <a:schemeClr val="tx1"/>
        </a:solidFill>
        <a:latin typeface="Courier New" pitchFamily="49" charset="0"/>
        <a:ea typeface="+mn-ea"/>
        <a:cs typeface="Arial" charset="0"/>
      </a:defRPr>
    </a:lvl8pPr>
    <a:lvl9pPr marL="3657600" algn="l" defTabSz="914400" rtl="0" eaLnBrk="1" latinLnBrk="0" hangingPunct="1">
      <a:defRPr sz="2800" kern="1200">
        <a:solidFill>
          <a:schemeClr val="tx1"/>
        </a:solidFill>
        <a:latin typeface="Courier New" pitchFamily="49"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34587" autoAdjust="0"/>
    <p:restoredTop sz="95534" autoAdjust="0"/>
  </p:normalViewPr>
  <p:slideViewPr>
    <p:cSldViewPr>
      <p:cViewPr varScale="1">
        <p:scale>
          <a:sx n="56" d="100"/>
          <a:sy n="56" d="100"/>
        </p:scale>
        <p:origin x="504" y="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2" d="100"/>
          <a:sy n="52" d="100"/>
        </p:scale>
        <p:origin x="-1818"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5" tIns="46587" rIns="93175" bIns="46587" numCol="1" anchor="t" anchorCtr="0" compatLnSpc="1">
            <a:prstTxWarp prst="textNoShape">
              <a:avLst/>
            </a:prstTxWarp>
          </a:bodyPr>
          <a:lstStyle>
            <a:lvl1pPr defTabSz="931956" eaLnBrk="0" hangingPunct="0">
              <a:defRPr sz="1200">
                <a:latin typeface="Times New Roman" pitchFamily="18" charset="0"/>
              </a:defRPr>
            </a:lvl1pPr>
          </a:lstStyle>
          <a:p>
            <a:pPr>
              <a:defRPr/>
            </a:pPr>
            <a:endParaRPr lang="en-US"/>
          </a:p>
        </p:txBody>
      </p:sp>
      <p:sp>
        <p:nvSpPr>
          <p:cNvPr id="66563"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5" tIns="46587" rIns="93175" bIns="46587" numCol="1" anchor="t" anchorCtr="0" compatLnSpc="1">
            <a:prstTxWarp prst="textNoShape">
              <a:avLst/>
            </a:prstTxWarp>
          </a:bodyPr>
          <a:lstStyle>
            <a:lvl1pPr algn="r" defTabSz="931956" eaLnBrk="0" hangingPunct="0">
              <a:defRPr sz="1200">
                <a:latin typeface="Times New Roman" pitchFamily="18" charset="0"/>
              </a:defRPr>
            </a:lvl1pPr>
          </a:lstStyle>
          <a:p>
            <a:pPr>
              <a:defRPr/>
            </a:pPr>
            <a:fld id="{4A431815-1E30-4C57-AF0B-69A42EC697AD}" type="datetimeFigureOut">
              <a:rPr lang="en-US"/>
              <a:pPr>
                <a:defRPr/>
              </a:pPr>
              <a:t>3/10/2020</a:t>
            </a:fld>
            <a:endParaRPr lang="en-US" dirty="0"/>
          </a:p>
        </p:txBody>
      </p:sp>
      <p:sp>
        <p:nvSpPr>
          <p:cNvPr id="66564"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5" tIns="46587" rIns="93175" bIns="46587" numCol="1" anchor="b" anchorCtr="0" compatLnSpc="1">
            <a:prstTxWarp prst="textNoShape">
              <a:avLst/>
            </a:prstTxWarp>
          </a:bodyPr>
          <a:lstStyle>
            <a:lvl1pPr defTabSz="931956" eaLnBrk="0" hangingPunct="0">
              <a:defRPr sz="1200">
                <a:latin typeface="Times New Roman" pitchFamily="18" charset="0"/>
              </a:defRPr>
            </a:lvl1pPr>
          </a:lstStyle>
          <a:p>
            <a:pPr>
              <a:defRPr/>
            </a:pPr>
            <a:endParaRPr lang="en-US"/>
          </a:p>
        </p:txBody>
      </p:sp>
      <p:sp>
        <p:nvSpPr>
          <p:cNvPr id="66565"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5" tIns="46587" rIns="93175" bIns="46587" numCol="1" anchor="b" anchorCtr="0" compatLnSpc="1">
            <a:prstTxWarp prst="textNoShape">
              <a:avLst/>
            </a:prstTxWarp>
          </a:bodyPr>
          <a:lstStyle>
            <a:lvl1pPr algn="r" defTabSz="931956" eaLnBrk="0" hangingPunct="0">
              <a:defRPr sz="1200">
                <a:latin typeface="Times New Roman" pitchFamily="18" charset="0"/>
              </a:defRPr>
            </a:lvl1pPr>
          </a:lstStyle>
          <a:p>
            <a:pPr>
              <a:defRPr/>
            </a:pPr>
            <a:fld id="{4CB6D85D-C996-4444-AC1E-DBFD259D4BD1}" type="slidenum">
              <a:rPr lang="en-US"/>
              <a:pPr>
                <a:defRPr/>
              </a:pPr>
              <a:t>‹#›</a:t>
            </a:fld>
            <a:endParaRPr lang="en-US" dirty="0"/>
          </a:p>
        </p:txBody>
      </p:sp>
    </p:spTree>
    <p:extLst>
      <p:ext uri="{BB962C8B-B14F-4D97-AF65-F5344CB8AC3E}">
        <p14:creationId xmlns:p14="http://schemas.microsoft.com/office/powerpoint/2010/main" val="33468211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5" tIns="46587" rIns="93175" bIns="46587" numCol="1" anchor="t" anchorCtr="0" compatLnSpc="1">
            <a:prstTxWarp prst="textNoShape">
              <a:avLst/>
            </a:prstTxWarp>
          </a:bodyPr>
          <a:lstStyle>
            <a:lvl1pPr defTabSz="931956">
              <a:defRPr sz="1200">
                <a:latin typeface="Arial" charset="0"/>
              </a:defRPr>
            </a:lvl1pPr>
          </a:lstStyle>
          <a:p>
            <a:pPr>
              <a:defRPr/>
            </a:pPr>
            <a:endParaRPr lang="en-US"/>
          </a:p>
        </p:txBody>
      </p:sp>
      <p:sp>
        <p:nvSpPr>
          <p:cNvPr id="38915" name="Rectangle 3"/>
          <p:cNvSpPr>
            <a:spLocks noGrp="1" noChangeArrowheads="1"/>
          </p:cNvSpPr>
          <p:nvPr>
            <p:ph type="dt" idx="1"/>
          </p:nvPr>
        </p:nvSpPr>
        <p:spPr bwMode="auto">
          <a:xfrm>
            <a:off x="3970338" y="0"/>
            <a:ext cx="3038475" cy="465138"/>
          </a:xfrm>
          <a:prstGeom prst="rect">
            <a:avLst/>
          </a:prstGeom>
          <a:noFill/>
          <a:ln w="9525">
            <a:noFill/>
            <a:miter lim="800000"/>
            <a:headEnd/>
            <a:tailEnd/>
          </a:ln>
        </p:spPr>
        <p:txBody>
          <a:bodyPr vert="horz" wrap="square" lIns="93175" tIns="46587" rIns="93175" bIns="46587" numCol="1" anchor="t" anchorCtr="0" compatLnSpc="1">
            <a:prstTxWarp prst="textNoShape">
              <a:avLst/>
            </a:prstTxWarp>
          </a:bodyPr>
          <a:lstStyle>
            <a:lvl1pPr algn="r" defTabSz="931956">
              <a:defRPr sz="1200">
                <a:latin typeface="Arial" charset="0"/>
              </a:defRPr>
            </a:lvl1pPr>
          </a:lstStyle>
          <a:p>
            <a:pPr>
              <a:defRPr/>
            </a:pPr>
            <a:endParaRPr lang="en-US"/>
          </a:p>
        </p:txBody>
      </p:sp>
      <p:sp>
        <p:nvSpPr>
          <p:cNvPr id="24678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7" name="Rectangle 5"/>
          <p:cNvSpPr>
            <a:spLocks noGrp="1" noChangeArrowheads="1"/>
          </p:cNvSpPr>
          <p:nvPr>
            <p:ph type="body" sz="quarter" idx="3"/>
          </p:nvPr>
        </p:nvSpPr>
        <p:spPr bwMode="auto">
          <a:xfrm>
            <a:off x="700088" y="4414838"/>
            <a:ext cx="5610225" cy="4184650"/>
          </a:xfrm>
          <a:prstGeom prst="rect">
            <a:avLst/>
          </a:prstGeom>
          <a:noFill/>
          <a:ln w="9525">
            <a:noFill/>
            <a:miter lim="800000"/>
            <a:headEnd/>
            <a:tailEnd/>
          </a:ln>
        </p:spPr>
        <p:txBody>
          <a:bodyPr vert="horz" wrap="square" lIns="93175" tIns="46587" rIns="93175" bIns="4658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8918"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p:spPr>
        <p:txBody>
          <a:bodyPr vert="horz" wrap="square" lIns="93175" tIns="46587" rIns="93175" bIns="46587" numCol="1" anchor="b" anchorCtr="0" compatLnSpc="1">
            <a:prstTxWarp prst="textNoShape">
              <a:avLst/>
            </a:prstTxWarp>
          </a:bodyPr>
          <a:lstStyle>
            <a:lvl1pPr defTabSz="931956">
              <a:defRPr sz="1200">
                <a:latin typeface="Arial" charset="0"/>
              </a:defRPr>
            </a:lvl1pPr>
          </a:lstStyle>
          <a:p>
            <a:pPr>
              <a:defRPr/>
            </a:pPr>
            <a:endParaRPr lang="en-US"/>
          </a:p>
        </p:txBody>
      </p:sp>
      <p:sp>
        <p:nvSpPr>
          <p:cNvPr id="38919"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p:spPr>
        <p:txBody>
          <a:bodyPr vert="horz" wrap="square" lIns="93175" tIns="46587" rIns="93175" bIns="46587" numCol="1" anchor="b" anchorCtr="0" compatLnSpc="1">
            <a:prstTxWarp prst="textNoShape">
              <a:avLst/>
            </a:prstTxWarp>
          </a:bodyPr>
          <a:lstStyle>
            <a:lvl1pPr algn="r" defTabSz="931956">
              <a:defRPr sz="1200">
                <a:latin typeface="Arial" charset="0"/>
              </a:defRPr>
            </a:lvl1pPr>
          </a:lstStyle>
          <a:p>
            <a:pPr>
              <a:defRPr/>
            </a:pPr>
            <a:fld id="{F6B7B77D-D41B-4583-9002-6715D1867E3B}" type="slidenum">
              <a:rPr lang="en-US"/>
              <a:pPr>
                <a:defRPr/>
              </a:pPr>
              <a:t>‹#›</a:t>
            </a:fld>
            <a:endParaRPr lang="en-US" dirty="0"/>
          </a:p>
        </p:txBody>
      </p:sp>
    </p:spTree>
    <p:extLst>
      <p:ext uri="{BB962C8B-B14F-4D97-AF65-F5344CB8AC3E}">
        <p14:creationId xmlns:p14="http://schemas.microsoft.com/office/powerpoint/2010/main" val="15732980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7DDA7653-8F24-478C-93B4-897223C8FD4B}" type="datetime1">
              <a:rPr lang="en-US"/>
              <a:pPr>
                <a:defRPr/>
              </a:pPr>
              <a:t>3/10/2020</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91D6531-73BC-4C57-B5AF-4632C9636509}" type="slidenum">
              <a:rPr lang="en-US"/>
              <a:pPr>
                <a:defRPr/>
              </a:pPr>
              <a:t>‹#›</a:t>
            </a:fld>
            <a:endParaRPr lang="en-US" dirty="0"/>
          </a:p>
        </p:txBody>
      </p:sp>
    </p:spTree>
    <p:extLst>
      <p:ext uri="{BB962C8B-B14F-4D97-AF65-F5344CB8AC3E}">
        <p14:creationId xmlns:p14="http://schemas.microsoft.com/office/powerpoint/2010/main" val="1392038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E7B008D3-2D81-44B0-9840-D61A0B29EF97}" type="datetime1">
              <a:rPr lang="en-US"/>
              <a:pPr>
                <a:defRPr/>
              </a:pPr>
              <a:t>3/10/2020</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1DE19E4-F50B-4A7C-A068-091F9D113440}" type="slidenum">
              <a:rPr lang="en-US"/>
              <a:pPr>
                <a:defRPr/>
              </a:pPr>
              <a:t>‹#›</a:t>
            </a:fld>
            <a:endParaRPr lang="en-US" dirty="0"/>
          </a:p>
        </p:txBody>
      </p:sp>
    </p:spTree>
    <p:extLst>
      <p:ext uri="{BB962C8B-B14F-4D97-AF65-F5344CB8AC3E}">
        <p14:creationId xmlns:p14="http://schemas.microsoft.com/office/powerpoint/2010/main" val="3485563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E418E6D8-D8E8-4530-BED6-8D0C0C94BC6B}" type="datetime1">
              <a:rPr lang="en-US"/>
              <a:pPr>
                <a:defRPr/>
              </a:pPr>
              <a:t>3/10/2020</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2789D15-F680-4152-83E7-6CB345E6C77C}" type="slidenum">
              <a:rPr lang="en-US"/>
              <a:pPr>
                <a:defRPr/>
              </a:pPr>
              <a:t>‹#›</a:t>
            </a:fld>
            <a:endParaRPr lang="en-US" dirty="0"/>
          </a:p>
        </p:txBody>
      </p:sp>
    </p:spTree>
    <p:extLst>
      <p:ext uri="{BB962C8B-B14F-4D97-AF65-F5344CB8AC3E}">
        <p14:creationId xmlns:p14="http://schemas.microsoft.com/office/powerpoint/2010/main" val="17368810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fld id="{0C6A0EE0-4AA5-4840-B9E7-AF4DE00DB9B5}" type="datetime1">
              <a:rPr lang="en-US"/>
              <a:pPr>
                <a:defRPr/>
              </a:pPr>
              <a:t>3/10/2020</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2DE42BC-B2F9-49BF-BF71-14EDF7993716}" type="slidenum">
              <a:rPr lang="en-US"/>
              <a:pPr>
                <a:defRPr/>
              </a:pPr>
              <a:t>‹#›</a:t>
            </a:fld>
            <a:endParaRPr lang="en-US" dirty="0"/>
          </a:p>
        </p:txBody>
      </p:sp>
    </p:spTree>
    <p:extLst>
      <p:ext uri="{BB962C8B-B14F-4D97-AF65-F5344CB8AC3E}">
        <p14:creationId xmlns:p14="http://schemas.microsoft.com/office/powerpoint/2010/main" val="2617757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C9B23B7-9152-4F12-A62F-4721F61105F5}" type="datetime1">
              <a:rPr lang="en-US"/>
              <a:pPr>
                <a:defRPr/>
              </a:pPr>
              <a:t>3/10/2020</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039F003-2850-49BD-B191-B191FDD3A441}" type="slidenum">
              <a:rPr lang="en-US"/>
              <a:pPr>
                <a:defRPr/>
              </a:pPr>
              <a:t>‹#›</a:t>
            </a:fld>
            <a:endParaRPr lang="en-US" dirty="0"/>
          </a:p>
        </p:txBody>
      </p:sp>
    </p:spTree>
    <p:extLst>
      <p:ext uri="{BB962C8B-B14F-4D97-AF65-F5344CB8AC3E}">
        <p14:creationId xmlns:p14="http://schemas.microsoft.com/office/powerpoint/2010/main" val="211736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B91C933E-C121-4221-8F1D-5EBBC1AE2C19}" type="datetime1">
              <a:rPr lang="en-US"/>
              <a:pPr>
                <a:defRPr/>
              </a:pPr>
              <a:t>3/10/2020</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09CE672-EC27-4D77-A58F-CF610848D95D}" type="slidenum">
              <a:rPr lang="en-US"/>
              <a:pPr>
                <a:defRPr/>
              </a:pPr>
              <a:t>‹#›</a:t>
            </a:fld>
            <a:endParaRPr lang="en-US" dirty="0"/>
          </a:p>
        </p:txBody>
      </p:sp>
    </p:spTree>
    <p:extLst>
      <p:ext uri="{BB962C8B-B14F-4D97-AF65-F5344CB8AC3E}">
        <p14:creationId xmlns:p14="http://schemas.microsoft.com/office/powerpoint/2010/main" val="3348596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C6A61228-392F-4391-B969-4B15C1F79E61}" type="datetime1">
              <a:rPr lang="en-US"/>
              <a:pPr>
                <a:defRPr/>
              </a:pPr>
              <a:t>3/10/2020</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CE1037C-982F-44E8-BA3F-1A5B7AB13ACE}" type="slidenum">
              <a:rPr lang="en-US"/>
              <a:pPr>
                <a:defRPr/>
              </a:pPr>
              <a:t>‹#›</a:t>
            </a:fld>
            <a:endParaRPr lang="en-US" dirty="0"/>
          </a:p>
        </p:txBody>
      </p:sp>
    </p:spTree>
    <p:extLst>
      <p:ext uri="{BB962C8B-B14F-4D97-AF65-F5344CB8AC3E}">
        <p14:creationId xmlns:p14="http://schemas.microsoft.com/office/powerpoint/2010/main" val="2628870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3E86AB28-98CF-4F33-8D1D-D39CC92F6FF9}" type="datetime1">
              <a:rPr lang="en-US"/>
              <a:pPr>
                <a:defRPr/>
              </a:pPr>
              <a:t>3/10/2020</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8FA383D-616B-4333-8292-EE01E20C3C82}" type="slidenum">
              <a:rPr lang="en-US"/>
              <a:pPr>
                <a:defRPr/>
              </a:pPr>
              <a:t>‹#›</a:t>
            </a:fld>
            <a:endParaRPr lang="en-US" dirty="0"/>
          </a:p>
        </p:txBody>
      </p:sp>
    </p:spTree>
    <p:extLst>
      <p:ext uri="{BB962C8B-B14F-4D97-AF65-F5344CB8AC3E}">
        <p14:creationId xmlns:p14="http://schemas.microsoft.com/office/powerpoint/2010/main" val="7286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A0F0C2BE-EAEA-4D11-9637-0D74ADEC20AA}" type="datetime1">
              <a:rPr lang="en-US"/>
              <a:pPr>
                <a:defRPr/>
              </a:pPr>
              <a:t>3/10/2020</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00E8234-DAC2-4DFC-AFF0-86CD040E2E96}" type="slidenum">
              <a:rPr lang="en-US"/>
              <a:pPr>
                <a:defRPr/>
              </a:pPr>
              <a:t>‹#›</a:t>
            </a:fld>
            <a:endParaRPr lang="en-US" dirty="0"/>
          </a:p>
        </p:txBody>
      </p:sp>
    </p:spTree>
    <p:extLst>
      <p:ext uri="{BB962C8B-B14F-4D97-AF65-F5344CB8AC3E}">
        <p14:creationId xmlns:p14="http://schemas.microsoft.com/office/powerpoint/2010/main" val="4171516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BB762C40-23D1-4098-9631-49BC987086ED}" type="datetime1">
              <a:rPr lang="en-US"/>
              <a:pPr>
                <a:defRPr/>
              </a:pPr>
              <a:t>3/10/2020</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1477070-59F1-495A-8DAF-6393DA71EE53}" type="slidenum">
              <a:rPr lang="en-US"/>
              <a:pPr>
                <a:defRPr/>
              </a:pPr>
              <a:t>‹#›</a:t>
            </a:fld>
            <a:endParaRPr lang="en-US" dirty="0"/>
          </a:p>
        </p:txBody>
      </p:sp>
    </p:spTree>
    <p:extLst>
      <p:ext uri="{BB962C8B-B14F-4D97-AF65-F5344CB8AC3E}">
        <p14:creationId xmlns:p14="http://schemas.microsoft.com/office/powerpoint/2010/main" val="9724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6FD1555-9B1E-4DE2-AF42-979AF0A7BE36}" type="datetime1">
              <a:rPr lang="en-US"/>
              <a:pPr>
                <a:defRPr/>
              </a:pPr>
              <a:t>3/10/2020</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A22662B-3171-499D-AD7B-6CCA79FED859}" type="slidenum">
              <a:rPr lang="en-US"/>
              <a:pPr>
                <a:defRPr/>
              </a:pPr>
              <a:t>‹#›</a:t>
            </a:fld>
            <a:endParaRPr lang="en-US" dirty="0"/>
          </a:p>
        </p:txBody>
      </p:sp>
    </p:spTree>
    <p:extLst>
      <p:ext uri="{BB962C8B-B14F-4D97-AF65-F5344CB8AC3E}">
        <p14:creationId xmlns:p14="http://schemas.microsoft.com/office/powerpoint/2010/main" val="3264647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FDC070D-A113-43D5-B42C-A22D441480F2}" type="datetime1">
              <a:rPr lang="en-US"/>
              <a:pPr>
                <a:defRPr/>
              </a:pPr>
              <a:t>3/10/2020</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A62FC6F-5577-4C59-9B6E-CD1FB5C99E71}" type="slidenum">
              <a:rPr lang="en-US"/>
              <a:pPr>
                <a:defRPr/>
              </a:pPr>
              <a:t>‹#›</a:t>
            </a:fld>
            <a:endParaRPr lang="en-US" dirty="0"/>
          </a:p>
        </p:txBody>
      </p:sp>
    </p:spTree>
    <p:extLst>
      <p:ext uri="{BB962C8B-B14F-4D97-AF65-F5344CB8AC3E}">
        <p14:creationId xmlns:p14="http://schemas.microsoft.com/office/powerpoint/2010/main" val="777505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14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pPr>
              <a:defRPr/>
            </a:pPr>
            <a:fld id="{CCA80530-EAA0-4473-91E0-C756F194A774}" type="datetime1">
              <a:rPr lang="en-US"/>
              <a:pPr>
                <a:defRPr/>
              </a:pPr>
              <a:t>3/10/2020</a:t>
            </a:fld>
            <a:endParaRPr lang="en-US" dirty="0"/>
          </a:p>
        </p:txBody>
      </p:sp>
      <p:sp>
        <p:nvSpPr>
          <p:cNvPr id="614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defRPr>
            </a:lvl1pPr>
          </a:lstStyle>
          <a:p>
            <a:pPr>
              <a:defRPr/>
            </a:pPr>
            <a:endParaRPr lang="en-US"/>
          </a:p>
        </p:txBody>
      </p:sp>
      <p:sp>
        <p:nvSpPr>
          <p:cNvPr id="615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pitchFamily="18" charset="0"/>
              </a:defRPr>
            </a:lvl1pPr>
          </a:lstStyle>
          <a:p>
            <a:pPr>
              <a:defRPr/>
            </a:pPr>
            <a:fld id="{F3FAF337-76AC-4445-9DF4-FC281EB872A8}" type="slidenum">
              <a:rPr lang="en-US"/>
              <a:pPr>
                <a:defRPr/>
              </a:pPr>
              <a:t>‹#›</a:t>
            </a:fld>
            <a:endParaRPr lang="en-US" dirty="0"/>
          </a:p>
        </p:txBody>
      </p:sp>
      <p:pic>
        <p:nvPicPr>
          <p:cNvPr id="1031" name="Picture 8" descr="npo00000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1766888"/>
            <a:ext cx="9144000"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032" name="Picture 9" descr="EG&amp;A"/>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8900" y="50800"/>
            <a:ext cx="1130300"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0" descr="D:\Documents and Settings\timmy.babineaux\My Documents\My Pictures\mcb_logo.png"/>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8153400" y="50800"/>
            <a:ext cx="901700"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43" r:id="rId1"/>
    <p:sldLayoutId id="2147484244" r:id="rId2"/>
    <p:sldLayoutId id="2147484245" r:id="rId3"/>
    <p:sldLayoutId id="2147484246" r:id="rId4"/>
    <p:sldLayoutId id="2147484247" r:id="rId5"/>
    <p:sldLayoutId id="2147484248" r:id="rId6"/>
    <p:sldLayoutId id="2147484249" r:id="rId7"/>
    <p:sldLayoutId id="2147484250" r:id="rId8"/>
    <p:sldLayoutId id="2147484251" r:id="rId9"/>
    <p:sldLayoutId id="2147484252" r:id="rId10"/>
    <p:sldLayoutId id="2147484253" r:id="rId11"/>
    <p:sldLayoutId id="2147484254" r:id="rId12"/>
  </p:sldLayoutIdLst>
  <p:timing>
    <p:tnLst>
      <p:par>
        <p:cTn id="1" dur="indefinite" restart="never" nodeType="tmRoot"/>
      </p:par>
    </p:tnLst>
  </p:timing>
  <p:hf hdr="0" ftr="0" dt="0"/>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endParaRPr lang="en-US" dirty="0"/>
          </a:p>
        </p:txBody>
      </p:sp>
      <p:sp>
        <p:nvSpPr>
          <p:cNvPr id="5" name="Text Placeholder 4"/>
          <p:cNvSpPr>
            <a:spLocks noGrp="1"/>
          </p:cNvSpPr>
          <p:nvPr>
            <p:ph type="body" idx="1"/>
          </p:nvPr>
        </p:nvSpPr>
        <p:spPr/>
        <p:txBody>
          <a:bodyPr/>
          <a:lstStyle/>
          <a:p>
            <a:pPr algn="ctr"/>
            <a:r>
              <a:rPr lang="en-US" sz="4400" cap="all" dirty="0" smtClean="0">
                <a:solidFill>
                  <a:srgbClr val="000000"/>
                </a:solidFill>
              </a:rPr>
              <a:t>DEMOLITION MATERIALS</a:t>
            </a:r>
            <a:endParaRPr lang="en-US" dirty="0"/>
          </a:p>
        </p:txBody>
      </p:sp>
      <p:sp>
        <p:nvSpPr>
          <p:cNvPr id="4" name="Slide Number Placeholder 3"/>
          <p:cNvSpPr>
            <a:spLocks noGrp="1"/>
          </p:cNvSpPr>
          <p:nvPr>
            <p:ph type="sldNum" sz="quarter" idx="12"/>
          </p:nvPr>
        </p:nvSpPr>
        <p:spPr/>
        <p:txBody>
          <a:bodyPr/>
          <a:lstStyle/>
          <a:p>
            <a:pPr>
              <a:defRPr/>
            </a:pPr>
            <a:fld id="{7039F003-2850-49BD-B191-B191FDD3A441}" type="slidenum">
              <a:rPr lang="en-US" smtClean="0"/>
              <a:pPr>
                <a:defRPr/>
              </a:pPr>
              <a:t>1</a:t>
            </a:fld>
            <a:endParaRPr lang="en-US" dirty="0"/>
          </a:p>
        </p:txBody>
      </p:sp>
    </p:spTree>
    <p:extLst>
      <p:ext uri="{BB962C8B-B14F-4D97-AF65-F5344CB8AC3E}">
        <p14:creationId xmlns:p14="http://schemas.microsoft.com/office/powerpoint/2010/main" val="39630389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00"/>
            <a:ext cx="9144000" cy="4953000"/>
          </a:xfrm>
        </p:spPr>
        <p:txBody>
          <a:bodyPr/>
          <a:lstStyle/>
          <a:p>
            <a:r>
              <a:rPr lang="en-US" sz="2400" dirty="0"/>
              <a:t>Mine Clearing </a:t>
            </a:r>
            <a:r>
              <a:rPr lang="en-US" sz="2400" dirty="0" smtClean="0"/>
              <a:t>Devices</a:t>
            </a:r>
          </a:p>
          <a:p>
            <a:endParaRPr lang="en-US" sz="2400" dirty="0"/>
          </a:p>
          <a:p>
            <a:r>
              <a:rPr lang="en-US" sz="1800" dirty="0"/>
              <a:t>Mine clearing devices consist of long, slender, explosive charges and are projected into mine fields then detonated in order to clear a path through the field. </a:t>
            </a:r>
          </a:p>
        </p:txBody>
      </p:sp>
      <p:sp>
        <p:nvSpPr>
          <p:cNvPr id="4" name="Slide Number Placeholder 3"/>
          <p:cNvSpPr>
            <a:spLocks noGrp="1"/>
          </p:cNvSpPr>
          <p:nvPr>
            <p:ph type="sldNum" sz="quarter" idx="12"/>
          </p:nvPr>
        </p:nvSpPr>
        <p:spPr/>
        <p:txBody>
          <a:bodyPr/>
          <a:lstStyle/>
          <a:p>
            <a:pPr>
              <a:defRPr/>
            </a:pPr>
            <a:fld id="{7039F003-2850-49BD-B191-B191FDD3A441}" type="slidenum">
              <a:rPr lang="en-US" smtClean="0"/>
              <a:pPr>
                <a:defRPr/>
              </a:pPr>
              <a:t>10</a:t>
            </a:fld>
            <a:endParaRPr lang="en-US" dirty="0"/>
          </a:p>
        </p:txBody>
      </p:sp>
      <p:sp>
        <p:nvSpPr>
          <p:cNvPr id="6"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dirty="0" smtClean="0">
                <a:solidFill>
                  <a:srgbClr val="000000"/>
                </a:solidFill>
              </a:rPr>
              <a:t>DEMOLITION MATERIALS</a:t>
            </a:r>
            <a:br>
              <a:rPr lang="en-US" altLang="en-US" kern="0" dirty="0" smtClean="0">
                <a:solidFill>
                  <a:srgbClr val="000000"/>
                </a:solidFill>
              </a:rPr>
            </a:br>
            <a:endParaRPr lang="en-US" altLang="en-US" kern="0" dirty="0" smtClean="0">
              <a:solidFill>
                <a:srgbClr val="000000"/>
              </a:solidFill>
            </a:endParaRPr>
          </a:p>
        </p:txBody>
      </p:sp>
    </p:spTree>
    <p:extLst>
      <p:ext uri="{BB962C8B-B14F-4D97-AF65-F5344CB8AC3E}">
        <p14:creationId xmlns:p14="http://schemas.microsoft.com/office/powerpoint/2010/main" val="12236956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00"/>
            <a:ext cx="9144000" cy="4953000"/>
          </a:xfrm>
        </p:spPr>
        <p:txBody>
          <a:bodyPr/>
          <a:lstStyle/>
          <a:p>
            <a:r>
              <a:rPr lang="en-US" sz="2000" dirty="0"/>
              <a:t>Demolition charges are used in general demolition operations, such as cutting, breaching, and cratering. They are composed of high-velocity explosives such as RDX, PETN, Amatol, Composition B, Composition C series, TNT, and the low-velocity explosive Ammonium Nitrate. Most demolition charges are made in the form of rectangular blocks, but some are of cylindrical form (e.g. 1/4-pound TNT charge). </a:t>
            </a:r>
          </a:p>
          <a:p>
            <a:endParaRPr lang="en-US" sz="2000" dirty="0"/>
          </a:p>
          <a:p>
            <a:r>
              <a:rPr lang="en-US" sz="2000" dirty="0"/>
              <a:t>Recent studies show that a thin layer of explosives spread over a larger area is more efficient than a thick block of the same weight. Newer demolition charges are thinner than the older charges as well as fitted with pressure-sensitive adhesive for quick placement on practically any surface. </a:t>
            </a:r>
          </a:p>
          <a:p>
            <a:endParaRPr lang="en-US" sz="2000" dirty="0"/>
          </a:p>
          <a:p>
            <a:r>
              <a:rPr lang="en-US" sz="2000" dirty="0"/>
              <a:t>Demolition charges may be further classified by type as cutting and breaching, cratering, shaped charges, and dynamite.</a:t>
            </a:r>
          </a:p>
        </p:txBody>
      </p:sp>
      <p:sp>
        <p:nvSpPr>
          <p:cNvPr id="4" name="Slide Number Placeholder 3"/>
          <p:cNvSpPr>
            <a:spLocks noGrp="1"/>
          </p:cNvSpPr>
          <p:nvPr>
            <p:ph type="sldNum" sz="quarter" idx="12"/>
          </p:nvPr>
        </p:nvSpPr>
        <p:spPr/>
        <p:txBody>
          <a:bodyPr/>
          <a:lstStyle/>
          <a:p>
            <a:pPr>
              <a:defRPr/>
            </a:pPr>
            <a:fld id="{7039F003-2850-49BD-B191-B191FDD3A441}" type="slidenum">
              <a:rPr lang="en-US" smtClean="0"/>
              <a:pPr>
                <a:defRPr/>
              </a:pPr>
              <a:t>11</a:t>
            </a:fld>
            <a:endParaRPr lang="en-US" dirty="0"/>
          </a:p>
        </p:txBody>
      </p:sp>
      <p:sp>
        <p:nvSpPr>
          <p:cNvPr id="6"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dirty="0" smtClean="0">
                <a:solidFill>
                  <a:srgbClr val="000000"/>
                </a:solidFill>
              </a:rPr>
              <a:t>DEMOLITION MATERIALS</a:t>
            </a:r>
            <a:br>
              <a:rPr lang="en-US" altLang="en-US" kern="0" dirty="0" smtClean="0">
                <a:solidFill>
                  <a:srgbClr val="000000"/>
                </a:solidFill>
              </a:rPr>
            </a:br>
            <a:endParaRPr lang="en-US" altLang="en-US" kern="0" dirty="0" smtClean="0">
              <a:solidFill>
                <a:srgbClr val="000000"/>
              </a:solidFill>
            </a:endParaRPr>
          </a:p>
        </p:txBody>
      </p:sp>
    </p:spTree>
    <p:extLst>
      <p:ext uri="{BB962C8B-B14F-4D97-AF65-F5344CB8AC3E}">
        <p14:creationId xmlns:p14="http://schemas.microsoft.com/office/powerpoint/2010/main" val="35290816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00"/>
            <a:ext cx="9144000" cy="4953000"/>
          </a:xfrm>
        </p:spPr>
        <p:txBody>
          <a:bodyPr/>
          <a:lstStyle/>
          <a:p>
            <a:r>
              <a:rPr lang="en-US" sz="2000" dirty="0"/>
              <a:t>Cutting and </a:t>
            </a:r>
            <a:r>
              <a:rPr lang="en-US" sz="2000" dirty="0" smtClean="0"/>
              <a:t>Breaching</a:t>
            </a:r>
          </a:p>
          <a:p>
            <a:endParaRPr lang="en-US" sz="2000" dirty="0"/>
          </a:p>
          <a:p>
            <a:r>
              <a:rPr lang="en-US" sz="2000" dirty="0"/>
              <a:t>Cutting </a:t>
            </a:r>
            <a:r>
              <a:rPr lang="en-US" sz="2000" dirty="0" smtClean="0"/>
              <a:t>and </a:t>
            </a:r>
            <a:r>
              <a:rPr lang="en-US" sz="2000" dirty="0"/>
              <a:t>breaching type demolition charges include: </a:t>
            </a:r>
          </a:p>
          <a:p>
            <a:pPr lvl="1"/>
            <a:r>
              <a:rPr lang="en-US" sz="1600" dirty="0" smtClean="0"/>
              <a:t>Tetrytol </a:t>
            </a:r>
            <a:r>
              <a:rPr lang="en-US" sz="1600" dirty="0"/>
              <a:t>blocks </a:t>
            </a:r>
          </a:p>
          <a:p>
            <a:endParaRPr lang="en-US" sz="2000" dirty="0"/>
          </a:p>
          <a:p>
            <a:pPr lvl="1"/>
            <a:r>
              <a:rPr lang="en-US" sz="1600" dirty="0" err="1" smtClean="0"/>
              <a:t>Compostion</a:t>
            </a:r>
            <a:r>
              <a:rPr lang="en-US" sz="1600" dirty="0" smtClean="0"/>
              <a:t> </a:t>
            </a:r>
            <a:r>
              <a:rPr lang="en-US" sz="1600" dirty="0"/>
              <a:t>C2 and C3 blocks </a:t>
            </a:r>
          </a:p>
          <a:p>
            <a:endParaRPr lang="en-US" sz="2000" dirty="0"/>
          </a:p>
          <a:p>
            <a:pPr lvl="1"/>
            <a:r>
              <a:rPr lang="en-US" sz="1600" dirty="0" smtClean="0"/>
              <a:t>Composition </a:t>
            </a:r>
            <a:r>
              <a:rPr lang="en-US" sz="1600" dirty="0"/>
              <a:t>C4 blocks </a:t>
            </a:r>
          </a:p>
          <a:p>
            <a:endParaRPr lang="en-US" sz="2000" dirty="0"/>
          </a:p>
          <a:p>
            <a:pPr lvl="1"/>
            <a:r>
              <a:rPr lang="en-US" sz="1600" dirty="0" smtClean="0"/>
              <a:t>TNT </a:t>
            </a:r>
            <a:r>
              <a:rPr lang="en-US" sz="1600" dirty="0"/>
              <a:t>blocks</a:t>
            </a:r>
          </a:p>
          <a:p>
            <a:endParaRPr lang="en-US" sz="2000" dirty="0"/>
          </a:p>
        </p:txBody>
      </p:sp>
      <p:sp>
        <p:nvSpPr>
          <p:cNvPr id="4" name="Slide Number Placeholder 3"/>
          <p:cNvSpPr>
            <a:spLocks noGrp="1"/>
          </p:cNvSpPr>
          <p:nvPr>
            <p:ph type="sldNum" sz="quarter" idx="12"/>
          </p:nvPr>
        </p:nvSpPr>
        <p:spPr/>
        <p:txBody>
          <a:bodyPr/>
          <a:lstStyle/>
          <a:p>
            <a:pPr>
              <a:defRPr/>
            </a:pPr>
            <a:fld id="{7039F003-2850-49BD-B191-B191FDD3A441}" type="slidenum">
              <a:rPr lang="en-US" smtClean="0"/>
              <a:pPr>
                <a:defRPr/>
              </a:pPr>
              <a:t>12</a:t>
            </a:fld>
            <a:endParaRPr lang="en-US" dirty="0"/>
          </a:p>
        </p:txBody>
      </p:sp>
      <p:sp>
        <p:nvSpPr>
          <p:cNvPr id="6"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dirty="0" smtClean="0">
                <a:solidFill>
                  <a:srgbClr val="000000"/>
                </a:solidFill>
              </a:rPr>
              <a:t>DEMOLITION MATERIALS</a:t>
            </a:r>
            <a:br>
              <a:rPr lang="en-US" altLang="en-US" kern="0" dirty="0" smtClean="0">
                <a:solidFill>
                  <a:srgbClr val="000000"/>
                </a:solidFill>
              </a:rPr>
            </a:br>
            <a:endParaRPr lang="en-US" altLang="en-US" kern="0" dirty="0" smtClean="0">
              <a:solidFill>
                <a:srgbClr val="000000"/>
              </a:solidFill>
            </a:endParaRPr>
          </a:p>
        </p:txBody>
      </p:sp>
    </p:spTree>
    <p:extLst>
      <p:ext uri="{BB962C8B-B14F-4D97-AF65-F5344CB8AC3E}">
        <p14:creationId xmlns:p14="http://schemas.microsoft.com/office/powerpoint/2010/main" val="33229843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00"/>
            <a:ext cx="9144000" cy="4953000"/>
          </a:xfrm>
        </p:spPr>
        <p:txBody>
          <a:bodyPr/>
          <a:lstStyle/>
          <a:p>
            <a:r>
              <a:rPr lang="en-US" sz="2000" dirty="0"/>
              <a:t>Tetrytol </a:t>
            </a:r>
            <a:endParaRPr lang="en-US" sz="2000" dirty="0" smtClean="0"/>
          </a:p>
          <a:p>
            <a:endParaRPr lang="en-US" sz="2000" dirty="0"/>
          </a:p>
          <a:p>
            <a:r>
              <a:rPr lang="en-US" sz="2000" dirty="0"/>
              <a:t>Composed of 75% </a:t>
            </a:r>
            <a:r>
              <a:rPr lang="en-US" sz="2000" dirty="0" err="1"/>
              <a:t>Tetryl</a:t>
            </a:r>
            <a:r>
              <a:rPr lang="en-US" sz="2000" dirty="0"/>
              <a:t> and 25% TNT, Tetrytol blocks have a threaded cap well in each end. The threaded cap well is designed to receive a detonator, a primed firing device, or a priming adapter with an electric or non-electric blasting cap. </a:t>
            </a:r>
          </a:p>
          <a:p>
            <a:endParaRPr lang="en-US" sz="2000" dirty="0"/>
          </a:p>
          <a:p>
            <a:r>
              <a:rPr lang="en-US" sz="2000" dirty="0"/>
              <a:t>This type of demolition charge is brittle and is only slightly soluble in water. Each block is wrapped in olive-drab, asphalt-impregnated paper. </a:t>
            </a:r>
          </a:p>
          <a:p>
            <a:endParaRPr lang="en-US" sz="2000" dirty="0"/>
          </a:p>
        </p:txBody>
      </p:sp>
      <p:sp>
        <p:nvSpPr>
          <p:cNvPr id="4" name="Slide Number Placeholder 3"/>
          <p:cNvSpPr>
            <a:spLocks noGrp="1"/>
          </p:cNvSpPr>
          <p:nvPr>
            <p:ph type="sldNum" sz="quarter" idx="12"/>
          </p:nvPr>
        </p:nvSpPr>
        <p:spPr/>
        <p:txBody>
          <a:bodyPr/>
          <a:lstStyle/>
          <a:p>
            <a:pPr>
              <a:defRPr/>
            </a:pPr>
            <a:fld id="{7039F003-2850-49BD-B191-B191FDD3A441}" type="slidenum">
              <a:rPr lang="en-US" smtClean="0"/>
              <a:pPr>
                <a:defRPr/>
              </a:pPr>
              <a:t>13</a:t>
            </a:fld>
            <a:endParaRPr lang="en-US" dirty="0"/>
          </a:p>
        </p:txBody>
      </p:sp>
      <p:sp>
        <p:nvSpPr>
          <p:cNvPr id="6"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dirty="0" smtClean="0">
                <a:solidFill>
                  <a:srgbClr val="000000"/>
                </a:solidFill>
              </a:rPr>
              <a:t>DEMOLITION MATERIALS</a:t>
            </a:r>
            <a:br>
              <a:rPr lang="en-US" altLang="en-US" kern="0" dirty="0" smtClean="0">
                <a:solidFill>
                  <a:srgbClr val="000000"/>
                </a:solidFill>
              </a:rPr>
            </a:br>
            <a:endParaRPr lang="en-US" altLang="en-US" kern="0" dirty="0" smtClean="0">
              <a:solidFill>
                <a:srgbClr val="000000"/>
              </a:solidFill>
            </a:endParaRPr>
          </a:p>
        </p:txBody>
      </p:sp>
    </p:spTree>
    <p:extLst>
      <p:ext uri="{BB962C8B-B14F-4D97-AF65-F5344CB8AC3E}">
        <p14:creationId xmlns:p14="http://schemas.microsoft.com/office/powerpoint/2010/main" val="10350916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00"/>
            <a:ext cx="9144000" cy="4953000"/>
          </a:xfrm>
        </p:spPr>
        <p:txBody>
          <a:bodyPr/>
          <a:lstStyle/>
          <a:p>
            <a:r>
              <a:rPr lang="en-US" sz="2000" dirty="0"/>
              <a:t>Composition C2 and Composition C3</a:t>
            </a:r>
            <a:endParaRPr lang="en-US" sz="2000" dirty="0" smtClean="0"/>
          </a:p>
          <a:p>
            <a:endParaRPr lang="en-US" sz="2000" dirty="0"/>
          </a:p>
          <a:p>
            <a:r>
              <a:rPr lang="en-US" sz="2000" dirty="0"/>
              <a:t>Composition C2 and Composition C3 demolition block charges are plastic explosives. Plasticity of the this material permits it to be molded by hand, like putty. Confinement of it, in the case of packing it into irregular-shaped objects, gives it high demolition efficiency. </a:t>
            </a:r>
          </a:p>
          <a:p>
            <a:endParaRPr lang="en-US" sz="2000" dirty="0"/>
          </a:p>
          <a:p>
            <a:r>
              <a:rPr lang="en-US" sz="2000" dirty="0"/>
              <a:t>Insoluble in water, Composition C2 and C3 block demolition charges are suitable for underwater demolition. Initiation may be by detonating cord tied in a double knot, with the plastic explosive molded into a ball around the knot, or by a special blasting cap inserted into the explosive.</a:t>
            </a:r>
          </a:p>
          <a:p>
            <a:endParaRPr lang="en-US" sz="2000" dirty="0"/>
          </a:p>
        </p:txBody>
      </p:sp>
      <p:sp>
        <p:nvSpPr>
          <p:cNvPr id="4" name="Slide Number Placeholder 3"/>
          <p:cNvSpPr>
            <a:spLocks noGrp="1"/>
          </p:cNvSpPr>
          <p:nvPr>
            <p:ph type="sldNum" sz="quarter" idx="12"/>
          </p:nvPr>
        </p:nvSpPr>
        <p:spPr/>
        <p:txBody>
          <a:bodyPr/>
          <a:lstStyle/>
          <a:p>
            <a:pPr>
              <a:defRPr/>
            </a:pPr>
            <a:fld id="{7039F003-2850-49BD-B191-B191FDD3A441}" type="slidenum">
              <a:rPr lang="en-US" smtClean="0"/>
              <a:pPr>
                <a:defRPr/>
              </a:pPr>
              <a:t>14</a:t>
            </a:fld>
            <a:endParaRPr lang="en-US" dirty="0"/>
          </a:p>
        </p:txBody>
      </p:sp>
      <p:sp>
        <p:nvSpPr>
          <p:cNvPr id="6"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dirty="0" smtClean="0">
                <a:solidFill>
                  <a:srgbClr val="000000"/>
                </a:solidFill>
              </a:rPr>
              <a:t>DEMOLITION MATERIALS</a:t>
            </a:r>
            <a:br>
              <a:rPr lang="en-US" altLang="en-US" kern="0" dirty="0" smtClean="0">
                <a:solidFill>
                  <a:srgbClr val="000000"/>
                </a:solidFill>
              </a:rPr>
            </a:br>
            <a:endParaRPr lang="en-US" altLang="en-US" kern="0" dirty="0" smtClean="0">
              <a:solidFill>
                <a:srgbClr val="000000"/>
              </a:solidFill>
            </a:endParaRPr>
          </a:p>
        </p:txBody>
      </p:sp>
    </p:spTree>
    <p:extLst>
      <p:ext uri="{BB962C8B-B14F-4D97-AF65-F5344CB8AC3E}">
        <p14:creationId xmlns:p14="http://schemas.microsoft.com/office/powerpoint/2010/main" val="10634888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00"/>
            <a:ext cx="9144000" cy="4953000"/>
          </a:xfrm>
        </p:spPr>
        <p:txBody>
          <a:bodyPr/>
          <a:lstStyle/>
          <a:p>
            <a:r>
              <a:rPr lang="en-US" sz="2000" dirty="0"/>
              <a:t>Composition C4 </a:t>
            </a:r>
            <a:endParaRPr lang="en-US" sz="2000" dirty="0" smtClean="0"/>
          </a:p>
          <a:p>
            <a:endParaRPr lang="en-US" sz="2000" dirty="0"/>
          </a:p>
          <a:p>
            <a:r>
              <a:rPr lang="en-US" sz="2000" dirty="0"/>
              <a:t>Composition C4 demolition block charges have many advantages over those made of Composition C2 of C3. Not only are they more powerful, but they may also be molded over a broader range of temperatures. They are more stable, less sticky, and less subject to water erosion when used for underwater demolition operations. </a:t>
            </a:r>
          </a:p>
          <a:p>
            <a:endParaRPr lang="en-US" sz="2000" dirty="0"/>
          </a:p>
          <a:p>
            <a:r>
              <a:rPr lang="en-US" sz="2000" dirty="0"/>
              <a:t>Composition C4 demolition block charges are issued in thin blocks or packed in white plastic containers with a threaded cap well in each end.</a:t>
            </a:r>
          </a:p>
          <a:p>
            <a:endParaRPr lang="en-US" sz="2000" dirty="0"/>
          </a:p>
        </p:txBody>
      </p:sp>
      <p:sp>
        <p:nvSpPr>
          <p:cNvPr id="4" name="Slide Number Placeholder 3"/>
          <p:cNvSpPr>
            <a:spLocks noGrp="1"/>
          </p:cNvSpPr>
          <p:nvPr>
            <p:ph type="sldNum" sz="quarter" idx="12"/>
          </p:nvPr>
        </p:nvSpPr>
        <p:spPr/>
        <p:txBody>
          <a:bodyPr/>
          <a:lstStyle/>
          <a:p>
            <a:pPr>
              <a:defRPr/>
            </a:pPr>
            <a:fld id="{7039F003-2850-49BD-B191-B191FDD3A441}" type="slidenum">
              <a:rPr lang="en-US" smtClean="0"/>
              <a:pPr>
                <a:defRPr/>
              </a:pPr>
              <a:t>15</a:t>
            </a:fld>
            <a:endParaRPr lang="en-US" dirty="0"/>
          </a:p>
        </p:txBody>
      </p:sp>
      <p:sp>
        <p:nvSpPr>
          <p:cNvPr id="6"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dirty="0" smtClean="0">
                <a:solidFill>
                  <a:srgbClr val="000000"/>
                </a:solidFill>
              </a:rPr>
              <a:t>DEMOLITION MATERIALS</a:t>
            </a:r>
            <a:br>
              <a:rPr lang="en-US" altLang="en-US" kern="0" dirty="0" smtClean="0">
                <a:solidFill>
                  <a:srgbClr val="000000"/>
                </a:solidFill>
              </a:rPr>
            </a:br>
            <a:endParaRPr lang="en-US" altLang="en-US" kern="0" dirty="0" smtClean="0">
              <a:solidFill>
                <a:srgbClr val="000000"/>
              </a:solidFill>
            </a:endParaRPr>
          </a:p>
        </p:txBody>
      </p:sp>
      <p:pic>
        <p:nvPicPr>
          <p:cNvPr id="2" name="Picture 1"/>
          <p:cNvPicPr>
            <a:picLocks noChangeAspect="1"/>
          </p:cNvPicPr>
          <p:nvPr/>
        </p:nvPicPr>
        <p:blipFill>
          <a:blip r:embed="rId2"/>
          <a:stretch>
            <a:fillRect/>
          </a:stretch>
        </p:blipFill>
        <p:spPr>
          <a:xfrm>
            <a:off x="2209800" y="5203825"/>
            <a:ext cx="3657600" cy="1247775"/>
          </a:xfrm>
          <a:prstGeom prst="rect">
            <a:avLst/>
          </a:prstGeom>
        </p:spPr>
      </p:pic>
    </p:spTree>
    <p:extLst>
      <p:ext uri="{BB962C8B-B14F-4D97-AF65-F5344CB8AC3E}">
        <p14:creationId xmlns:p14="http://schemas.microsoft.com/office/powerpoint/2010/main" val="5700838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00"/>
            <a:ext cx="9144000" cy="4953000"/>
          </a:xfrm>
        </p:spPr>
        <p:txBody>
          <a:bodyPr/>
          <a:lstStyle/>
          <a:p>
            <a:r>
              <a:rPr lang="en-US" sz="2000" dirty="0"/>
              <a:t>TNT </a:t>
            </a:r>
            <a:endParaRPr lang="en-US" sz="2000" dirty="0" smtClean="0"/>
          </a:p>
          <a:p>
            <a:endParaRPr lang="en-US" sz="2000" dirty="0"/>
          </a:p>
          <a:p>
            <a:r>
              <a:rPr lang="en-US" sz="1800" dirty="0"/>
              <a:t>TNT is one of the most powerful military explosives. It has a high detonating velocity and is used in general demolitions for cutting and breaching. It can also be burned in the open in small quantities without exploding. </a:t>
            </a:r>
          </a:p>
          <a:p>
            <a:endParaRPr lang="en-US" sz="1800" dirty="0"/>
          </a:p>
          <a:p>
            <a:r>
              <a:rPr lang="en-US" sz="1800" dirty="0"/>
              <a:t>TNT is the benchmark for all other military explosives.  Other military explosives are rated by comparing them to TNT and expressing the statistic in percent of TNT.</a:t>
            </a:r>
          </a:p>
          <a:p>
            <a:endParaRPr lang="en-US" sz="1800" dirty="0"/>
          </a:p>
          <a:p>
            <a:r>
              <a:rPr lang="en-US" sz="1800" dirty="0"/>
              <a:t>TNT is insoluble in water and can be used in underwater demolition operations. Unlike Composition C2, C3 and C4 block charges however, TNT blocks are unable to be molded. </a:t>
            </a:r>
          </a:p>
          <a:p>
            <a:endParaRPr lang="en-US" sz="1800" dirty="0"/>
          </a:p>
          <a:p>
            <a:r>
              <a:rPr lang="en-US" sz="1800" dirty="0"/>
              <a:t>TNT blocks are available in three sizes (1/4-pound</a:t>
            </a:r>
            <a:r>
              <a:rPr lang="en-US" sz="1800" dirty="0" smtClean="0"/>
              <a:t>,                                                                </a:t>
            </a:r>
            <a:r>
              <a:rPr lang="en-US" sz="1800" dirty="0"/>
              <a:t>1/2-pound, and 1-pound blocks). </a:t>
            </a:r>
          </a:p>
          <a:p>
            <a:endParaRPr lang="en-US" sz="2000" dirty="0"/>
          </a:p>
        </p:txBody>
      </p:sp>
      <p:sp>
        <p:nvSpPr>
          <p:cNvPr id="4" name="Slide Number Placeholder 3"/>
          <p:cNvSpPr>
            <a:spLocks noGrp="1"/>
          </p:cNvSpPr>
          <p:nvPr>
            <p:ph type="sldNum" sz="quarter" idx="12"/>
          </p:nvPr>
        </p:nvSpPr>
        <p:spPr/>
        <p:txBody>
          <a:bodyPr/>
          <a:lstStyle/>
          <a:p>
            <a:pPr>
              <a:defRPr/>
            </a:pPr>
            <a:fld id="{7039F003-2850-49BD-B191-B191FDD3A441}" type="slidenum">
              <a:rPr lang="en-US" smtClean="0"/>
              <a:pPr>
                <a:defRPr/>
              </a:pPr>
              <a:t>16</a:t>
            </a:fld>
            <a:endParaRPr lang="en-US" dirty="0"/>
          </a:p>
        </p:txBody>
      </p:sp>
      <p:sp>
        <p:nvSpPr>
          <p:cNvPr id="6"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dirty="0" smtClean="0">
                <a:solidFill>
                  <a:srgbClr val="000000"/>
                </a:solidFill>
              </a:rPr>
              <a:t>DEMOLITION MATERIALS</a:t>
            </a:r>
            <a:br>
              <a:rPr lang="en-US" altLang="en-US" kern="0" dirty="0" smtClean="0">
                <a:solidFill>
                  <a:srgbClr val="000000"/>
                </a:solidFill>
              </a:rPr>
            </a:br>
            <a:endParaRPr lang="en-US" altLang="en-US" kern="0" dirty="0" smtClean="0">
              <a:solidFill>
                <a:srgbClr val="000000"/>
              </a:solidFill>
            </a:endParaRPr>
          </a:p>
        </p:txBody>
      </p:sp>
      <p:pic>
        <p:nvPicPr>
          <p:cNvPr id="5" name="Picture 4"/>
          <p:cNvPicPr>
            <a:picLocks noChangeAspect="1"/>
          </p:cNvPicPr>
          <p:nvPr/>
        </p:nvPicPr>
        <p:blipFill>
          <a:blip r:embed="rId2"/>
          <a:stretch>
            <a:fillRect/>
          </a:stretch>
        </p:blipFill>
        <p:spPr>
          <a:xfrm>
            <a:off x="5486400" y="5476875"/>
            <a:ext cx="2714625" cy="1228725"/>
          </a:xfrm>
          <a:prstGeom prst="rect">
            <a:avLst/>
          </a:prstGeom>
        </p:spPr>
      </p:pic>
    </p:spTree>
    <p:extLst>
      <p:ext uri="{BB962C8B-B14F-4D97-AF65-F5344CB8AC3E}">
        <p14:creationId xmlns:p14="http://schemas.microsoft.com/office/powerpoint/2010/main" val="5956137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00"/>
            <a:ext cx="9144000" cy="4953000"/>
          </a:xfrm>
        </p:spPr>
        <p:txBody>
          <a:bodyPr/>
          <a:lstStyle/>
          <a:p>
            <a:r>
              <a:rPr lang="en-US" sz="2000" dirty="0"/>
              <a:t>Cratering</a:t>
            </a:r>
            <a:endParaRPr lang="en-US" sz="2000" dirty="0" smtClean="0"/>
          </a:p>
          <a:p>
            <a:endParaRPr lang="en-US" sz="2000" dirty="0"/>
          </a:p>
          <a:p>
            <a:r>
              <a:rPr lang="en-US" sz="1800" dirty="0"/>
              <a:t>Ammonium Nitrate or H-6 blocks are used in cratering-type demolition charges. </a:t>
            </a:r>
          </a:p>
          <a:p>
            <a:endParaRPr lang="en-US" sz="1800" dirty="0"/>
          </a:p>
          <a:p>
            <a:r>
              <a:rPr lang="en-US" sz="1800" dirty="0"/>
              <a:t>Ammonium Nitrate is the least sensitive of military explosives having a low detonating velocity unsuitable for cutting and breaching. Its low detonating velocity, however, produces a pushing or heavy effect making it well suited for cratering and ditching operations.</a:t>
            </a:r>
          </a:p>
          <a:p>
            <a:endParaRPr lang="en-US" sz="1800" dirty="0"/>
          </a:p>
          <a:p>
            <a:r>
              <a:rPr lang="en-US" sz="1800" dirty="0"/>
              <a:t>Illustrated in the image below is a 40-pound cratering demolition charge.</a:t>
            </a:r>
          </a:p>
          <a:p>
            <a:endParaRPr lang="en-US" sz="2000" dirty="0"/>
          </a:p>
        </p:txBody>
      </p:sp>
      <p:sp>
        <p:nvSpPr>
          <p:cNvPr id="4" name="Slide Number Placeholder 3"/>
          <p:cNvSpPr>
            <a:spLocks noGrp="1"/>
          </p:cNvSpPr>
          <p:nvPr>
            <p:ph type="sldNum" sz="quarter" idx="12"/>
          </p:nvPr>
        </p:nvSpPr>
        <p:spPr/>
        <p:txBody>
          <a:bodyPr/>
          <a:lstStyle/>
          <a:p>
            <a:pPr>
              <a:defRPr/>
            </a:pPr>
            <a:fld id="{7039F003-2850-49BD-B191-B191FDD3A441}" type="slidenum">
              <a:rPr lang="en-US" smtClean="0"/>
              <a:pPr>
                <a:defRPr/>
              </a:pPr>
              <a:t>17</a:t>
            </a:fld>
            <a:endParaRPr lang="en-US" dirty="0"/>
          </a:p>
        </p:txBody>
      </p:sp>
      <p:sp>
        <p:nvSpPr>
          <p:cNvPr id="6"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dirty="0" smtClean="0">
                <a:solidFill>
                  <a:srgbClr val="000000"/>
                </a:solidFill>
              </a:rPr>
              <a:t>DEMOLITION MATERIALS</a:t>
            </a:r>
            <a:br>
              <a:rPr lang="en-US" altLang="en-US" kern="0" dirty="0" smtClean="0">
                <a:solidFill>
                  <a:srgbClr val="000000"/>
                </a:solidFill>
              </a:rPr>
            </a:br>
            <a:endParaRPr lang="en-US" altLang="en-US" kern="0" dirty="0" smtClean="0">
              <a:solidFill>
                <a:srgbClr val="000000"/>
              </a:solidFill>
            </a:endParaRPr>
          </a:p>
        </p:txBody>
      </p:sp>
      <p:pic>
        <p:nvPicPr>
          <p:cNvPr id="2" name="Picture 1"/>
          <p:cNvPicPr>
            <a:picLocks noChangeAspect="1"/>
          </p:cNvPicPr>
          <p:nvPr/>
        </p:nvPicPr>
        <p:blipFill>
          <a:blip r:embed="rId2"/>
          <a:stretch>
            <a:fillRect/>
          </a:stretch>
        </p:blipFill>
        <p:spPr>
          <a:xfrm>
            <a:off x="2057400" y="5029200"/>
            <a:ext cx="3362325" cy="1352550"/>
          </a:xfrm>
          <a:prstGeom prst="rect">
            <a:avLst/>
          </a:prstGeom>
        </p:spPr>
      </p:pic>
    </p:spTree>
    <p:extLst>
      <p:ext uri="{BB962C8B-B14F-4D97-AF65-F5344CB8AC3E}">
        <p14:creationId xmlns:p14="http://schemas.microsoft.com/office/powerpoint/2010/main" val="12012391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00"/>
            <a:ext cx="9144000" cy="4953000"/>
          </a:xfrm>
        </p:spPr>
        <p:txBody>
          <a:bodyPr/>
          <a:lstStyle/>
          <a:p>
            <a:r>
              <a:rPr lang="en-US" sz="2000" dirty="0"/>
              <a:t>Shaped </a:t>
            </a:r>
            <a:r>
              <a:rPr lang="en-US" sz="2000" dirty="0" smtClean="0"/>
              <a:t>Charges</a:t>
            </a:r>
          </a:p>
          <a:p>
            <a:endParaRPr lang="en-US" sz="2000" dirty="0"/>
          </a:p>
          <a:p>
            <a:r>
              <a:rPr lang="en-US" sz="1800" dirty="0"/>
              <a:t>Shaped charges consist of cylindrical blocks of high explosives having a conical, metal-lined cavity at one end and a conical shape with blasting cap well at the other end. </a:t>
            </a:r>
          </a:p>
          <a:p>
            <a:endParaRPr lang="en-US" sz="1800" dirty="0"/>
          </a:p>
          <a:p>
            <a:r>
              <a:rPr lang="en-US" sz="1800" dirty="0"/>
              <a:t>Detonation of a shaped charge begins at the cap well and travels to the cavity. There, the detonation wave is focused to produce a narrow concentrated jet resulting in a penetration greater than that produced without the cavity. </a:t>
            </a:r>
          </a:p>
          <a:p>
            <a:endParaRPr lang="en-US" sz="1800" dirty="0"/>
          </a:p>
          <a:p>
            <a:r>
              <a:rPr lang="en-US" sz="1800" dirty="0"/>
              <a:t>Maximum penetration of a shaped charge is obtained when it is exploded at a certain characteristic distance, called standoff, from its target. Standoff is provided for by a fiber sleeve or metal legs supporting the charge at the time of firing. </a:t>
            </a:r>
          </a:p>
          <a:p>
            <a:endParaRPr lang="en-US" sz="1800" dirty="0"/>
          </a:p>
          <a:p>
            <a:r>
              <a:rPr lang="en-US" sz="1800" dirty="0"/>
              <a:t>Shaped charges are available in 15- and 40-pounds.</a:t>
            </a:r>
          </a:p>
          <a:p>
            <a:endParaRPr lang="en-US" sz="2000" dirty="0"/>
          </a:p>
        </p:txBody>
      </p:sp>
      <p:sp>
        <p:nvSpPr>
          <p:cNvPr id="4" name="Slide Number Placeholder 3"/>
          <p:cNvSpPr>
            <a:spLocks noGrp="1"/>
          </p:cNvSpPr>
          <p:nvPr>
            <p:ph type="sldNum" sz="quarter" idx="12"/>
          </p:nvPr>
        </p:nvSpPr>
        <p:spPr/>
        <p:txBody>
          <a:bodyPr/>
          <a:lstStyle/>
          <a:p>
            <a:pPr>
              <a:defRPr/>
            </a:pPr>
            <a:fld id="{7039F003-2850-49BD-B191-B191FDD3A441}" type="slidenum">
              <a:rPr lang="en-US" smtClean="0"/>
              <a:pPr>
                <a:defRPr/>
              </a:pPr>
              <a:t>18</a:t>
            </a:fld>
            <a:endParaRPr lang="en-US" dirty="0"/>
          </a:p>
        </p:txBody>
      </p:sp>
      <p:sp>
        <p:nvSpPr>
          <p:cNvPr id="6"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dirty="0" smtClean="0">
                <a:solidFill>
                  <a:srgbClr val="000000"/>
                </a:solidFill>
              </a:rPr>
              <a:t>DEMOLITION MATERIALS</a:t>
            </a:r>
            <a:br>
              <a:rPr lang="en-US" altLang="en-US" kern="0" dirty="0" smtClean="0">
                <a:solidFill>
                  <a:srgbClr val="000000"/>
                </a:solidFill>
              </a:rPr>
            </a:br>
            <a:endParaRPr lang="en-US" altLang="en-US" kern="0" dirty="0" smtClean="0">
              <a:solidFill>
                <a:srgbClr val="000000"/>
              </a:solidFill>
            </a:endParaRPr>
          </a:p>
        </p:txBody>
      </p:sp>
    </p:spTree>
    <p:extLst>
      <p:ext uri="{BB962C8B-B14F-4D97-AF65-F5344CB8AC3E}">
        <p14:creationId xmlns:p14="http://schemas.microsoft.com/office/powerpoint/2010/main" val="18347521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00"/>
            <a:ext cx="9144000" cy="4953000"/>
          </a:xfrm>
        </p:spPr>
        <p:txBody>
          <a:bodyPr/>
          <a:lstStyle/>
          <a:p>
            <a:r>
              <a:rPr lang="en-US" sz="2000" dirty="0"/>
              <a:t>15-Pound Shaped </a:t>
            </a:r>
            <a:r>
              <a:rPr lang="en-US" sz="2000" dirty="0" smtClean="0"/>
              <a:t>Charge</a:t>
            </a:r>
          </a:p>
          <a:p>
            <a:endParaRPr lang="en-US" sz="2000" dirty="0"/>
          </a:p>
          <a:p>
            <a:r>
              <a:rPr lang="en-US" sz="1800" dirty="0"/>
              <a:t>The 15-pound shaped demolition charge consists of an explosive charge of Composition B and a 50/50 </a:t>
            </a:r>
            <a:r>
              <a:rPr lang="en-US" sz="1800" dirty="0" err="1"/>
              <a:t>Pentolite</a:t>
            </a:r>
            <a:r>
              <a:rPr lang="en-US" sz="1800" dirty="0"/>
              <a:t> booster in a moisture-resistant fiber container. This type of charge has a threaded cap well for receiving a blasting cap and adapter or any standard firing device. </a:t>
            </a:r>
          </a:p>
          <a:p>
            <a:endParaRPr lang="en-US" sz="1800" dirty="0"/>
          </a:p>
          <a:p>
            <a:r>
              <a:rPr lang="en-US" sz="1800" dirty="0"/>
              <a:t>A cylindrical fiber base slips on the end of the </a:t>
            </a:r>
            <a:r>
              <a:rPr lang="en-US" sz="1800" dirty="0" smtClean="0"/>
              <a:t>charge                                                                  </a:t>
            </a:r>
            <a:r>
              <a:rPr lang="en-US" sz="1800" dirty="0"/>
              <a:t>to hold the charge at the proper standoff distance. </a:t>
            </a:r>
            <a:r>
              <a:rPr lang="en-US" sz="1800" dirty="0" smtClean="0"/>
              <a:t>The                                                                  </a:t>
            </a:r>
            <a:r>
              <a:rPr lang="en-US" sz="1800" dirty="0"/>
              <a:t>cavity liner is a cone of high-density glass. This </a:t>
            </a:r>
            <a:r>
              <a:rPr lang="en-US" sz="1800" dirty="0" smtClean="0"/>
              <a:t>charge                                                                 </a:t>
            </a:r>
            <a:r>
              <a:rPr lang="en-US" sz="1800" dirty="0"/>
              <a:t>will pierce 36-inches of reinforced concrete. In a </a:t>
            </a:r>
            <a:r>
              <a:rPr lang="en-US" sz="1800" dirty="0" smtClean="0"/>
              <a:t>wall                                                                   </a:t>
            </a:r>
            <a:r>
              <a:rPr lang="en-US" sz="1800" dirty="0"/>
              <a:t>of greater thickness, it will produce a hole 30-inches </a:t>
            </a:r>
            <a:r>
              <a:rPr lang="en-US" sz="1800" dirty="0" smtClean="0"/>
              <a:t>                                                                  deep </a:t>
            </a:r>
            <a:r>
              <a:rPr lang="en-US" sz="1800" dirty="0"/>
              <a:t>and 2- to 3 1/2-inches in diameter. </a:t>
            </a:r>
          </a:p>
          <a:p>
            <a:endParaRPr lang="en-US" sz="2000" dirty="0"/>
          </a:p>
        </p:txBody>
      </p:sp>
      <p:sp>
        <p:nvSpPr>
          <p:cNvPr id="4" name="Slide Number Placeholder 3"/>
          <p:cNvSpPr>
            <a:spLocks noGrp="1"/>
          </p:cNvSpPr>
          <p:nvPr>
            <p:ph type="sldNum" sz="quarter" idx="12"/>
          </p:nvPr>
        </p:nvSpPr>
        <p:spPr/>
        <p:txBody>
          <a:bodyPr/>
          <a:lstStyle/>
          <a:p>
            <a:pPr>
              <a:defRPr/>
            </a:pPr>
            <a:fld id="{7039F003-2850-49BD-B191-B191FDD3A441}" type="slidenum">
              <a:rPr lang="en-US" smtClean="0"/>
              <a:pPr>
                <a:defRPr/>
              </a:pPr>
              <a:t>19</a:t>
            </a:fld>
            <a:endParaRPr lang="en-US" dirty="0"/>
          </a:p>
        </p:txBody>
      </p:sp>
      <p:sp>
        <p:nvSpPr>
          <p:cNvPr id="6"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dirty="0" smtClean="0">
                <a:solidFill>
                  <a:srgbClr val="000000"/>
                </a:solidFill>
              </a:rPr>
              <a:t>DEMOLITION MATERIALS</a:t>
            </a:r>
            <a:br>
              <a:rPr lang="en-US" altLang="en-US" kern="0" dirty="0" smtClean="0">
                <a:solidFill>
                  <a:srgbClr val="000000"/>
                </a:solidFill>
              </a:rPr>
            </a:br>
            <a:endParaRPr lang="en-US" altLang="en-US" kern="0" dirty="0" smtClean="0">
              <a:solidFill>
                <a:srgbClr val="000000"/>
              </a:solidFill>
            </a:endParaRPr>
          </a:p>
        </p:txBody>
      </p:sp>
      <p:pic>
        <p:nvPicPr>
          <p:cNvPr id="2" name="Picture 1"/>
          <p:cNvPicPr>
            <a:picLocks noChangeAspect="1"/>
          </p:cNvPicPr>
          <p:nvPr/>
        </p:nvPicPr>
        <p:blipFill>
          <a:blip r:embed="rId2"/>
          <a:stretch>
            <a:fillRect/>
          </a:stretch>
        </p:blipFill>
        <p:spPr>
          <a:xfrm>
            <a:off x="5486400" y="3581400"/>
            <a:ext cx="2628900" cy="2981325"/>
          </a:xfrm>
          <a:prstGeom prst="rect">
            <a:avLst/>
          </a:prstGeom>
        </p:spPr>
      </p:pic>
    </p:spTree>
    <p:extLst>
      <p:ext uri="{BB962C8B-B14F-4D97-AF65-F5344CB8AC3E}">
        <p14:creationId xmlns:p14="http://schemas.microsoft.com/office/powerpoint/2010/main" val="3236974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81200"/>
            <a:ext cx="9144000" cy="4876800"/>
          </a:xfrm>
        </p:spPr>
        <p:txBody>
          <a:bodyPr/>
          <a:lstStyle/>
          <a:p>
            <a:pPr>
              <a:buFont typeface="Arial" panose="020B0604020202020204" pitchFamily="34" charset="0"/>
              <a:buChar char="•"/>
            </a:pPr>
            <a:r>
              <a:rPr lang="en-US" sz="2400" b="1" dirty="0"/>
              <a:t>Learning </a:t>
            </a:r>
            <a:r>
              <a:rPr lang="en-US" sz="2400" b="1" dirty="0" smtClean="0"/>
              <a:t>Objectives</a:t>
            </a:r>
          </a:p>
          <a:p>
            <a:pPr>
              <a:buFont typeface="Arial" panose="020B0604020202020204" pitchFamily="34" charset="0"/>
              <a:buChar char="•"/>
            </a:pPr>
            <a:endParaRPr lang="en-US" sz="2400" b="1" dirty="0" smtClean="0"/>
          </a:p>
          <a:p>
            <a:pPr>
              <a:buFont typeface="Arial" panose="020B0604020202020204" pitchFamily="34" charset="0"/>
              <a:buChar char="•"/>
            </a:pPr>
            <a:r>
              <a:rPr lang="en-US" sz="2000" dirty="0" smtClean="0"/>
              <a:t>Define </a:t>
            </a:r>
            <a:r>
              <a:rPr lang="en-US" sz="2000" dirty="0"/>
              <a:t>and describe demolition materials used in military applications</a:t>
            </a:r>
            <a:r>
              <a:rPr lang="en-US" sz="2000" dirty="0" smtClean="0"/>
              <a:t>.</a:t>
            </a:r>
          </a:p>
          <a:p>
            <a:pPr>
              <a:buFont typeface="Arial" panose="020B0604020202020204" pitchFamily="34" charset="0"/>
              <a:buChar char="•"/>
            </a:pPr>
            <a:endParaRPr lang="en-US" sz="2000" dirty="0"/>
          </a:p>
          <a:p>
            <a:pPr>
              <a:buFont typeface="Arial" panose="020B0604020202020204" pitchFamily="34" charset="0"/>
              <a:buChar char="•"/>
            </a:pPr>
            <a:r>
              <a:rPr lang="en-US" sz="2000" dirty="0" smtClean="0"/>
              <a:t>Determine </a:t>
            </a:r>
            <a:r>
              <a:rPr lang="en-US" sz="2000" dirty="0"/>
              <a:t>the applications for use of demolition </a:t>
            </a:r>
            <a:r>
              <a:rPr lang="en-US" sz="2000" dirty="0" smtClean="0"/>
              <a:t>materials.</a:t>
            </a:r>
          </a:p>
          <a:p>
            <a:pPr>
              <a:buFont typeface="Arial" panose="020B0604020202020204" pitchFamily="34" charset="0"/>
              <a:buChar char="•"/>
            </a:pPr>
            <a:endParaRPr lang="en-US" sz="2000" dirty="0"/>
          </a:p>
          <a:p>
            <a:pPr>
              <a:buFont typeface="Arial" panose="020B0604020202020204" pitchFamily="34" charset="0"/>
              <a:buChar char="•"/>
            </a:pPr>
            <a:r>
              <a:rPr lang="en-US" sz="2000" dirty="0" smtClean="0"/>
              <a:t>Recall </a:t>
            </a:r>
            <a:r>
              <a:rPr lang="en-US" sz="2000" dirty="0"/>
              <a:t>general identification specifications for demolition materials</a:t>
            </a:r>
            <a:r>
              <a:rPr lang="en-US" sz="2000" dirty="0" smtClean="0"/>
              <a:t>.</a:t>
            </a:r>
          </a:p>
          <a:p>
            <a:pPr>
              <a:buFont typeface="Arial" panose="020B0604020202020204" pitchFamily="34" charset="0"/>
              <a:buChar char="•"/>
            </a:pPr>
            <a:endParaRPr lang="en-US" sz="2000" dirty="0"/>
          </a:p>
          <a:p>
            <a:pPr>
              <a:buFont typeface="Arial" panose="020B0604020202020204" pitchFamily="34" charset="0"/>
              <a:buChar char="•"/>
            </a:pPr>
            <a:r>
              <a:rPr lang="en-US" sz="2000" dirty="0" smtClean="0"/>
              <a:t>Describe </a:t>
            </a:r>
            <a:r>
              <a:rPr lang="en-US" sz="2000" dirty="0"/>
              <a:t>packaging configurations applicable to demolition materials.</a:t>
            </a:r>
            <a:endParaRPr lang="en-US" sz="2000" dirty="0" smtClean="0"/>
          </a:p>
          <a:p>
            <a:pPr marL="0" indent="0">
              <a:buNone/>
            </a:pPr>
            <a:endParaRPr lang="en-US" sz="2400" dirty="0"/>
          </a:p>
          <a:p>
            <a:pPr>
              <a:buFont typeface="Arial" panose="020B0604020202020204" pitchFamily="34" charset="0"/>
              <a:buChar char="•"/>
            </a:pPr>
            <a:endParaRPr lang="en-US" sz="2400" dirty="0"/>
          </a:p>
        </p:txBody>
      </p:sp>
      <p:sp>
        <p:nvSpPr>
          <p:cNvPr id="7"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dirty="0" smtClean="0">
                <a:solidFill>
                  <a:srgbClr val="000000"/>
                </a:solidFill>
              </a:rPr>
              <a:t>DEMOLITION MATERIALS</a:t>
            </a:r>
            <a:r>
              <a:rPr lang="en-US" altLang="en-US" kern="0" dirty="0" smtClean="0">
                <a:solidFill>
                  <a:srgbClr val="000000"/>
                </a:solidFill>
              </a:rPr>
              <a:t/>
            </a:r>
            <a:br>
              <a:rPr lang="en-US" altLang="en-US" kern="0" dirty="0" smtClean="0">
                <a:solidFill>
                  <a:srgbClr val="000000"/>
                </a:solidFill>
              </a:rPr>
            </a:br>
            <a:endParaRPr lang="en-US" altLang="en-US" kern="0" dirty="0" smtClean="0">
              <a:solidFill>
                <a:srgbClr val="000000"/>
              </a:solidFill>
            </a:endParaRPr>
          </a:p>
        </p:txBody>
      </p:sp>
    </p:spTree>
    <p:extLst>
      <p:ext uri="{BB962C8B-B14F-4D97-AF65-F5344CB8AC3E}">
        <p14:creationId xmlns:p14="http://schemas.microsoft.com/office/powerpoint/2010/main" val="32465248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00"/>
            <a:ext cx="9144000" cy="4953000"/>
          </a:xfrm>
        </p:spPr>
        <p:txBody>
          <a:bodyPr/>
          <a:lstStyle/>
          <a:p>
            <a:r>
              <a:rPr lang="en-US" sz="2000" dirty="0"/>
              <a:t>40-Pound Shaped </a:t>
            </a:r>
            <a:r>
              <a:rPr lang="en-US" sz="2000" dirty="0" smtClean="0"/>
              <a:t>Charge</a:t>
            </a:r>
          </a:p>
          <a:p>
            <a:endParaRPr lang="en-US" sz="2000" dirty="0"/>
          </a:p>
          <a:p>
            <a:r>
              <a:rPr lang="en-US" sz="1800" dirty="0"/>
              <a:t>The 40-pound shaped demolition charge consists of a larger quantity of Composition B than the 15-pound charge. The cavity liner is made of metal and a threaded cap well is provided for receiving a blasting cap and adapter or any standard firing device. </a:t>
            </a:r>
          </a:p>
          <a:p>
            <a:endParaRPr lang="en-US" sz="1800" dirty="0"/>
          </a:p>
          <a:p>
            <a:r>
              <a:rPr lang="en-US" sz="1800" dirty="0"/>
              <a:t>A metal tripod for gaging correct standoff distance is shipped </a:t>
            </a:r>
            <a:r>
              <a:rPr lang="en-US" sz="1800" dirty="0" smtClean="0"/>
              <a:t>                                                  unassembled</a:t>
            </a:r>
            <a:r>
              <a:rPr lang="en-US" sz="1800" dirty="0"/>
              <a:t>, nested with the charge in the same container. This </a:t>
            </a:r>
            <a:r>
              <a:rPr lang="en-US" sz="1800" dirty="0" smtClean="0"/>
              <a:t>charge                                      </a:t>
            </a:r>
            <a:r>
              <a:rPr lang="en-US" sz="1800" dirty="0"/>
              <a:t>will penetrate 60-inches of reinforced concrete, producing a hole </a:t>
            </a:r>
            <a:r>
              <a:rPr lang="en-US" sz="1800" dirty="0" smtClean="0"/>
              <a:t>tapering                                       </a:t>
            </a:r>
            <a:r>
              <a:rPr lang="en-US" sz="1800" dirty="0"/>
              <a:t>from 5-inches to 2 1/2-inches in diameter.</a:t>
            </a:r>
          </a:p>
          <a:p>
            <a:endParaRPr lang="en-US" sz="2000" dirty="0"/>
          </a:p>
        </p:txBody>
      </p:sp>
      <p:sp>
        <p:nvSpPr>
          <p:cNvPr id="4" name="Slide Number Placeholder 3"/>
          <p:cNvSpPr>
            <a:spLocks noGrp="1"/>
          </p:cNvSpPr>
          <p:nvPr>
            <p:ph type="sldNum" sz="quarter" idx="12"/>
          </p:nvPr>
        </p:nvSpPr>
        <p:spPr/>
        <p:txBody>
          <a:bodyPr/>
          <a:lstStyle/>
          <a:p>
            <a:pPr>
              <a:defRPr/>
            </a:pPr>
            <a:fld id="{7039F003-2850-49BD-B191-B191FDD3A441}" type="slidenum">
              <a:rPr lang="en-US" smtClean="0"/>
              <a:pPr>
                <a:defRPr/>
              </a:pPr>
              <a:t>20</a:t>
            </a:fld>
            <a:endParaRPr lang="en-US" dirty="0"/>
          </a:p>
        </p:txBody>
      </p:sp>
      <p:sp>
        <p:nvSpPr>
          <p:cNvPr id="6"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dirty="0" smtClean="0">
                <a:solidFill>
                  <a:srgbClr val="000000"/>
                </a:solidFill>
              </a:rPr>
              <a:t>DEMOLITION MATERIALS</a:t>
            </a:r>
            <a:br>
              <a:rPr lang="en-US" altLang="en-US" kern="0" dirty="0" smtClean="0">
                <a:solidFill>
                  <a:srgbClr val="000000"/>
                </a:solidFill>
              </a:rPr>
            </a:br>
            <a:endParaRPr lang="en-US" altLang="en-US" kern="0" dirty="0" smtClean="0">
              <a:solidFill>
                <a:srgbClr val="000000"/>
              </a:solidFill>
            </a:endParaRPr>
          </a:p>
        </p:txBody>
      </p:sp>
      <p:pic>
        <p:nvPicPr>
          <p:cNvPr id="5" name="Picture 4"/>
          <p:cNvPicPr>
            <a:picLocks noChangeAspect="1"/>
          </p:cNvPicPr>
          <p:nvPr/>
        </p:nvPicPr>
        <p:blipFill>
          <a:blip r:embed="rId2"/>
          <a:stretch>
            <a:fillRect/>
          </a:stretch>
        </p:blipFill>
        <p:spPr>
          <a:xfrm>
            <a:off x="7239000" y="3221567"/>
            <a:ext cx="1609725" cy="3009900"/>
          </a:xfrm>
          <a:prstGeom prst="rect">
            <a:avLst/>
          </a:prstGeom>
        </p:spPr>
      </p:pic>
    </p:spTree>
    <p:extLst>
      <p:ext uri="{BB962C8B-B14F-4D97-AF65-F5344CB8AC3E}">
        <p14:creationId xmlns:p14="http://schemas.microsoft.com/office/powerpoint/2010/main" val="38395039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00"/>
            <a:ext cx="9144000" cy="4953000"/>
          </a:xfrm>
        </p:spPr>
        <p:txBody>
          <a:bodyPr/>
          <a:lstStyle/>
          <a:p>
            <a:r>
              <a:rPr lang="en-US" sz="2000" dirty="0"/>
              <a:t>Military </a:t>
            </a:r>
            <a:r>
              <a:rPr lang="en-US" sz="2000" dirty="0" smtClean="0"/>
              <a:t>Dynamite</a:t>
            </a:r>
          </a:p>
          <a:p>
            <a:endParaRPr lang="en-US" sz="2000" dirty="0"/>
          </a:p>
          <a:p>
            <a:r>
              <a:rPr lang="en-US" sz="1800" dirty="0"/>
              <a:t>Dynamite consists of cylindrical paper charges containing an RDX mixture used in construction, quarrying, and demilitarization operations. Dynamite is initiated by a blasting cap or detonating cord. </a:t>
            </a:r>
          </a:p>
          <a:p>
            <a:endParaRPr lang="en-US" sz="1800" dirty="0"/>
          </a:p>
          <a:p>
            <a:r>
              <a:rPr lang="en-US" sz="1800" dirty="0"/>
              <a:t>The standard size of one stick of dynamite is 1 1/4-inches in diameter by 8-inches long. </a:t>
            </a:r>
          </a:p>
          <a:p>
            <a:endParaRPr lang="en-US" sz="2000" dirty="0"/>
          </a:p>
        </p:txBody>
      </p:sp>
      <p:sp>
        <p:nvSpPr>
          <p:cNvPr id="4" name="Slide Number Placeholder 3"/>
          <p:cNvSpPr>
            <a:spLocks noGrp="1"/>
          </p:cNvSpPr>
          <p:nvPr>
            <p:ph type="sldNum" sz="quarter" idx="12"/>
          </p:nvPr>
        </p:nvSpPr>
        <p:spPr/>
        <p:txBody>
          <a:bodyPr/>
          <a:lstStyle/>
          <a:p>
            <a:pPr>
              <a:defRPr/>
            </a:pPr>
            <a:fld id="{7039F003-2850-49BD-B191-B191FDD3A441}" type="slidenum">
              <a:rPr lang="en-US" smtClean="0"/>
              <a:pPr>
                <a:defRPr/>
              </a:pPr>
              <a:t>21</a:t>
            </a:fld>
            <a:endParaRPr lang="en-US" dirty="0"/>
          </a:p>
        </p:txBody>
      </p:sp>
      <p:sp>
        <p:nvSpPr>
          <p:cNvPr id="6"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dirty="0" smtClean="0">
                <a:solidFill>
                  <a:srgbClr val="000000"/>
                </a:solidFill>
              </a:rPr>
              <a:t>DEMOLITION MATERIALS</a:t>
            </a:r>
            <a:br>
              <a:rPr lang="en-US" altLang="en-US" kern="0" dirty="0" smtClean="0">
                <a:solidFill>
                  <a:srgbClr val="000000"/>
                </a:solidFill>
              </a:rPr>
            </a:br>
            <a:endParaRPr lang="en-US" altLang="en-US" kern="0" dirty="0" smtClean="0">
              <a:solidFill>
                <a:srgbClr val="000000"/>
              </a:solidFill>
            </a:endParaRPr>
          </a:p>
        </p:txBody>
      </p:sp>
      <p:pic>
        <p:nvPicPr>
          <p:cNvPr id="2" name="Picture 1"/>
          <p:cNvPicPr>
            <a:picLocks noChangeAspect="1"/>
          </p:cNvPicPr>
          <p:nvPr/>
        </p:nvPicPr>
        <p:blipFill>
          <a:blip r:embed="rId2"/>
          <a:stretch>
            <a:fillRect/>
          </a:stretch>
        </p:blipFill>
        <p:spPr>
          <a:xfrm>
            <a:off x="2209800" y="4572000"/>
            <a:ext cx="4820478" cy="1524000"/>
          </a:xfrm>
          <a:prstGeom prst="rect">
            <a:avLst/>
          </a:prstGeom>
        </p:spPr>
      </p:pic>
    </p:spTree>
    <p:extLst>
      <p:ext uri="{BB962C8B-B14F-4D97-AF65-F5344CB8AC3E}">
        <p14:creationId xmlns:p14="http://schemas.microsoft.com/office/powerpoint/2010/main" val="22190319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00"/>
            <a:ext cx="9144000" cy="4953000"/>
          </a:xfrm>
        </p:spPr>
        <p:txBody>
          <a:bodyPr/>
          <a:lstStyle/>
          <a:p>
            <a:r>
              <a:rPr lang="en-US" sz="2000" dirty="0"/>
              <a:t>Priming and Initiating </a:t>
            </a:r>
            <a:r>
              <a:rPr lang="en-US" sz="2000" dirty="0" smtClean="0"/>
              <a:t>Materials</a:t>
            </a:r>
          </a:p>
          <a:p>
            <a:endParaRPr lang="en-US" sz="2000" dirty="0"/>
          </a:p>
          <a:p>
            <a:r>
              <a:rPr lang="en-US" sz="1800" dirty="0"/>
              <a:t>Priming and initiating materials comprise the initiating and priming components, accessories, and tools used in conjunction with demolition charges. The variety of initiating and priming components and accessories available permits considerable flexibility in the design of demolition rounds. Thus, specific demolition projects may be accomplished with the efficiency and safety appropriate to a given tactical situation. Click each term below for a definition</a:t>
            </a:r>
            <a:r>
              <a:rPr lang="en-US" sz="1800" dirty="0" smtClean="0"/>
              <a:t>.</a:t>
            </a:r>
          </a:p>
          <a:p>
            <a:endParaRPr lang="en-US" sz="1800" dirty="0"/>
          </a:p>
          <a:p>
            <a:r>
              <a:rPr lang="en-US" sz="1600" dirty="0"/>
              <a:t>Initiating Component </a:t>
            </a:r>
            <a:r>
              <a:rPr lang="en-US" sz="1600" dirty="0" smtClean="0"/>
              <a:t>- Initiating </a:t>
            </a:r>
            <a:r>
              <a:rPr lang="en-US" sz="1600" dirty="0"/>
              <a:t>components receive the initiating action, such as a pull on a fuse igniter. Initiating components include time blasting fuse and igniters, firing devices, and blasting machines. </a:t>
            </a:r>
          </a:p>
          <a:p>
            <a:r>
              <a:rPr lang="en-US" sz="1600" dirty="0"/>
              <a:t>Detonators are used to combine the functions of initiating and priming components</a:t>
            </a:r>
            <a:r>
              <a:rPr lang="en-US" sz="1600" dirty="0" smtClean="0"/>
              <a:t>.</a:t>
            </a:r>
          </a:p>
          <a:p>
            <a:endParaRPr lang="en-US" sz="1600" dirty="0"/>
          </a:p>
          <a:p>
            <a:r>
              <a:rPr lang="en-US" sz="1600" dirty="0"/>
              <a:t>Priming </a:t>
            </a:r>
            <a:r>
              <a:rPr lang="en-US" sz="1600" dirty="0" smtClean="0"/>
              <a:t>Component - </a:t>
            </a:r>
            <a:r>
              <a:rPr lang="en-US" sz="1600" dirty="0"/>
              <a:t>Priming components receive the action initiated by the initiating component. The action may be a flame or an electrical impulse. </a:t>
            </a:r>
          </a:p>
          <a:p>
            <a:r>
              <a:rPr lang="en-US" sz="1600" dirty="0" smtClean="0"/>
              <a:t>Priming </a:t>
            </a:r>
            <a:r>
              <a:rPr lang="en-US" sz="1600" dirty="0"/>
              <a:t>components include destructors, detonating cord, and blasting caps.</a:t>
            </a:r>
          </a:p>
          <a:p>
            <a:endParaRPr lang="en-US" sz="1600" dirty="0"/>
          </a:p>
        </p:txBody>
      </p:sp>
      <p:sp>
        <p:nvSpPr>
          <p:cNvPr id="4" name="Slide Number Placeholder 3"/>
          <p:cNvSpPr>
            <a:spLocks noGrp="1"/>
          </p:cNvSpPr>
          <p:nvPr>
            <p:ph type="sldNum" sz="quarter" idx="12"/>
          </p:nvPr>
        </p:nvSpPr>
        <p:spPr/>
        <p:txBody>
          <a:bodyPr/>
          <a:lstStyle/>
          <a:p>
            <a:pPr>
              <a:defRPr/>
            </a:pPr>
            <a:fld id="{7039F003-2850-49BD-B191-B191FDD3A441}" type="slidenum">
              <a:rPr lang="en-US" smtClean="0"/>
              <a:pPr>
                <a:defRPr/>
              </a:pPr>
              <a:t>22</a:t>
            </a:fld>
            <a:endParaRPr lang="en-US" dirty="0"/>
          </a:p>
        </p:txBody>
      </p:sp>
      <p:sp>
        <p:nvSpPr>
          <p:cNvPr id="6"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dirty="0" smtClean="0">
                <a:solidFill>
                  <a:srgbClr val="000000"/>
                </a:solidFill>
              </a:rPr>
              <a:t>DEMOLITION MATERIALS</a:t>
            </a:r>
            <a:br>
              <a:rPr lang="en-US" altLang="en-US" kern="0" dirty="0" smtClean="0">
                <a:solidFill>
                  <a:srgbClr val="000000"/>
                </a:solidFill>
              </a:rPr>
            </a:br>
            <a:endParaRPr lang="en-US" altLang="en-US" kern="0" dirty="0" smtClean="0">
              <a:solidFill>
                <a:srgbClr val="000000"/>
              </a:solidFill>
            </a:endParaRPr>
          </a:p>
        </p:txBody>
      </p:sp>
    </p:spTree>
    <p:extLst>
      <p:ext uri="{BB962C8B-B14F-4D97-AF65-F5344CB8AC3E}">
        <p14:creationId xmlns:p14="http://schemas.microsoft.com/office/powerpoint/2010/main" val="25793276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00"/>
            <a:ext cx="9144000" cy="4953000"/>
          </a:xfrm>
        </p:spPr>
        <p:txBody>
          <a:bodyPr/>
          <a:lstStyle/>
          <a:p>
            <a:r>
              <a:rPr lang="en-US" sz="2000" dirty="0" smtClean="0"/>
              <a:t>Types</a:t>
            </a:r>
          </a:p>
          <a:p>
            <a:endParaRPr lang="en-US" sz="2000" dirty="0"/>
          </a:p>
          <a:p>
            <a:r>
              <a:rPr lang="en-US" sz="1600" dirty="0"/>
              <a:t>There are a variety of priming and initiating materials, most of which will be covered in detail on the following pages. You will first learn the general category of each type of priming and initiating material, then you will learn the subcategories that follow. </a:t>
            </a:r>
            <a:endParaRPr lang="en-US" sz="1600" dirty="0" smtClean="0"/>
          </a:p>
          <a:p>
            <a:endParaRPr lang="en-US" sz="1600" dirty="0"/>
          </a:p>
          <a:p>
            <a:r>
              <a:rPr lang="en-US" sz="1600" dirty="0"/>
              <a:t>Priming and initiating materials consist of: </a:t>
            </a:r>
            <a:endParaRPr lang="en-US" sz="1600" dirty="0" smtClean="0"/>
          </a:p>
          <a:p>
            <a:endParaRPr lang="en-US" sz="1600" dirty="0"/>
          </a:p>
          <a:p>
            <a:r>
              <a:rPr lang="en-US" sz="1600" dirty="0"/>
              <a:t>Blasting caps </a:t>
            </a:r>
            <a:r>
              <a:rPr lang="en-US" sz="1600" dirty="0" smtClean="0"/>
              <a:t>     Time </a:t>
            </a:r>
            <a:r>
              <a:rPr lang="en-US" sz="1600" dirty="0"/>
              <a:t>blasting fuse </a:t>
            </a:r>
            <a:r>
              <a:rPr lang="en-US" sz="1600" dirty="0" smtClean="0"/>
              <a:t>         Igniters         Firing </a:t>
            </a:r>
            <a:r>
              <a:rPr lang="en-US" sz="1600" dirty="0"/>
              <a:t>devices </a:t>
            </a:r>
          </a:p>
          <a:p>
            <a:pPr marL="0" indent="0">
              <a:buNone/>
            </a:pPr>
            <a:endParaRPr lang="en-US" sz="1600" dirty="0" smtClean="0"/>
          </a:p>
          <a:p>
            <a:pPr marL="0" indent="0">
              <a:buNone/>
            </a:pPr>
            <a:r>
              <a:rPr lang="en-US" sz="1600" dirty="0" smtClean="0"/>
              <a:t>       Blasting </a:t>
            </a:r>
            <a:r>
              <a:rPr lang="en-US" sz="1600" dirty="0"/>
              <a:t>machines </a:t>
            </a:r>
            <a:r>
              <a:rPr lang="en-US" sz="1600" dirty="0" smtClean="0"/>
              <a:t>      Detonating </a:t>
            </a:r>
            <a:r>
              <a:rPr lang="en-US" sz="1600" dirty="0"/>
              <a:t>cord </a:t>
            </a:r>
            <a:r>
              <a:rPr lang="en-US" sz="1600" dirty="0" smtClean="0"/>
              <a:t>          Accessories</a:t>
            </a:r>
            <a:endParaRPr lang="en-US" sz="1600" dirty="0"/>
          </a:p>
          <a:p>
            <a:endParaRPr lang="en-US" sz="1600" dirty="0"/>
          </a:p>
        </p:txBody>
      </p:sp>
      <p:sp>
        <p:nvSpPr>
          <p:cNvPr id="4" name="Slide Number Placeholder 3"/>
          <p:cNvSpPr>
            <a:spLocks noGrp="1"/>
          </p:cNvSpPr>
          <p:nvPr>
            <p:ph type="sldNum" sz="quarter" idx="12"/>
          </p:nvPr>
        </p:nvSpPr>
        <p:spPr/>
        <p:txBody>
          <a:bodyPr/>
          <a:lstStyle/>
          <a:p>
            <a:pPr>
              <a:defRPr/>
            </a:pPr>
            <a:fld id="{7039F003-2850-49BD-B191-B191FDD3A441}" type="slidenum">
              <a:rPr lang="en-US" smtClean="0"/>
              <a:pPr>
                <a:defRPr/>
              </a:pPr>
              <a:t>23</a:t>
            </a:fld>
            <a:endParaRPr lang="en-US" dirty="0"/>
          </a:p>
        </p:txBody>
      </p:sp>
      <p:sp>
        <p:nvSpPr>
          <p:cNvPr id="6"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dirty="0" smtClean="0">
                <a:solidFill>
                  <a:srgbClr val="000000"/>
                </a:solidFill>
              </a:rPr>
              <a:t>DEMOLITION MATERIALS</a:t>
            </a:r>
            <a:br>
              <a:rPr lang="en-US" altLang="en-US" kern="0" dirty="0" smtClean="0">
                <a:solidFill>
                  <a:srgbClr val="000000"/>
                </a:solidFill>
              </a:rPr>
            </a:br>
            <a:endParaRPr lang="en-US" altLang="en-US" kern="0" dirty="0" smtClean="0">
              <a:solidFill>
                <a:srgbClr val="000000"/>
              </a:solidFill>
            </a:endParaRPr>
          </a:p>
        </p:txBody>
      </p:sp>
    </p:spTree>
    <p:extLst>
      <p:ext uri="{BB962C8B-B14F-4D97-AF65-F5344CB8AC3E}">
        <p14:creationId xmlns:p14="http://schemas.microsoft.com/office/powerpoint/2010/main" val="28469789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00"/>
            <a:ext cx="9144000" cy="4953000"/>
          </a:xfrm>
        </p:spPr>
        <p:txBody>
          <a:bodyPr/>
          <a:lstStyle/>
          <a:p>
            <a:r>
              <a:rPr lang="en-US" sz="2000" dirty="0"/>
              <a:t>Detonators</a:t>
            </a:r>
            <a:endParaRPr lang="en-US" sz="2000" dirty="0" smtClean="0"/>
          </a:p>
          <a:p>
            <a:endParaRPr lang="en-US" sz="2000" dirty="0"/>
          </a:p>
          <a:p>
            <a:r>
              <a:rPr lang="en-US" sz="2000" dirty="0"/>
              <a:t>Detonators are explosive devices sensitive to mechanical initiation. They are used to detonate explosive charges and combine the functions of firing devices and blasting caps in a single unit. </a:t>
            </a:r>
          </a:p>
          <a:p>
            <a:endParaRPr lang="en-US" sz="2000" dirty="0"/>
          </a:p>
          <a:p>
            <a:r>
              <a:rPr lang="en-US" sz="2000" dirty="0"/>
              <a:t>Detonators may or may not incorporate a time-delay mechanism. </a:t>
            </a:r>
          </a:p>
          <a:p>
            <a:endParaRPr lang="en-US" sz="1600" dirty="0"/>
          </a:p>
        </p:txBody>
      </p:sp>
      <p:sp>
        <p:nvSpPr>
          <p:cNvPr id="4" name="Slide Number Placeholder 3"/>
          <p:cNvSpPr>
            <a:spLocks noGrp="1"/>
          </p:cNvSpPr>
          <p:nvPr>
            <p:ph type="sldNum" sz="quarter" idx="12"/>
          </p:nvPr>
        </p:nvSpPr>
        <p:spPr/>
        <p:txBody>
          <a:bodyPr/>
          <a:lstStyle/>
          <a:p>
            <a:pPr>
              <a:defRPr/>
            </a:pPr>
            <a:fld id="{7039F003-2850-49BD-B191-B191FDD3A441}" type="slidenum">
              <a:rPr lang="en-US" smtClean="0"/>
              <a:pPr>
                <a:defRPr/>
              </a:pPr>
              <a:t>24</a:t>
            </a:fld>
            <a:endParaRPr lang="en-US" dirty="0"/>
          </a:p>
        </p:txBody>
      </p:sp>
      <p:sp>
        <p:nvSpPr>
          <p:cNvPr id="6"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dirty="0" smtClean="0">
                <a:solidFill>
                  <a:srgbClr val="000000"/>
                </a:solidFill>
              </a:rPr>
              <a:t>DEMOLITION MATERIALS</a:t>
            </a:r>
            <a:br>
              <a:rPr lang="en-US" altLang="en-US" kern="0" dirty="0" smtClean="0">
                <a:solidFill>
                  <a:srgbClr val="000000"/>
                </a:solidFill>
              </a:rPr>
            </a:br>
            <a:endParaRPr lang="en-US" altLang="en-US" kern="0" dirty="0" smtClean="0">
              <a:solidFill>
                <a:srgbClr val="000000"/>
              </a:solidFill>
            </a:endParaRPr>
          </a:p>
        </p:txBody>
      </p:sp>
    </p:spTree>
    <p:extLst>
      <p:ext uri="{BB962C8B-B14F-4D97-AF65-F5344CB8AC3E}">
        <p14:creationId xmlns:p14="http://schemas.microsoft.com/office/powerpoint/2010/main" val="24864274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00"/>
            <a:ext cx="9144000" cy="4953000"/>
          </a:xfrm>
        </p:spPr>
        <p:txBody>
          <a:bodyPr/>
          <a:lstStyle/>
          <a:p>
            <a:r>
              <a:rPr lang="en-US" sz="2000" dirty="0"/>
              <a:t>Explosive </a:t>
            </a:r>
            <a:r>
              <a:rPr lang="en-US" sz="2000" dirty="0" smtClean="0"/>
              <a:t>Destructor</a:t>
            </a:r>
          </a:p>
          <a:p>
            <a:endParaRPr lang="en-US" sz="2000" dirty="0"/>
          </a:p>
          <a:p>
            <a:r>
              <a:rPr lang="en-US" sz="2000" dirty="0"/>
              <a:t>Explosive destructors are used to adapt ammunition and other explosive material which cannot be reliably detonated by special blasting caps. Explosive destructors are used in demolition work, booby-traps, and improvised mines. Explosive destructors are also used to destroy deteriorated or abandoned ammunition.</a:t>
            </a:r>
          </a:p>
          <a:p>
            <a:endParaRPr lang="en-US" sz="1600" dirty="0"/>
          </a:p>
        </p:txBody>
      </p:sp>
      <p:sp>
        <p:nvSpPr>
          <p:cNvPr id="4" name="Slide Number Placeholder 3"/>
          <p:cNvSpPr>
            <a:spLocks noGrp="1"/>
          </p:cNvSpPr>
          <p:nvPr>
            <p:ph type="sldNum" sz="quarter" idx="12"/>
          </p:nvPr>
        </p:nvSpPr>
        <p:spPr/>
        <p:txBody>
          <a:bodyPr/>
          <a:lstStyle/>
          <a:p>
            <a:pPr>
              <a:defRPr/>
            </a:pPr>
            <a:fld id="{7039F003-2850-49BD-B191-B191FDD3A441}" type="slidenum">
              <a:rPr lang="en-US" smtClean="0"/>
              <a:pPr>
                <a:defRPr/>
              </a:pPr>
              <a:t>25</a:t>
            </a:fld>
            <a:endParaRPr lang="en-US" dirty="0"/>
          </a:p>
        </p:txBody>
      </p:sp>
      <p:sp>
        <p:nvSpPr>
          <p:cNvPr id="6"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dirty="0" smtClean="0">
                <a:solidFill>
                  <a:srgbClr val="000000"/>
                </a:solidFill>
              </a:rPr>
              <a:t>DEMOLITION MATERIALS</a:t>
            </a:r>
            <a:br>
              <a:rPr lang="en-US" altLang="en-US" kern="0" dirty="0" smtClean="0">
                <a:solidFill>
                  <a:srgbClr val="000000"/>
                </a:solidFill>
              </a:rPr>
            </a:br>
            <a:endParaRPr lang="en-US" altLang="en-US" kern="0" dirty="0" smtClean="0">
              <a:solidFill>
                <a:srgbClr val="000000"/>
              </a:solidFill>
            </a:endParaRPr>
          </a:p>
        </p:txBody>
      </p:sp>
    </p:spTree>
    <p:extLst>
      <p:ext uri="{BB962C8B-B14F-4D97-AF65-F5344CB8AC3E}">
        <p14:creationId xmlns:p14="http://schemas.microsoft.com/office/powerpoint/2010/main" val="15266791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00"/>
            <a:ext cx="9144000" cy="4953000"/>
          </a:xfrm>
        </p:spPr>
        <p:txBody>
          <a:bodyPr/>
          <a:lstStyle/>
          <a:p>
            <a:r>
              <a:rPr lang="en-US" sz="2000" dirty="0"/>
              <a:t>Time Blasting </a:t>
            </a:r>
            <a:r>
              <a:rPr lang="en-US" sz="2000" dirty="0" smtClean="0"/>
              <a:t>Fuse</a:t>
            </a:r>
          </a:p>
          <a:p>
            <a:endParaRPr lang="en-US" sz="2000" dirty="0"/>
          </a:p>
          <a:p>
            <a:r>
              <a:rPr lang="en-US" sz="2000" dirty="0"/>
              <a:t>Time blasting fuse is used to transmit a flame from an igniter to a non-electric blasting cap or other explosive charge. </a:t>
            </a:r>
          </a:p>
          <a:p>
            <a:endParaRPr lang="en-US" sz="2000" dirty="0"/>
          </a:p>
          <a:p>
            <a:r>
              <a:rPr lang="en-US" sz="2000" dirty="0"/>
              <a:t>One end of a strand of time blasting fuse is crimped to </a:t>
            </a:r>
            <a:r>
              <a:rPr lang="en-US" sz="2000" dirty="0" smtClean="0"/>
              <a:t>the                                               </a:t>
            </a:r>
            <a:r>
              <a:rPr lang="en-US" sz="2000" dirty="0"/>
              <a:t>flared end of a blasting cap while the other end is </a:t>
            </a:r>
            <a:r>
              <a:rPr lang="en-US" sz="2000" dirty="0" smtClean="0"/>
              <a:t>                                                           assembled </a:t>
            </a:r>
            <a:r>
              <a:rPr lang="en-US" sz="2000" dirty="0"/>
              <a:t>to an igniter. The burn rate of a strand of time </a:t>
            </a:r>
            <a:r>
              <a:rPr lang="en-US" sz="2000" dirty="0" smtClean="0"/>
              <a:t>                                                 fuse </a:t>
            </a:r>
            <a:r>
              <a:rPr lang="en-US" sz="2000" dirty="0"/>
              <a:t>depends upon the length of the fuse. The longer the </a:t>
            </a:r>
            <a:r>
              <a:rPr lang="en-US" sz="2000" dirty="0" smtClean="0"/>
              <a:t>                                                fuse</a:t>
            </a:r>
            <a:r>
              <a:rPr lang="en-US" sz="2000" dirty="0"/>
              <a:t>, the longer the time delay before initiation of the </a:t>
            </a:r>
            <a:r>
              <a:rPr lang="en-US" sz="2000" dirty="0" err="1" smtClean="0"/>
              <a:t>the</a:t>
            </a:r>
            <a:r>
              <a:rPr lang="en-US" sz="2000" dirty="0" smtClean="0"/>
              <a:t>                                                  </a:t>
            </a:r>
            <a:r>
              <a:rPr lang="en-US" sz="2000" dirty="0"/>
              <a:t>blasting cap. The time delay is necessary to allow personnel to initiate the firing system and retire to a safe distance before detonation. </a:t>
            </a:r>
          </a:p>
          <a:p>
            <a:endParaRPr lang="en-US" sz="2000" dirty="0"/>
          </a:p>
          <a:p>
            <a:r>
              <a:rPr lang="en-US" sz="2000" dirty="0"/>
              <a:t>The most common type of time blasting fuse is the M700, illustrated in the image at right. </a:t>
            </a:r>
          </a:p>
          <a:p>
            <a:endParaRPr lang="en-US" sz="1600" dirty="0"/>
          </a:p>
        </p:txBody>
      </p:sp>
      <p:sp>
        <p:nvSpPr>
          <p:cNvPr id="4" name="Slide Number Placeholder 3"/>
          <p:cNvSpPr>
            <a:spLocks noGrp="1"/>
          </p:cNvSpPr>
          <p:nvPr>
            <p:ph type="sldNum" sz="quarter" idx="12"/>
          </p:nvPr>
        </p:nvSpPr>
        <p:spPr/>
        <p:txBody>
          <a:bodyPr/>
          <a:lstStyle/>
          <a:p>
            <a:pPr>
              <a:defRPr/>
            </a:pPr>
            <a:fld id="{7039F003-2850-49BD-B191-B191FDD3A441}" type="slidenum">
              <a:rPr lang="en-US" smtClean="0"/>
              <a:pPr>
                <a:defRPr/>
              </a:pPr>
              <a:t>26</a:t>
            </a:fld>
            <a:endParaRPr lang="en-US" dirty="0"/>
          </a:p>
        </p:txBody>
      </p:sp>
      <p:sp>
        <p:nvSpPr>
          <p:cNvPr id="6"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dirty="0" smtClean="0">
                <a:solidFill>
                  <a:srgbClr val="000000"/>
                </a:solidFill>
              </a:rPr>
              <a:t>DEMOLITION MATERIALS</a:t>
            </a:r>
            <a:br>
              <a:rPr lang="en-US" altLang="en-US" kern="0" dirty="0" smtClean="0">
                <a:solidFill>
                  <a:srgbClr val="000000"/>
                </a:solidFill>
              </a:rPr>
            </a:br>
            <a:endParaRPr lang="en-US" altLang="en-US" kern="0" dirty="0" smtClean="0">
              <a:solidFill>
                <a:srgbClr val="000000"/>
              </a:solidFill>
            </a:endParaRPr>
          </a:p>
        </p:txBody>
      </p:sp>
      <p:pic>
        <p:nvPicPr>
          <p:cNvPr id="2" name="Picture 1"/>
          <p:cNvPicPr>
            <a:picLocks noChangeAspect="1"/>
          </p:cNvPicPr>
          <p:nvPr/>
        </p:nvPicPr>
        <p:blipFill>
          <a:blip r:embed="rId2"/>
          <a:stretch>
            <a:fillRect/>
          </a:stretch>
        </p:blipFill>
        <p:spPr>
          <a:xfrm>
            <a:off x="6400800" y="3001963"/>
            <a:ext cx="2676525" cy="2200275"/>
          </a:xfrm>
          <a:prstGeom prst="rect">
            <a:avLst/>
          </a:prstGeom>
        </p:spPr>
      </p:pic>
    </p:spTree>
    <p:extLst>
      <p:ext uri="{BB962C8B-B14F-4D97-AF65-F5344CB8AC3E}">
        <p14:creationId xmlns:p14="http://schemas.microsoft.com/office/powerpoint/2010/main" val="23064888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00"/>
            <a:ext cx="9144000" cy="4953000"/>
          </a:xfrm>
        </p:spPr>
        <p:txBody>
          <a:bodyPr/>
          <a:lstStyle/>
          <a:p>
            <a:r>
              <a:rPr lang="en-US" sz="2000" dirty="0"/>
              <a:t>M700 Time Blasting </a:t>
            </a:r>
            <a:r>
              <a:rPr lang="en-US" sz="2000" dirty="0" smtClean="0"/>
              <a:t>Fuse</a:t>
            </a:r>
          </a:p>
          <a:p>
            <a:endParaRPr lang="en-US" sz="2000" dirty="0"/>
          </a:p>
          <a:p>
            <a:r>
              <a:rPr lang="en-US" sz="2000" dirty="0"/>
              <a:t>The M700 time blasting fuse is approximately .20-inches in diameter and consists of a black powder core wrapped in several layers of fiber. It has a dark green, smooth plastic outer covering for waterproofing purposes. The outer covering of this type time fuse has a single yellow band at 1-foot or 18-inch intervals and double yellow bands at 5-foot or 90-inch intervals, depending upon the time of manufacture. </a:t>
            </a:r>
          </a:p>
          <a:p>
            <a:endParaRPr lang="en-US" sz="2000" dirty="0"/>
          </a:p>
          <a:p>
            <a:r>
              <a:rPr lang="en-US" sz="2000" dirty="0"/>
              <a:t>The burn rate for the M700 time fuse will vary by each roll of issue. In order to determine the exact burn rate for a particular roll of M700 time blasting fuse, a test burn must be performed. </a:t>
            </a:r>
          </a:p>
          <a:p>
            <a:endParaRPr lang="en-US" sz="1600" dirty="0"/>
          </a:p>
        </p:txBody>
      </p:sp>
      <p:sp>
        <p:nvSpPr>
          <p:cNvPr id="4" name="Slide Number Placeholder 3"/>
          <p:cNvSpPr>
            <a:spLocks noGrp="1"/>
          </p:cNvSpPr>
          <p:nvPr>
            <p:ph type="sldNum" sz="quarter" idx="12"/>
          </p:nvPr>
        </p:nvSpPr>
        <p:spPr/>
        <p:txBody>
          <a:bodyPr/>
          <a:lstStyle/>
          <a:p>
            <a:pPr>
              <a:defRPr/>
            </a:pPr>
            <a:fld id="{7039F003-2850-49BD-B191-B191FDD3A441}" type="slidenum">
              <a:rPr lang="en-US" smtClean="0"/>
              <a:pPr>
                <a:defRPr/>
              </a:pPr>
              <a:t>27</a:t>
            </a:fld>
            <a:endParaRPr lang="en-US" dirty="0"/>
          </a:p>
        </p:txBody>
      </p:sp>
      <p:sp>
        <p:nvSpPr>
          <p:cNvPr id="6"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dirty="0" smtClean="0">
                <a:solidFill>
                  <a:srgbClr val="000000"/>
                </a:solidFill>
              </a:rPr>
              <a:t>DEMOLITION MATERIALS</a:t>
            </a:r>
            <a:br>
              <a:rPr lang="en-US" altLang="en-US" kern="0" dirty="0" smtClean="0">
                <a:solidFill>
                  <a:srgbClr val="000000"/>
                </a:solidFill>
              </a:rPr>
            </a:br>
            <a:endParaRPr lang="en-US" altLang="en-US" kern="0" dirty="0" smtClean="0">
              <a:solidFill>
                <a:srgbClr val="000000"/>
              </a:solidFill>
            </a:endParaRPr>
          </a:p>
        </p:txBody>
      </p:sp>
    </p:spTree>
    <p:extLst>
      <p:ext uri="{BB962C8B-B14F-4D97-AF65-F5344CB8AC3E}">
        <p14:creationId xmlns:p14="http://schemas.microsoft.com/office/powerpoint/2010/main" val="17091703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00"/>
            <a:ext cx="9144000" cy="4953000"/>
          </a:xfrm>
        </p:spPr>
        <p:txBody>
          <a:bodyPr/>
          <a:lstStyle/>
          <a:p>
            <a:r>
              <a:rPr lang="en-US" sz="2000" dirty="0"/>
              <a:t>Time Blasting Fuse </a:t>
            </a:r>
            <a:r>
              <a:rPr lang="en-US" sz="2000" dirty="0" smtClean="0"/>
              <a:t>Igniter</a:t>
            </a:r>
          </a:p>
          <a:p>
            <a:endParaRPr lang="en-US" sz="2000" dirty="0"/>
          </a:p>
          <a:p>
            <a:r>
              <a:rPr lang="en-US" sz="2000" dirty="0"/>
              <a:t>Time blasting fuse igniters are initiating components used to light time blasting fuse. </a:t>
            </a:r>
          </a:p>
          <a:p>
            <a:endParaRPr lang="en-US" sz="2000" dirty="0"/>
          </a:p>
          <a:p>
            <a:r>
              <a:rPr lang="en-US" sz="2000" dirty="0"/>
              <a:t>Time blasting fuse igniters may be of either friction or weatherproof type. Those of friction type consist of a paper tube containing friction powder. Weatherproof type igniters, such as the M60 illustrated below, consist of a barrel holding a firing mechanism and a coupling base that contains a percussion cap primer. Plastic sealing material is used to waterproof the joint of the time blasting fuse and fuse igniter. This type igniter will ignite </a:t>
            </a:r>
            <a:r>
              <a:rPr lang="en-US" sz="2000" dirty="0" smtClean="0"/>
              <a:t>                                                                              the </a:t>
            </a:r>
            <a:r>
              <a:rPr lang="en-US" sz="2000" dirty="0"/>
              <a:t>smooth surface fuse under any </a:t>
            </a:r>
            <a:r>
              <a:rPr lang="en-US" sz="2000" dirty="0" smtClean="0"/>
              <a:t>                                                                               weather </a:t>
            </a:r>
            <a:r>
              <a:rPr lang="en-US" sz="2000" dirty="0"/>
              <a:t>condition, even under water.</a:t>
            </a:r>
          </a:p>
          <a:p>
            <a:endParaRPr lang="en-US" sz="1600" dirty="0"/>
          </a:p>
        </p:txBody>
      </p:sp>
      <p:sp>
        <p:nvSpPr>
          <p:cNvPr id="4" name="Slide Number Placeholder 3"/>
          <p:cNvSpPr>
            <a:spLocks noGrp="1"/>
          </p:cNvSpPr>
          <p:nvPr>
            <p:ph type="sldNum" sz="quarter" idx="12"/>
          </p:nvPr>
        </p:nvSpPr>
        <p:spPr/>
        <p:txBody>
          <a:bodyPr/>
          <a:lstStyle/>
          <a:p>
            <a:pPr>
              <a:defRPr/>
            </a:pPr>
            <a:fld id="{7039F003-2850-49BD-B191-B191FDD3A441}" type="slidenum">
              <a:rPr lang="en-US" smtClean="0"/>
              <a:pPr>
                <a:defRPr/>
              </a:pPr>
              <a:t>28</a:t>
            </a:fld>
            <a:endParaRPr lang="en-US" dirty="0"/>
          </a:p>
        </p:txBody>
      </p:sp>
      <p:sp>
        <p:nvSpPr>
          <p:cNvPr id="6"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dirty="0" smtClean="0">
                <a:solidFill>
                  <a:srgbClr val="000000"/>
                </a:solidFill>
              </a:rPr>
              <a:t>DEMOLITION MATERIALS</a:t>
            </a:r>
            <a:br>
              <a:rPr lang="en-US" altLang="en-US" kern="0" dirty="0" smtClean="0">
                <a:solidFill>
                  <a:srgbClr val="000000"/>
                </a:solidFill>
              </a:rPr>
            </a:br>
            <a:endParaRPr lang="en-US" altLang="en-US" kern="0" dirty="0" smtClean="0">
              <a:solidFill>
                <a:srgbClr val="000000"/>
              </a:solidFill>
            </a:endParaRPr>
          </a:p>
        </p:txBody>
      </p:sp>
      <p:pic>
        <p:nvPicPr>
          <p:cNvPr id="2" name="Picture 1"/>
          <p:cNvPicPr>
            <a:picLocks noChangeAspect="1"/>
          </p:cNvPicPr>
          <p:nvPr/>
        </p:nvPicPr>
        <p:blipFill>
          <a:blip r:embed="rId2"/>
          <a:stretch>
            <a:fillRect/>
          </a:stretch>
        </p:blipFill>
        <p:spPr>
          <a:xfrm>
            <a:off x="4343400" y="4953000"/>
            <a:ext cx="3352800" cy="1819275"/>
          </a:xfrm>
          <a:prstGeom prst="rect">
            <a:avLst/>
          </a:prstGeom>
        </p:spPr>
      </p:pic>
    </p:spTree>
    <p:extLst>
      <p:ext uri="{BB962C8B-B14F-4D97-AF65-F5344CB8AC3E}">
        <p14:creationId xmlns:p14="http://schemas.microsoft.com/office/powerpoint/2010/main" val="3835228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00"/>
            <a:ext cx="9144000" cy="4953000"/>
          </a:xfrm>
        </p:spPr>
        <p:txBody>
          <a:bodyPr/>
          <a:lstStyle/>
          <a:p>
            <a:r>
              <a:rPr lang="en-US" sz="2000" dirty="0"/>
              <a:t>Detonating </a:t>
            </a:r>
            <a:r>
              <a:rPr lang="en-US" sz="2000" dirty="0" smtClean="0"/>
              <a:t>Cord</a:t>
            </a:r>
          </a:p>
          <a:p>
            <a:endParaRPr lang="en-US" sz="2000" dirty="0"/>
          </a:p>
          <a:p>
            <a:r>
              <a:rPr lang="en-US" sz="2000" dirty="0"/>
              <a:t>Detonating cord is used to prime and detonate other explosive charges. It will transmit a detonating wave at a rate of at least 5,900 meters-per-second. </a:t>
            </a:r>
          </a:p>
          <a:p>
            <a:endParaRPr lang="en-US" sz="2000" dirty="0"/>
          </a:p>
          <a:p>
            <a:r>
              <a:rPr lang="en-US" sz="2000" dirty="0"/>
              <a:t>Detonating cord has a core of PETN, which is a </a:t>
            </a:r>
            <a:r>
              <a:rPr lang="en-US" sz="2000" dirty="0" err="1"/>
              <a:t>boostering</a:t>
            </a:r>
            <a:r>
              <a:rPr lang="en-US" sz="2000" dirty="0"/>
              <a:t> </a:t>
            </a:r>
            <a:r>
              <a:rPr lang="en-US" sz="2000" dirty="0" smtClean="0"/>
              <a:t>                                      explosive </a:t>
            </a:r>
            <a:r>
              <a:rPr lang="en-US" sz="2000" dirty="0"/>
              <a:t>with a high rate of detonation. This core of white </a:t>
            </a:r>
            <a:r>
              <a:rPr lang="en-US" sz="2000" dirty="0" smtClean="0"/>
              <a:t>                                  PETN </a:t>
            </a:r>
            <a:r>
              <a:rPr lang="en-US" sz="2000" dirty="0"/>
              <a:t>is encased in a seamless textile tube that is covered </a:t>
            </a:r>
            <a:r>
              <a:rPr lang="en-US" sz="2000" dirty="0" smtClean="0"/>
              <a:t>with                                      </a:t>
            </a:r>
            <a:r>
              <a:rPr lang="en-US" sz="2000" dirty="0"/>
              <a:t>a thin layer of asphalt and sheathed in an outer covering of </a:t>
            </a:r>
            <a:r>
              <a:rPr lang="en-US" sz="2000" dirty="0" smtClean="0"/>
              <a:t>                                         plastic </a:t>
            </a:r>
            <a:r>
              <a:rPr lang="en-US" sz="2000" dirty="0"/>
              <a:t>coated textile. This outer surface is smooth and is </a:t>
            </a:r>
            <a:r>
              <a:rPr lang="en-US" sz="2000" dirty="0" smtClean="0"/>
              <a:t>                                              olive-drab </a:t>
            </a:r>
            <a:r>
              <a:rPr lang="en-US" sz="2000" dirty="0"/>
              <a:t>in color. </a:t>
            </a:r>
          </a:p>
          <a:p>
            <a:endParaRPr lang="en-US" sz="2000" dirty="0"/>
          </a:p>
          <a:p>
            <a:r>
              <a:rPr lang="en-US" sz="2000" dirty="0"/>
              <a:t>Detonating cord is initiated by a blasting cap. When initiated, it will explode over an entire length and detonate any properly connected demolition material. </a:t>
            </a:r>
          </a:p>
          <a:p>
            <a:endParaRPr lang="en-US" sz="1600" dirty="0"/>
          </a:p>
        </p:txBody>
      </p:sp>
      <p:sp>
        <p:nvSpPr>
          <p:cNvPr id="4" name="Slide Number Placeholder 3"/>
          <p:cNvSpPr>
            <a:spLocks noGrp="1"/>
          </p:cNvSpPr>
          <p:nvPr>
            <p:ph type="sldNum" sz="quarter" idx="12"/>
          </p:nvPr>
        </p:nvSpPr>
        <p:spPr/>
        <p:txBody>
          <a:bodyPr/>
          <a:lstStyle/>
          <a:p>
            <a:pPr>
              <a:defRPr/>
            </a:pPr>
            <a:fld id="{7039F003-2850-49BD-B191-B191FDD3A441}" type="slidenum">
              <a:rPr lang="en-US" smtClean="0"/>
              <a:pPr>
                <a:defRPr/>
              </a:pPr>
              <a:t>29</a:t>
            </a:fld>
            <a:endParaRPr lang="en-US" dirty="0"/>
          </a:p>
        </p:txBody>
      </p:sp>
      <p:sp>
        <p:nvSpPr>
          <p:cNvPr id="6"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dirty="0" smtClean="0">
                <a:solidFill>
                  <a:srgbClr val="000000"/>
                </a:solidFill>
              </a:rPr>
              <a:t>DEMOLITION MATERIALS</a:t>
            </a:r>
            <a:br>
              <a:rPr lang="en-US" altLang="en-US" kern="0" dirty="0" smtClean="0">
                <a:solidFill>
                  <a:srgbClr val="000000"/>
                </a:solidFill>
              </a:rPr>
            </a:br>
            <a:endParaRPr lang="en-US" altLang="en-US" kern="0" dirty="0" smtClean="0">
              <a:solidFill>
                <a:srgbClr val="000000"/>
              </a:solidFill>
            </a:endParaRPr>
          </a:p>
        </p:txBody>
      </p:sp>
      <p:pic>
        <p:nvPicPr>
          <p:cNvPr id="5" name="Picture 4"/>
          <p:cNvPicPr>
            <a:picLocks noChangeAspect="1"/>
          </p:cNvPicPr>
          <p:nvPr/>
        </p:nvPicPr>
        <p:blipFill>
          <a:blip r:embed="rId2"/>
          <a:stretch>
            <a:fillRect/>
          </a:stretch>
        </p:blipFill>
        <p:spPr>
          <a:xfrm>
            <a:off x="7010400" y="3400425"/>
            <a:ext cx="1905000" cy="2581275"/>
          </a:xfrm>
          <a:prstGeom prst="rect">
            <a:avLst/>
          </a:prstGeom>
        </p:spPr>
      </p:pic>
    </p:spTree>
    <p:extLst>
      <p:ext uri="{BB962C8B-B14F-4D97-AF65-F5344CB8AC3E}">
        <p14:creationId xmlns:p14="http://schemas.microsoft.com/office/powerpoint/2010/main" val="29241882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00"/>
            <a:ext cx="9144000" cy="4953000"/>
          </a:xfrm>
        </p:spPr>
        <p:txBody>
          <a:bodyPr/>
          <a:lstStyle/>
          <a:p>
            <a:r>
              <a:rPr lang="en-US" sz="2400" dirty="0"/>
              <a:t>Demolition materials consist of items used by the U.S. military in the destruction of earthworks, fortifications, railroads, dams, bridges, and buildings. </a:t>
            </a:r>
          </a:p>
          <a:p>
            <a:endParaRPr lang="en-US" sz="2400" dirty="0"/>
          </a:p>
          <a:p>
            <a:r>
              <a:rPr lang="en-US" sz="2400" dirty="0"/>
              <a:t>Demolition materials are designated by FSC 1375.</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7039F003-2850-49BD-B191-B191FDD3A441}" type="slidenum">
              <a:rPr lang="en-US" smtClean="0"/>
              <a:pPr>
                <a:defRPr/>
              </a:pPr>
              <a:t>3</a:t>
            </a:fld>
            <a:endParaRPr lang="en-US" dirty="0"/>
          </a:p>
        </p:txBody>
      </p:sp>
      <p:sp>
        <p:nvSpPr>
          <p:cNvPr id="6"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dirty="0" smtClean="0">
                <a:solidFill>
                  <a:srgbClr val="000000"/>
                </a:solidFill>
              </a:rPr>
              <a:t>DEMOLITION MATERIALS</a:t>
            </a:r>
            <a:br>
              <a:rPr lang="en-US" altLang="en-US" kern="0" dirty="0" smtClean="0">
                <a:solidFill>
                  <a:srgbClr val="000000"/>
                </a:solidFill>
              </a:rPr>
            </a:br>
            <a:endParaRPr lang="en-US" altLang="en-US" kern="0" dirty="0" smtClean="0">
              <a:solidFill>
                <a:srgbClr val="000000"/>
              </a:solidFill>
            </a:endParaRPr>
          </a:p>
        </p:txBody>
      </p:sp>
    </p:spTree>
    <p:extLst>
      <p:ext uri="{BB962C8B-B14F-4D97-AF65-F5344CB8AC3E}">
        <p14:creationId xmlns:p14="http://schemas.microsoft.com/office/powerpoint/2010/main" val="22985215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00"/>
            <a:ext cx="9144000" cy="4953000"/>
          </a:xfrm>
        </p:spPr>
        <p:txBody>
          <a:bodyPr/>
          <a:lstStyle/>
          <a:p>
            <a:r>
              <a:rPr lang="en-US" sz="2000" dirty="0"/>
              <a:t>Comparing Time Blasting Fuse and Detonating </a:t>
            </a:r>
            <a:r>
              <a:rPr lang="en-US" sz="2000" dirty="0" smtClean="0"/>
              <a:t>Cord</a:t>
            </a:r>
          </a:p>
          <a:p>
            <a:endParaRPr lang="en-US" sz="2000" dirty="0"/>
          </a:p>
          <a:p>
            <a:r>
              <a:rPr lang="en-US" sz="1400" dirty="0">
                <a:solidFill>
                  <a:srgbClr val="FF0000"/>
                </a:solidFill>
              </a:rPr>
              <a:t>WARNING: Never confuse detonating cord with time blasting fuse. Detonating cord will ignite instantaneously upon impact of a blasting cap. </a:t>
            </a:r>
          </a:p>
          <a:p>
            <a:endParaRPr lang="en-US" sz="1400" dirty="0">
              <a:solidFill>
                <a:srgbClr val="FF0000"/>
              </a:solidFill>
            </a:endParaRPr>
          </a:p>
          <a:p>
            <a:r>
              <a:rPr lang="en-US" sz="1400" dirty="0"/>
              <a:t>Both detonating cord and time fuse are olive drab in color, but time fuse has a black core (black powder) and detonating cord has a white core (PETN). Also, time fuse has single and double yellow markings on the outer surface while detonating cord does not.</a:t>
            </a:r>
          </a:p>
          <a:p>
            <a:endParaRPr lang="en-US" sz="1400" dirty="0"/>
          </a:p>
          <a:p>
            <a:r>
              <a:rPr lang="en-US" sz="1400" dirty="0"/>
              <a:t>CAUTION: To avoid problems with moisture infiltration, never use the first or last six inches of detonating cord.</a:t>
            </a:r>
          </a:p>
          <a:p>
            <a:endParaRPr lang="en-US" sz="1600" dirty="0"/>
          </a:p>
        </p:txBody>
      </p:sp>
      <p:sp>
        <p:nvSpPr>
          <p:cNvPr id="4" name="Slide Number Placeholder 3"/>
          <p:cNvSpPr>
            <a:spLocks noGrp="1"/>
          </p:cNvSpPr>
          <p:nvPr>
            <p:ph type="sldNum" sz="quarter" idx="12"/>
          </p:nvPr>
        </p:nvSpPr>
        <p:spPr/>
        <p:txBody>
          <a:bodyPr/>
          <a:lstStyle/>
          <a:p>
            <a:pPr>
              <a:defRPr/>
            </a:pPr>
            <a:fld id="{7039F003-2850-49BD-B191-B191FDD3A441}" type="slidenum">
              <a:rPr lang="en-US" smtClean="0"/>
              <a:pPr>
                <a:defRPr/>
              </a:pPr>
              <a:t>30</a:t>
            </a:fld>
            <a:endParaRPr lang="en-US" dirty="0"/>
          </a:p>
        </p:txBody>
      </p:sp>
      <p:sp>
        <p:nvSpPr>
          <p:cNvPr id="6"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dirty="0" smtClean="0">
                <a:solidFill>
                  <a:srgbClr val="000000"/>
                </a:solidFill>
              </a:rPr>
              <a:t>DEMOLITION MATERIALS</a:t>
            </a:r>
            <a:br>
              <a:rPr lang="en-US" altLang="en-US" kern="0" dirty="0" smtClean="0">
                <a:solidFill>
                  <a:srgbClr val="000000"/>
                </a:solidFill>
              </a:rPr>
            </a:br>
            <a:endParaRPr lang="en-US" altLang="en-US" kern="0" dirty="0" smtClean="0">
              <a:solidFill>
                <a:srgbClr val="000000"/>
              </a:solidFill>
            </a:endParaRPr>
          </a:p>
        </p:txBody>
      </p:sp>
      <p:pic>
        <p:nvPicPr>
          <p:cNvPr id="2" name="Picture 1"/>
          <p:cNvPicPr>
            <a:picLocks noChangeAspect="1"/>
          </p:cNvPicPr>
          <p:nvPr/>
        </p:nvPicPr>
        <p:blipFill>
          <a:blip r:embed="rId2"/>
          <a:stretch>
            <a:fillRect/>
          </a:stretch>
        </p:blipFill>
        <p:spPr>
          <a:xfrm>
            <a:off x="2734733" y="4743450"/>
            <a:ext cx="4495800" cy="2114550"/>
          </a:xfrm>
          <a:prstGeom prst="rect">
            <a:avLst/>
          </a:prstGeom>
        </p:spPr>
      </p:pic>
    </p:spTree>
    <p:extLst>
      <p:ext uri="{BB962C8B-B14F-4D97-AF65-F5344CB8AC3E}">
        <p14:creationId xmlns:p14="http://schemas.microsoft.com/office/powerpoint/2010/main" val="36983367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00"/>
            <a:ext cx="9144000" cy="4953000"/>
          </a:xfrm>
        </p:spPr>
        <p:txBody>
          <a:bodyPr/>
          <a:lstStyle/>
          <a:p>
            <a:r>
              <a:rPr lang="en-US" sz="2000" dirty="0"/>
              <a:t>Firing </a:t>
            </a:r>
            <a:r>
              <a:rPr lang="en-US" sz="2000" dirty="0" smtClean="0"/>
              <a:t>Devices</a:t>
            </a:r>
          </a:p>
          <a:p>
            <a:endParaRPr lang="en-US" sz="2000" dirty="0"/>
          </a:p>
          <a:p>
            <a:r>
              <a:rPr lang="en-US" sz="2000" dirty="0"/>
              <a:t>A firing device is designed to initiate a train of fire or detonation of demolition charges, booby-traps, or mines principally by initiation of a non-electric blasting cap or a mine activator. A common type of firing device is the detonating cord firing device. </a:t>
            </a:r>
          </a:p>
          <a:p>
            <a:endParaRPr lang="en-US" sz="2000" dirty="0"/>
          </a:p>
          <a:p>
            <a:r>
              <a:rPr lang="en-US" sz="2000" dirty="0"/>
              <a:t>More information on this type of demolition item may be found in paragraph 2-47 of FM 3-34.214, although it is beyond the scope of this course.</a:t>
            </a:r>
          </a:p>
          <a:p>
            <a:endParaRPr lang="en-US" sz="2000" dirty="0"/>
          </a:p>
          <a:p>
            <a:endParaRPr lang="en-US" sz="1600" dirty="0"/>
          </a:p>
        </p:txBody>
      </p:sp>
      <p:sp>
        <p:nvSpPr>
          <p:cNvPr id="4" name="Slide Number Placeholder 3"/>
          <p:cNvSpPr>
            <a:spLocks noGrp="1"/>
          </p:cNvSpPr>
          <p:nvPr>
            <p:ph type="sldNum" sz="quarter" idx="12"/>
          </p:nvPr>
        </p:nvSpPr>
        <p:spPr/>
        <p:txBody>
          <a:bodyPr/>
          <a:lstStyle/>
          <a:p>
            <a:pPr>
              <a:defRPr/>
            </a:pPr>
            <a:fld id="{7039F003-2850-49BD-B191-B191FDD3A441}" type="slidenum">
              <a:rPr lang="en-US" smtClean="0"/>
              <a:pPr>
                <a:defRPr/>
              </a:pPr>
              <a:t>31</a:t>
            </a:fld>
            <a:endParaRPr lang="en-US" dirty="0"/>
          </a:p>
        </p:txBody>
      </p:sp>
      <p:sp>
        <p:nvSpPr>
          <p:cNvPr id="6"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dirty="0" smtClean="0">
                <a:solidFill>
                  <a:srgbClr val="000000"/>
                </a:solidFill>
              </a:rPr>
              <a:t>DEMOLITION MATERIALS</a:t>
            </a:r>
            <a:br>
              <a:rPr lang="en-US" altLang="en-US" kern="0" dirty="0" smtClean="0">
                <a:solidFill>
                  <a:srgbClr val="000000"/>
                </a:solidFill>
              </a:rPr>
            </a:br>
            <a:endParaRPr lang="en-US" altLang="en-US" kern="0" dirty="0" smtClean="0">
              <a:solidFill>
                <a:srgbClr val="000000"/>
              </a:solidFill>
            </a:endParaRPr>
          </a:p>
        </p:txBody>
      </p:sp>
    </p:spTree>
    <p:extLst>
      <p:ext uri="{BB962C8B-B14F-4D97-AF65-F5344CB8AC3E}">
        <p14:creationId xmlns:p14="http://schemas.microsoft.com/office/powerpoint/2010/main" val="4925580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00"/>
            <a:ext cx="9144000" cy="4953000"/>
          </a:xfrm>
        </p:spPr>
        <p:txBody>
          <a:bodyPr/>
          <a:lstStyle/>
          <a:p>
            <a:r>
              <a:rPr lang="en-US" sz="2000" dirty="0"/>
              <a:t>Blasting </a:t>
            </a:r>
            <a:r>
              <a:rPr lang="en-US" sz="2000" dirty="0" smtClean="0"/>
              <a:t>Caps</a:t>
            </a:r>
          </a:p>
          <a:p>
            <a:endParaRPr lang="en-US" sz="2000" dirty="0"/>
          </a:p>
          <a:p>
            <a:r>
              <a:rPr lang="en-US" sz="2000" dirty="0"/>
              <a:t>Blasting caps are used to initiate explosives. Blasting caps are composed of a thin, tubular metallic shell and are about 2 1/2-inches long and 1/4-inch in diameter. They are filled with small charges of sensitive high explosives. </a:t>
            </a:r>
          </a:p>
          <a:p>
            <a:endParaRPr lang="en-US" sz="2000" dirty="0"/>
          </a:p>
          <a:p>
            <a:r>
              <a:rPr lang="en-US" sz="2000" dirty="0"/>
              <a:t>The two types of blasting caps are the M7 nonelectric (illustrated at bottom left) and the M6 electric (illustrated at bottom right).</a:t>
            </a:r>
          </a:p>
          <a:p>
            <a:endParaRPr lang="en-US" sz="2000" dirty="0"/>
          </a:p>
          <a:p>
            <a:endParaRPr lang="en-US" sz="1600" dirty="0"/>
          </a:p>
        </p:txBody>
      </p:sp>
      <p:sp>
        <p:nvSpPr>
          <p:cNvPr id="4" name="Slide Number Placeholder 3"/>
          <p:cNvSpPr>
            <a:spLocks noGrp="1"/>
          </p:cNvSpPr>
          <p:nvPr>
            <p:ph type="sldNum" sz="quarter" idx="12"/>
          </p:nvPr>
        </p:nvSpPr>
        <p:spPr/>
        <p:txBody>
          <a:bodyPr/>
          <a:lstStyle/>
          <a:p>
            <a:pPr>
              <a:defRPr/>
            </a:pPr>
            <a:fld id="{7039F003-2850-49BD-B191-B191FDD3A441}" type="slidenum">
              <a:rPr lang="en-US" smtClean="0"/>
              <a:pPr>
                <a:defRPr/>
              </a:pPr>
              <a:t>32</a:t>
            </a:fld>
            <a:endParaRPr lang="en-US" dirty="0"/>
          </a:p>
        </p:txBody>
      </p:sp>
      <p:sp>
        <p:nvSpPr>
          <p:cNvPr id="6"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dirty="0" smtClean="0">
                <a:solidFill>
                  <a:srgbClr val="000000"/>
                </a:solidFill>
              </a:rPr>
              <a:t>DEMOLITION MATERIALS</a:t>
            </a:r>
            <a:br>
              <a:rPr lang="en-US" altLang="en-US" kern="0" dirty="0" smtClean="0">
                <a:solidFill>
                  <a:srgbClr val="000000"/>
                </a:solidFill>
              </a:rPr>
            </a:br>
            <a:endParaRPr lang="en-US" altLang="en-US" kern="0" dirty="0" smtClean="0">
              <a:solidFill>
                <a:srgbClr val="000000"/>
              </a:solidFill>
            </a:endParaRPr>
          </a:p>
        </p:txBody>
      </p:sp>
      <p:pic>
        <p:nvPicPr>
          <p:cNvPr id="2" name="Picture 1"/>
          <p:cNvPicPr>
            <a:picLocks noChangeAspect="1"/>
          </p:cNvPicPr>
          <p:nvPr/>
        </p:nvPicPr>
        <p:blipFill>
          <a:blip r:embed="rId2"/>
          <a:stretch>
            <a:fillRect/>
          </a:stretch>
        </p:blipFill>
        <p:spPr>
          <a:xfrm>
            <a:off x="1143000" y="4748212"/>
            <a:ext cx="5905500" cy="1933575"/>
          </a:xfrm>
          <a:prstGeom prst="rect">
            <a:avLst/>
          </a:prstGeom>
        </p:spPr>
      </p:pic>
    </p:spTree>
    <p:extLst>
      <p:ext uri="{BB962C8B-B14F-4D97-AF65-F5344CB8AC3E}">
        <p14:creationId xmlns:p14="http://schemas.microsoft.com/office/powerpoint/2010/main" val="36791089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00"/>
            <a:ext cx="9144000" cy="4953000"/>
          </a:xfrm>
        </p:spPr>
        <p:txBody>
          <a:bodyPr/>
          <a:lstStyle/>
          <a:p>
            <a:r>
              <a:rPr lang="en-US" sz="2000" dirty="0"/>
              <a:t>M6 Electric Blasting </a:t>
            </a:r>
            <a:r>
              <a:rPr lang="en-US" sz="2000" dirty="0" smtClean="0"/>
              <a:t>Cap</a:t>
            </a:r>
          </a:p>
          <a:p>
            <a:endParaRPr lang="en-US" sz="2000" dirty="0"/>
          </a:p>
          <a:p>
            <a:r>
              <a:rPr lang="en-US" sz="2000" dirty="0"/>
              <a:t>The M6 electric blasting cap contains an electric bridge wire with two 12-foot lead wires embedded in the ignition charge. The lead wires extend through a rubber plug in the open end of the cup assembly. </a:t>
            </a:r>
          </a:p>
          <a:p>
            <a:endParaRPr lang="en-US" sz="2000" dirty="0"/>
          </a:p>
          <a:p>
            <a:r>
              <a:rPr lang="en-US" sz="2000" dirty="0"/>
              <a:t>To function this type of blasting cap, an electric </a:t>
            </a:r>
            <a:r>
              <a:rPr lang="en-US" sz="2000" dirty="0" smtClean="0"/>
              <a:t>                                                       current </a:t>
            </a:r>
            <a:r>
              <a:rPr lang="en-US" sz="2000" dirty="0"/>
              <a:t>flows through the bridge wire creating </a:t>
            </a:r>
            <a:r>
              <a:rPr lang="en-US" sz="2000" dirty="0" smtClean="0"/>
              <a:t>                                                            sufficient </a:t>
            </a:r>
            <a:r>
              <a:rPr lang="en-US" sz="2000" dirty="0"/>
              <a:t>heat to ignite an ignition charge. The M6 </a:t>
            </a:r>
            <a:r>
              <a:rPr lang="en-US" sz="2000" dirty="0" smtClean="0"/>
              <a:t>                                                      electric </a:t>
            </a:r>
            <a:r>
              <a:rPr lang="en-US" sz="2000" dirty="0"/>
              <a:t>blasting cap would be used in conjunction </a:t>
            </a:r>
            <a:r>
              <a:rPr lang="en-US" sz="2000" dirty="0" smtClean="0"/>
              <a:t>with                                                  </a:t>
            </a:r>
            <a:r>
              <a:rPr lang="en-US" sz="2000" dirty="0"/>
              <a:t>a blasting </a:t>
            </a:r>
            <a:r>
              <a:rPr lang="en-US" sz="2000" dirty="0" smtClean="0"/>
              <a:t>machine.</a:t>
            </a:r>
            <a:endParaRPr lang="en-US" sz="2000" dirty="0"/>
          </a:p>
          <a:p>
            <a:endParaRPr lang="en-US" sz="2000" dirty="0"/>
          </a:p>
          <a:p>
            <a:endParaRPr lang="en-US" sz="1600" dirty="0"/>
          </a:p>
        </p:txBody>
      </p:sp>
      <p:sp>
        <p:nvSpPr>
          <p:cNvPr id="4" name="Slide Number Placeholder 3"/>
          <p:cNvSpPr>
            <a:spLocks noGrp="1"/>
          </p:cNvSpPr>
          <p:nvPr>
            <p:ph type="sldNum" sz="quarter" idx="12"/>
          </p:nvPr>
        </p:nvSpPr>
        <p:spPr/>
        <p:txBody>
          <a:bodyPr/>
          <a:lstStyle/>
          <a:p>
            <a:pPr>
              <a:defRPr/>
            </a:pPr>
            <a:fld id="{7039F003-2850-49BD-B191-B191FDD3A441}" type="slidenum">
              <a:rPr lang="en-US" smtClean="0"/>
              <a:pPr>
                <a:defRPr/>
              </a:pPr>
              <a:t>33</a:t>
            </a:fld>
            <a:endParaRPr lang="en-US" dirty="0"/>
          </a:p>
        </p:txBody>
      </p:sp>
      <p:sp>
        <p:nvSpPr>
          <p:cNvPr id="6"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dirty="0" smtClean="0">
                <a:solidFill>
                  <a:srgbClr val="000000"/>
                </a:solidFill>
              </a:rPr>
              <a:t>DEMOLITION MATERIALS</a:t>
            </a:r>
            <a:br>
              <a:rPr lang="en-US" altLang="en-US" kern="0" dirty="0" smtClean="0">
                <a:solidFill>
                  <a:srgbClr val="000000"/>
                </a:solidFill>
              </a:rPr>
            </a:br>
            <a:endParaRPr lang="en-US" altLang="en-US" kern="0" dirty="0" smtClean="0">
              <a:solidFill>
                <a:srgbClr val="000000"/>
              </a:solidFill>
            </a:endParaRPr>
          </a:p>
        </p:txBody>
      </p:sp>
      <p:pic>
        <p:nvPicPr>
          <p:cNvPr id="5" name="Picture 4"/>
          <p:cNvPicPr>
            <a:picLocks noChangeAspect="1"/>
          </p:cNvPicPr>
          <p:nvPr/>
        </p:nvPicPr>
        <p:blipFill>
          <a:blip r:embed="rId2"/>
          <a:stretch>
            <a:fillRect/>
          </a:stretch>
        </p:blipFill>
        <p:spPr>
          <a:xfrm>
            <a:off x="6096000" y="3429000"/>
            <a:ext cx="2619375" cy="2038350"/>
          </a:xfrm>
          <a:prstGeom prst="rect">
            <a:avLst/>
          </a:prstGeom>
        </p:spPr>
      </p:pic>
    </p:spTree>
    <p:extLst>
      <p:ext uri="{BB962C8B-B14F-4D97-AF65-F5344CB8AC3E}">
        <p14:creationId xmlns:p14="http://schemas.microsoft.com/office/powerpoint/2010/main" val="2727879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00"/>
            <a:ext cx="9144000" cy="4953000"/>
          </a:xfrm>
        </p:spPr>
        <p:txBody>
          <a:bodyPr/>
          <a:lstStyle/>
          <a:p>
            <a:r>
              <a:rPr lang="en-US" sz="2000" dirty="0"/>
              <a:t>M7 Nonelectric Blasting </a:t>
            </a:r>
            <a:r>
              <a:rPr lang="en-US" sz="2000" dirty="0" smtClean="0"/>
              <a:t>Cap</a:t>
            </a:r>
          </a:p>
          <a:p>
            <a:endParaRPr lang="en-US" sz="2000" dirty="0"/>
          </a:p>
          <a:p>
            <a:r>
              <a:rPr lang="en-US" sz="2000" dirty="0"/>
              <a:t>The M7 non-electric blasting cap is usually crimped to time blasting fuse. In order for the M7 non-electric blasting cap to function, a length of time fuse is inserted into the open end of the cap in such a manner that the cut end seats firmly against the ignition charge. </a:t>
            </a:r>
          </a:p>
          <a:p>
            <a:endParaRPr lang="en-US" sz="2000" dirty="0"/>
          </a:p>
          <a:p>
            <a:r>
              <a:rPr lang="en-US" sz="2000" dirty="0"/>
              <a:t>The cap is crimped to prevent movement of the time fuse while the other end is ignited by use of an igniter. </a:t>
            </a:r>
          </a:p>
          <a:p>
            <a:endParaRPr lang="en-US" sz="2000" dirty="0"/>
          </a:p>
          <a:p>
            <a:endParaRPr lang="en-US" sz="1600" dirty="0"/>
          </a:p>
        </p:txBody>
      </p:sp>
      <p:sp>
        <p:nvSpPr>
          <p:cNvPr id="4" name="Slide Number Placeholder 3"/>
          <p:cNvSpPr>
            <a:spLocks noGrp="1"/>
          </p:cNvSpPr>
          <p:nvPr>
            <p:ph type="sldNum" sz="quarter" idx="12"/>
          </p:nvPr>
        </p:nvSpPr>
        <p:spPr/>
        <p:txBody>
          <a:bodyPr/>
          <a:lstStyle/>
          <a:p>
            <a:pPr>
              <a:defRPr/>
            </a:pPr>
            <a:fld id="{7039F003-2850-49BD-B191-B191FDD3A441}" type="slidenum">
              <a:rPr lang="en-US" smtClean="0"/>
              <a:pPr>
                <a:defRPr/>
              </a:pPr>
              <a:t>34</a:t>
            </a:fld>
            <a:endParaRPr lang="en-US" dirty="0"/>
          </a:p>
        </p:txBody>
      </p:sp>
      <p:sp>
        <p:nvSpPr>
          <p:cNvPr id="6"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dirty="0" smtClean="0">
                <a:solidFill>
                  <a:srgbClr val="000000"/>
                </a:solidFill>
              </a:rPr>
              <a:t>DEMOLITION MATERIALS</a:t>
            </a:r>
            <a:br>
              <a:rPr lang="en-US" altLang="en-US" kern="0" dirty="0" smtClean="0">
                <a:solidFill>
                  <a:srgbClr val="000000"/>
                </a:solidFill>
              </a:rPr>
            </a:br>
            <a:endParaRPr lang="en-US" altLang="en-US" kern="0" dirty="0" smtClean="0">
              <a:solidFill>
                <a:srgbClr val="000000"/>
              </a:solidFill>
            </a:endParaRPr>
          </a:p>
        </p:txBody>
      </p:sp>
      <p:pic>
        <p:nvPicPr>
          <p:cNvPr id="2" name="Picture 1"/>
          <p:cNvPicPr>
            <a:picLocks noChangeAspect="1"/>
          </p:cNvPicPr>
          <p:nvPr/>
        </p:nvPicPr>
        <p:blipFill>
          <a:blip r:embed="rId2"/>
          <a:stretch>
            <a:fillRect/>
          </a:stretch>
        </p:blipFill>
        <p:spPr>
          <a:xfrm>
            <a:off x="2819400" y="5410200"/>
            <a:ext cx="2571750" cy="628650"/>
          </a:xfrm>
          <a:prstGeom prst="rect">
            <a:avLst/>
          </a:prstGeom>
        </p:spPr>
      </p:pic>
    </p:spTree>
    <p:extLst>
      <p:ext uri="{BB962C8B-B14F-4D97-AF65-F5344CB8AC3E}">
        <p14:creationId xmlns:p14="http://schemas.microsoft.com/office/powerpoint/2010/main" val="3953279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00"/>
            <a:ext cx="9144000" cy="4953000"/>
          </a:xfrm>
        </p:spPr>
        <p:txBody>
          <a:bodyPr/>
          <a:lstStyle/>
          <a:p>
            <a:r>
              <a:rPr lang="en-US" sz="2000" dirty="0"/>
              <a:t>Modernized Demolition </a:t>
            </a:r>
            <a:r>
              <a:rPr lang="en-US" sz="2000" dirty="0" smtClean="0"/>
              <a:t>Initiators</a:t>
            </a:r>
          </a:p>
          <a:p>
            <a:endParaRPr lang="en-US" sz="2000" dirty="0"/>
          </a:p>
          <a:p>
            <a:r>
              <a:rPr lang="en-US" sz="2000" dirty="0"/>
              <a:t>MDI is the project name given to a new family of non-electric blasting caps, non-electric boosters, and associated items. MDIs supplement and partially replace the M7 non-electric blasting cap, the M6 electric blasting cap, and the M700 time fuse. The snap together MDI components simplify initiation systems and some types of explosive priming.</a:t>
            </a:r>
          </a:p>
          <a:p>
            <a:endParaRPr lang="en-US" sz="2000" dirty="0"/>
          </a:p>
          <a:p>
            <a:r>
              <a:rPr lang="en-US" sz="2000" dirty="0"/>
              <a:t> </a:t>
            </a:r>
            <a:r>
              <a:rPr lang="en-US" sz="2000" dirty="0" smtClean="0"/>
              <a:t>MDIs </a:t>
            </a:r>
            <a:r>
              <a:rPr lang="en-US" sz="2000" dirty="0"/>
              <a:t>also improve reliability and safety.</a:t>
            </a:r>
          </a:p>
          <a:p>
            <a:endParaRPr lang="en-US" sz="2000" dirty="0"/>
          </a:p>
          <a:p>
            <a:endParaRPr lang="en-US" sz="1600" dirty="0"/>
          </a:p>
        </p:txBody>
      </p:sp>
      <p:sp>
        <p:nvSpPr>
          <p:cNvPr id="4" name="Slide Number Placeholder 3"/>
          <p:cNvSpPr>
            <a:spLocks noGrp="1"/>
          </p:cNvSpPr>
          <p:nvPr>
            <p:ph type="sldNum" sz="quarter" idx="12"/>
          </p:nvPr>
        </p:nvSpPr>
        <p:spPr/>
        <p:txBody>
          <a:bodyPr/>
          <a:lstStyle/>
          <a:p>
            <a:pPr>
              <a:defRPr/>
            </a:pPr>
            <a:fld id="{7039F003-2850-49BD-B191-B191FDD3A441}" type="slidenum">
              <a:rPr lang="en-US" smtClean="0"/>
              <a:pPr>
                <a:defRPr/>
              </a:pPr>
              <a:t>35</a:t>
            </a:fld>
            <a:endParaRPr lang="en-US" dirty="0"/>
          </a:p>
        </p:txBody>
      </p:sp>
      <p:sp>
        <p:nvSpPr>
          <p:cNvPr id="6"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dirty="0" smtClean="0">
                <a:solidFill>
                  <a:srgbClr val="000000"/>
                </a:solidFill>
              </a:rPr>
              <a:t>DEMOLITION MATERIALS</a:t>
            </a:r>
            <a:br>
              <a:rPr lang="en-US" altLang="en-US" kern="0" dirty="0" smtClean="0">
                <a:solidFill>
                  <a:srgbClr val="000000"/>
                </a:solidFill>
              </a:rPr>
            </a:br>
            <a:endParaRPr lang="en-US" altLang="en-US" kern="0" dirty="0" smtClean="0">
              <a:solidFill>
                <a:srgbClr val="000000"/>
              </a:solidFill>
            </a:endParaRPr>
          </a:p>
        </p:txBody>
      </p:sp>
    </p:spTree>
    <p:extLst>
      <p:ext uri="{BB962C8B-B14F-4D97-AF65-F5344CB8AC3E}">
        <p14:creationId xmlns:p14="http://schemas.microsoft.com/office/powerpoint/2010/main" val="9387769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00"/>
            <a:ext cx="9144000" cy="4953000"/>
          </a:xfrm>
        </p:spPr>
        <p:txBody>
          <a:bodyPr/>
          <a:lstStyle/>
          <a:p>
            <a:r>
              <a:rPr lang="en-US" sz="2000" dirty="0" smtClean="0"/>
              <a:t>Accessories/Tools</a:t>
            </a:r>
          </a:p>
          <a:p>
            <a:endParaRPr lang="en-US" sz="2000" dirty="0"/>
          </a:p>
          <a:p>
            <a:r>
              <a:rPr lang="en-US" sz="2000" dirty="0"/>
              <a:t>Accessories/tools used in accordance with priming and initiating materials include: </a:t>
            </a:r>
          </a:p>
          <a:p>
            <a:pPr lvl="1"/>
            <a:r>
              <a:rPr lang="en-US" sz="1600" dirty="0" smtClean="0"/>
              <a:t>Priming </a:t>
            </a:r>
            <a:r>
              <a:rPr lang="en-US" sz="1600" dirty="0"/>
              <a:t>Adapter </a:t>
            </a:r>
          </a:p>
          <a:p>
            <a:pPr lvl="1"/>
            <a:r>
              <a:rPr lang="en-US" sz="1600" dirty="0" smtClean="0"/>
              <a:t>Detonating </a:t>
            </a:r>
            <a:r>
              <a:rPr lang="en-US" sz="1600" dirty="0"/>
              <a:t>cord clip </a:t>
            </a:r>
          </a:p>
          <a:p>
            <a:pPr lvl="1"/>
            <a:r>
              <a:rPr lang="en-US" sz="1600" dirty="0" smtClean="0"/>
              <a:t>Waterproof </a:t>
            </a:r>
            <a:r>
              <a:rPr lang="en-US" sz="1600" dirty="0"/>
              <a:t>blasting cap sealing compound </a:t>
            </a:r>
          </a:p>
          <a:p>
            <a:pPr lvl="1"/>
            <a:r>
              <a:rPr lang="en-US" sz="1600" dirty="0" smtClean="0"/>
              <a:t>Electric </a:t>
            </a:r>
            <a:r>
              <a:rPr lang="en-US" sz="1600" dirty="0"/>
              <a:t>wire and cable</a:t>
            </a:r>
          </a:p>
          <a:p>
            <a:pPr lvl="1"/>
            <a:r>
              <a:rPr lang="en-US" sz="1600" dirty="0" smtClean="0"/>
              <a:t>Blasting </a:t>
            </a:r>
            <a:r>
              <a:rPr lang="en-US" sz="1600" dirty="0" err="1"/>
              <a:t>galvonometer</a:t>
            </a:r>
            <a:r>
              <a:rPr lang="en-US" sz="1600" dirty="0"/>
              <a:t> </a:t>
            </a:r>
          </a:p>
          <a:p>
            <a:pPr lvl="1"/>
            <a:r>
              <a:rPr lang="en-US" sz="1600" dirty="0" smtClean="0"/>
              <a:t>Blasting </a:t>
            </a:r>
            <a:r>
              <a:rPr lang="en-US" sz="1600" dirty="0"/>
              <a:t>machine </a:t>
            </a:r>
          </a:p>
          <a:p>
            <a:pPr lvl="1"/>
            <a:r>
              <a:rPr lang="en-US" sz="1600" dirty="0" smtClean="0"/>
              <a:t>Cap </a:t>
            </a:r>
            <a:r>
              <a:rPr lang="en-US" sz="1600" dirty="0"/>
              <a:t>crimper </a:t>
            </a:r>
          </a:p>
          <a:p>
            <a:endParaRPr lang="en-US" sz="2000" dirty="0"/>
          </a:p>
          <a:p>
            <a:r>
              <a:rPr lang="en-US" sz="2000" dirty="0"/>
              <a:t>On the following page, you will be provided with a brief definition of each. Information beyond the scope of this course may be found in both the TM 9-1300-200 and FM 3-34.214. </a:t>
            </a:r>
          </a:p>
          <a:p>
            <a:endParaRPr lang="en-US" sz="2000" dirty="0"/>
          </a:p>
          <a:p>
            <a:endParaRPr lang="en-US" sz="1600" dirty="0"/>
          </a:p>
        </p:txBody>
      </p:sp>
      <p:sp>
        <p:nvSpPr>
          <p:cNvPr id="4" name="Slide Number Placeholder 3"/>
          <p:cNvSpPr>
            <a:spLocks noGrp="1"/>
          </p:cNvSpPr>
          <p:nvPr>
            <p:ph type="sldNum" sz="quarter" idx="12"/>
          </p:nvPr>
        </p:nvSpPr>
        <p:spPr/>
        <p:txBody>
          <a:bodyPr/>
          <a:lstStyle/>
          <a:p>
            <a:pPr>
              <a:defRPr/>
            </a:pPr>
            <a:fld id="{7039F003-2850-49BD-B191-B191FDD3A441}" type="slidenum">
              <a:rPr lang="en-US" smtClean="0"/>
              <a:pPr>
                <a:defRPr/>
              </a:pPr>
              <a:t>36</a:t>
            </a:fld>
            <a:endParaRPr lang="en-US" dirty="0"/>
          </a:p>
        </p:txBody>
      </p:sp>
      <p:sp>
        <p:nvSpPr>
          <p:cNvPr id="6"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dirty="0" smtClean="0">
                <a:solidFill>
                  <a:srgbClr val="000000"/>
                </a:solidFill>
              </a:rPr>
              <a:t>DEMOLITION MATERIALS</a:t>
            </a:r>
            <a:br>
              <a:rPr lang="en-US" altLang="en-US" kern="0" dirty="0" smtClean="0">
                <a:solidFill>
                  <a:srgbClr val="000000"/>
                </a:solidFill>
              </a:rPr>
            </a:br>
            <a:endParaRPr lang="en-US" altLang="en-US" kern="0" dirty="0" smtClean="0">
              <a:solidFill>
                <a:srgbClr val="000000"/>
              </a:solidFill>
            </a:endParaRPr>
          </a:p>
        </p:txBody>
      </p:sp>
    </p:spTree>
    <p:extLst>
      <p:ext uri="{BB962C8B-B14F-4D97-AF65-F5344CB8AC3E}">
        <p14:creationId xmlns:p14="http://schemas.microsoft.com/office/powerpoint/2010/main" val="4402862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00"/>
            <a:ext cx="9144000" cy="4953000"/>
          </a:xfrm>
        </p:spPr>
        <p:txBody>
          <a:bodyPr/>
          <a:lstStyle/>
          <a:p>
            <a:r>
              <a:rPr lang="en-US" sz="2000" dirty="0"/>
              <a:t>Demolition </a:t>
            </a:r>
            <a:r>
              <a:rPr lang="en-US" sz="2000" dirty="0" smtClean="0"/>
              <a:t>Kits</a:t>
            </a:r>
          </a:p>
          <a:p>
            <a:endParaRPr lang="en-US" sz="2000" dirty="0"/>
          </a:p>
          <a:p>
            <a:r>
              <a:rPr lang="en-US" sz="2000" dirty="0"/>
              <a:t>Demolition kits contain explosive and non-explosive items used in performing various demolition tasks. Some kits are designed for general demolition, while others are designed for specific demolition tasks. </a:t>
            </a:r>
          </a:p>
          <a:p>
            <a:endParaRPr lang="en-US" sz="2000" dirty="0"/>
          </a:p>
          <a:p>
            <a:r>
              <a:rPr lang="en-US" sz="2000" dirty="0"/>
              <a:t>Demolition kits include accessories, tools, and other specialized components in specially designed containers. A common type of demolition kit is the Bangalore Torpedo Kit, discussed in more detail on the following page.</a:t>
            </a:r>
          </a:p>
          <a:p>
            <a:endParaRPr lang="en-US" sz="2000" dirty="0"/>
          </a:p>
          <a:p>
            <a:endParaRPr lang="en-US" sz="1600" dirty="0"/>
          </a:p>
        </p:txBody>
      </p:sp>
      <p:sp>
        <p:nvSpPr>
          <p:cNvPr id="4" name="Slide Number Placeholder 3"/>
          <p:cNvSpPr>
            <a:spLocks noGrp="1"/>
          </p:cNvSpPr>
          <p:nvPr>
            <p:ph type="sldNum" sz="quarter" idx="12"/>
          </p:nvPr>
        </p:nvSpPr>
        <p:spPr/>
        <p:txBody>
          <a:bodyPr/>
          <a:lstStyle/>
          <a:p>
            <a:pPr>
              <a:defRPr/>
            </a:pPr>
            <a:fld id="{7039F003-2850-49BD-B191-B191FDD3A441}" type="slidenum">
              <a:rPr lang="en-US" smtClean="0"/>
              <a:pPr>
                <a:defRPr/>
              </a:pPr>
              <a:t>37</a:t>
            </a:fld>
            <a:endParaRPr lang="en-US" dirty="0"/>
          </a:p>
        </p:txBody>
      </p:sp>
      <p:sp>
        <p:nvSpPr>
          <p:cNvPr id="6"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dirty="0" smtClean="0">
                <a:solidFill>
                  <a:srgbClr val="000000"/>
                </a:solidFill>
              </a:rPr>
              <a:t>DEMOLITION MATERIALS</a:t>
            </a:r>
            <a:br>
              <a:rPr lang="en-US" altLang="en-US" kern="0" dirty="0" smtClean="0">
                <a:solidFill>
                  <a:srgbClr val="000000"/>
                </a:solidFill>
              </a:rPr>
            </a:br>
            <a:endParaRPr lang="en-US" altLang="en-US" kern="0" dirty="0" smtClean="0">
              <a:solidFill>
                <a:srgbClr val="000000"/>
              </a:solidFill>
            </a:endParaRPr>
          </a:p>
        </p:txBody>
      </p:sp>
    </p:spTree>
    <p:extLst>
      <p:ext uri="{BB962C8B-B14F-4D97-AF65-F5344CB8AC3E}">
        <p14:creationId xmlns:p14="http://schemas.microsoft.com/office/powerpoint/2010/main" val="42913376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00"/>
            <a:ext cx="9144000" cy="4953000"/>
          </a:xfrm>
        </p:spPr>
        <p:txBody>
          <a:bodyPr/>
          <a:lstStyle/>
          <a:p>
            <a:r>
              <a:rPr lang="en-US" sz="2000" dirty="0"/>
              <a:t>Bangalore Torpedo </a:t>
            </a:r>
            <a:r>
              <a:rPr lang="en-US" sz="2000" dirty="0" smtClean="0"/>
              <a:t>Kit</a:t>
            </a:r>
          </a:p>
          <a:p>
            <a:endParaRPr lang="en-US" sz="2000" dirty="0"/>
          </a:p>
          <a:p>
            <a:r>
              <a:rPr lang="en-US" sz="2000" dirty="0"/>
              <a:t>The </a:t>
            </a:r>
            <a:r>
              <a:rPr lang="en-US" sz="2000" dirty="0" smtClean="0"/>
              <a:t>Bangalore </a:t>
            </a:r>
            <a:r>
              <a:rPr lang="en-US" sz="2000" dirty="0"/>
              <a:t>torpedo demolition kit is </a:t>
            </a:r>
            <a:r>
              <a:rPr lang="en-US" sz="2000" dirty="0" smtClean="0"/>
              <a:t>                                                                  composed </a:t>
            </a:r>
            <a:r>
              <a:rPr lang="en-US" sz="2000" dirty="0"/>
              <a:t>of single, high-explosive filled steel </a:t>
            </a:r>
            <a:r>
              <a:rPr lang="en-US" sz="2000" dirty="0" smtClean="0"/>
              <a:t>                                                           tubes </a:t>
            </a:r>
            <a:r>
              <a:rPr lang="en-US" sz="2000" dirty="0"/>
              <a:t>of multiple lengths with connecting sleeves</a:t>
            </a:r>
            <a:r>
              <a:rPr lang="en-US" sz="2000" dirty="0" smtClean="0"/>
              <a:t>.                                                          </a:t>
            </a:r>
            <a:r>
              <a:rPr lang="en-US" sz="2000" dirty="0"/>
              <a:t>It is used for blasting a path through wire </a:t>
            </a:r>
            <a:r>
              <a:rPr lang="en-US" sz="2000" dirty="0" smtClean="0"/>
              <a:t>                                                      entanglements </a:t>
            </a:r>
            <a:r>
              <a:rPr lang="en-US" sz="2000" dirty="0"/>
              <a:t>or other obstructions. </a:t>
            </a:r>
          </a:p>
          <a:p>
            <a:endParaRPr lang="en-US" sz="2000" dirty="0"/>
          </a:p>
          <a:p>
            <a:r>
              <a:rPr lang="en-US" sz="2000" dirty="0"/>
              <a:t>This particular kit consists of 10 loading </a:t>
            </a:r>
            <a:r>
              <a:rPr lang="en-US" sz="2000" dirty="0" smtClean="0"/>
              <a:t>                                                                 assemblies </a:t>
            </a:r>
            <a:r>
              <a:rPr lang="en-US" sz="2000" dirty="0"/>
              <a:t>(each is a five-foot long steel tube </a:t>
            </a:r>
            <a:r>
              <a:rPr lang="en-US" sz="2000" dirty="0" smtClean="0"/>
              <a:t>                                                         filled </a:t>
            </a:r>
            <a:r>
              <a:rPr lang="en-US" sz="2000" dirty="0"/>
              <a:t>with explosives), ten connecting sleeves, </a:t>
            </a:r>
            <a:r>
              <a:rPr lang="en-US" sz="2000" dirty="0" smtClean="0"/>
              <a:t>                                                             and </a:t>
            </a:r>
            <a:r>
              <a:rPr lang="en-US" sz="2000" dirty="0"/>
              <a:t>one nose sleeve. </a:t>
            </a:r>
          </a:p>
          <a:p>
            <a:endParaRPr lang="en-US" sz="2000" dirty="0"/>
          </a:p>
          <a:p>
            <a:endParaRPr lang="en-US" sz="1600" dirty="0"/>
          </a:p>
        </p:txBody>
      </p:sp>
      <p:sp>
        <p:nvSpPr>
          <p:cNvPr id="4" name="Slide Number Placeholder 3"/>
          <p:cNvSpPr>
            <a:spLocks noGrp="1"/>
          </p:cNvSpPr>
          <p:nvPr>
            <p:ph type="sldNum" sz="quarter" idx="12"/>
          </p:nvPr>
        </p:nvSpPr>
        <p:spPr/>
        <p:txBody>
          <a:bodyPr/>
          <a:lstStyle/>
          <a:p>
            <a:pPr>
              <a:defRPr/>
            </a:pPr>
            <a:fld id="{7039F003-2850-49BD-B191-B191FDD3A441}" type="slidenum">
              <a:rPr lang="en-US" smtClean="0"/>
              <a:pPr>
                <a:defRPr/>
              </a:pPr>
              <a:t>38</a:t>
            </a:fld>
            <a:endParaRPr lang="en-US" dirty="0"/>
          </a:p>
        </p:txBody>
      </p:sp>
      <p:sp>
        <p:nvSpPr>
          <p:cNvPr id="6"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dirty="0" smtClean="0">
                <a:solidFill>
                  <a:srgbClr val="000000"/>
                </a:solidFill>
              </a:rPr>
              <a:t>DEMOLITION MATERIALS</a:t>
            </a:r>
            <a:br>
              <a:rPr lang="en-US" altLang="en-US" kern="0" dirty="0" smtClean="0">
                <a:solidFill>
                  <a:srgbClr val="000000"/>
                </a:solidFill>
              </a:rPr>
            </a:br>
            <a:endParaRPr lang="en-US" altLang="en-US" kern="0" dirty="0" smtClean="0">
              <a:solidFill>
                <a:srgbClr val="000000"/>
              </a:solidFill>
            </a:endParaRPr>
          </a:p>
        </p:txBody>
      </p:sp>
      <p:pic>
        <p:nvPicPr>
          <p:cNvPr id="2" name="Picture 1"/>
          <p:cNvPicPr>
            <a:picLocks noChangeAspect="1"/>
          </p:cNvPicPr>
          <p:nvPr/>
        </p:nvPicPr>
        <p:blipFill>
          <a:blip r:embed="rId2"/>
          <a:stretch>
            <a:fillRect/>
          </a:stretch>
        </p:blipFill>
        <p:spPr>
          <a:xfrm>
            <a:off x="5486400" y="2295525"/>
            <a:ext cx="3429000" cy="3562350"/>
          </a:xfrm>
          <a:prstGeom prst="rect">
            <a:avLst/>
          </a:prstGeom>
        </p:spPr>
      </p:pic>
    </p:spTree>
    <p:extLst>
      <p:ext uri="{BB962C8B-B14F-4D97-AF65-F5344CB8AC3E}">
        <p14:creationId xmlns:p14="http://schemas.microsoft.com/office/powerpoint/2010/main" val="1241380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00"/>
            <a:ext cx="9144000" cy="4953000"/>
          </a:xfrm>
        </p:spPr>
        <p:txBody>
          <a:bodyPr/>
          <a:lstStyle/>
          <a:p>
            <a:r>
              <a:rPr lang="en-US" sz="2000" dirty="0"/>
              <a:t>Mine Clearing </a:t>
            </a:r>
            <a:r>
              <a:rPr lang="en-US" sz="2000" dirty="0" smtClean="0"/>
              <a:t>Devices</a:t>
            </a:r>
          </a:p>
          <a:p>
            <a:endParaRPr lang="en-US" sz="2000" dirty="0"/>
          </a:p>
          <a:p>
            <a:r>
              <a:rPr lang="en-US" sz="2000" dirty="0"/>
              <a:t>Mine clearing devices (sometimes referred to as projected charges) are used to clear paths for maneuvering forces through minefields, wire entanglements, and various other types of obstacles or obstructions. </a:t>
            </a:r>
          </a:p>
          <a:p>
            <a:endParaRPr lang="en-US" sz="2000" dirty="0"/>
          </a:p>
          <a:p>
            <a:r>
              <a:rPr lang="en-US" sz="2000" dirty="0"/>
              <a:t>Mine clearing devices consist of line charges ranging in length of up to 400-feet. They are capable of clearing paths large enough to accommodate foot troops, military vehicles, and tanks. </a:t>
            </a:r>
          </a:p>
          <a:p>
            <a:endParaRPr lang="en-US" sz="2000" dirty="0"/>
          </a:p>
          <a:p>
            <a:r>
              <a:rPr lang="en-US" sz="2000" dirty="0"/>
              <a:t>A common mine clearing device is the Mine Clearing Line Charge (MICLIC). The MICLIC is a 5-inch rocket motor that projects an explosive line charge across the target. The line charge is 350-feet long and is filled with Composition C-4.</a:t>
            </a:r>
          </a:p>
          <a:p>
            <a:endParaRPr lang="en-US" sz="2000" dirty="0"/>
          </a:p>
          <a:p>
            <a:endParaRPr lang="en-US" sz="1600" dirty="0"/>
          </a:p>
        </p:txBody>
      </p:sp>
      <p:sp>
        <p:nvSpPr>
          <p:cNvPr id="4" name="Slide Number Placeholder 3"/>
          <p:cNvSpPr>
            <a:spLocks noGrp="1"/>
          </p:cNvSpPr>
          <p:nvPr>
            <p:ph type="sldNum" sz="quarter" idx="12"/>
          </p:nvPr>
        </p:nvSpPr>
        <p:spPr/>
        <p:txBody>
          <a:bodyPr/>
          <a:lstStyle/>
          <a:p>
            <a:pPr>
              <a:defRPr/>
            </a:pPr>
            <a:fld id="{7039F003-2850-49BD-B191-B191FDD3A441}" type="slidenum">
              <a:rPr lang="en-US" smtClean="0"/>
              <a:pPr>
                <a:defRPr/>
              </a:pPr>
              <a:t>39</a:t>
            </a:fld>
            <a:endParaRPr lang="en-US" dirty="0"/>
          </a:p>
        </p:txBody>
      </p:sp>
      <p:sp>
        <p:nvSpPr>
          <p:cNvPr id="6"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dirty="0" smtClean="0">
                <a:solidFill>
                  <a:srgbClr val="000000"/>
                </a:solidFill>
              </a:rPr>
              <a:t>DEMOLITION MATERIALS</a:t>
            </a:r>
            <a:br>
              <a:rPr lang="en-US" altLang="en-US" kern="0" dirty="0" smtClean="0">
                <a:solidFill>
                  <a:srgbClr val="000000"/>
                </a:solidFill>
              </a:rPr>
            </a:br>
            <a:endParaRPr lang="en-US" altLang="en-US" kern="0" dirty="0" smtClean="0">
              <a:solidFill>
                <a:srgbClr val="000000"/>
              </a:solidFill>
            </a:endParaRPr>
          </a:p>
        </p:txBody>
      </p:sp>
    </p:spTree>
    <p:extLst>
      <p:ext uri="{BB962C8B-B14F-4D97-AF65-F5344CB8AC3E}">
        <p14:creationId xmlns:p14="http://schemas.microsoft.com/office/powerpoint/2010/main" val="32468655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00"/>
            <a:ext cx="9144000" cy="4953000"/>
          </a:xfrm>
        </p:spPr>
        <p:txBody>
          <a:bodyPr/>
          <a:lstStyle/>
          <a:p>
            <a:r>
              <a:rPr lang="en-US" sz="2400" dirty="0" smtClean="0"/>
              <a:t>Classifications</a:t>
            </a:r>
          </a:p>
          <a:p>
            <a:endParaRPr lang="en-US" sz="2400" dirty="0"/>
          </a:p>
          <a:p>
            <a:r>
              <a:rPr lang="en-US" sz="1800" dirty="0"/>
              <a:t>Demolition materials may be classified by composition as explosive or non-explosive or by use as service (combat) or training. </a:t>
            </a:r>
          </a:p>
          <a:p>
            <a:endParaRPr lang="en-US" sz="1800" dirty="0"/>
          </a:p>
          <a:p>
            <a:r>
              <a:rPr lang="en-US" sz="1800" dirty="0"/>
              <a:t>More specifically, demolition materials may be classified according to the following types, each of which is defined on the following page. </a:t>
            </a:r>
          </a:p>
          <a:p>
            <a:pPr lvl="1"/>
            <a:r>
              <a:rPr lang="en-US" sz="1400" dirty="0" smtClean="0"/>
              <a:t>Demolition </a:t>
            </a:r>
            <a:r>
              <a:rPr lang="en-US" sz="1400" dirty="0"/>
              <a:t>charges</a:t>
            </a:r>
          </a:p>
          <a:p>
            <a:endParaRPr lang="en-US" sz="1800" dirty="0"/>
          </a:p>
          <a:p>
            <a:pPr lvl="1"/>
            <a:r>
              <a:rPr lang="en-US" sz="1400" dirty="0" smtClean="0"/>
              <a:t>Priming </a:t>
            </a:r>
            <a:r>
              <a:rPr lang="en-US" sz="1400" dirty="0"/>
              <a:t>and initiating materials</a:t>
            </a:r>
          </a:p>
          <a:p>
            <a:endParaRPr lang="en-US" sz="1800" dirty="0"/>
          </a:p>
          <a:p>
            <a:pPr lvl="1"/>
            <a:r>
              <a:rPr lang="en-US" sz="1400" dirty="0" smtClean="0"/>
              <a:t>Demolition </a:t>
            </a:r>
            <a:r>
              <a:rPr lang="en-US" sz="1400" dirty="0"/>
              <a:t>equipment kits</a:t>
            </a:r>
          </a:p>
          <a:p>
            <a:endParaRPr lang="en-US" sz="1800" dirty="0"/>
          </a:p>
          <a:p>
            <a:pPr lvl="1"/>
            <a:r>
              <a:rPr lang="en-US" sz="1400" dirty="0" smtClean="0"/>
              <a:t>Mine </a:t>
            </a:r>
            <a:r>
              <a:rPr lang="en-US" sz="1400" dirty="0"/>
              <a:t>clearing devices</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7039F003-2850-49BD-B191-B191FDD3A441}" type="slidenum">
              <a:rPr lang="en-US" smtClean="0"/>
              <a:pPr>
                <a:defRPr/>
              </a:pPr>
              <a:t>4</a:t>
            </a:fld>
            <a:endParaRPr lang="en-US" dirty="0"/>
          </a:p>
        </p:txBody>
      </p:sp>
      <p:sp>
        <p:nvSpPr>
          <p:cNvPr id="6"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dirty="0" smtClean="0">
                <a:solidFill>
                  <a:srgbClr val="000000"/>
                </a:solidFill>
              </a:rPr>
              <a:t>DEMOLITION MATERIALS</a:t>
            </a:r>
            <a:br>
              <a:rPr lang="en-US" altLang="en-US" kern="0" dirty="0" smtClean="0">
                <a:solidFill>
                  <a:srgbClr val="000000"/>
                </a:solidFill>
              </a:rPr>
            </a:br>
            <a:endParaRPr lang="en-US" altLang="en-US" kern="0" dirty="0" smtClean="0">
              <a:solidFill>
                <a:srgbClr val="000000"/>
              </a:solidFill>
            </a:endParaRPr>
          </a:p>
        </p:txBody>
      </p:sp>
    </p:spTree>
    <p:extLst>
      <p:ext uri="{BB962C8B-B14F-4D97-AF65-F5344CB8AC3E}">
        <p14:creationId xmlns:p14="http://schemas.microsoft.com/office/powerpoint/2010/main" val="482170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00"/>
            <a:ext cx="9144000" cy="4953000"/>
          </a:xfrm>
        </p:spPr>
        <p:txBody>
          <a:bodyPr/>
          <a:lstStyle/>
          <a:p>
            <a:r>
              <a:rPr lang="en-US" sz="2000" dirty="0"/>
              <a:t>Demolition Materials </a:t>
            </a:r>
            <a:r>
              <a:rPr lang="en-US" sz="2000" dirty="0" smtClean="0"/>
              <a:t>Identification</a:t>
            </a:r>
          </a:p>
          <a:p>
            <a:endParaRPr lang="en-US" sz="2000" dirty="0"/>
          </a:p>
          <a:p>
            <a:r>
              <a:rPr lang="en-US" sz="2000" dirty="0"/>
              <a:t>Demolition materials and associated accessories are marked in accordance with specifications outlined in appropriate military publications. Detailed marking information may be found in the respective page of a demolition material item in the TM 43-0001-38, Datasheets for Demolition Materials. </a:t>
            </a:r>
          </a:p>
          <a:p>
            <a:endParaRPr lang="en-US" sz="2000" dirty="0"/>
          </a:p>
          <a:p>
            <a:r>
              <a:rPr lang="en-US" sz="2000" dirty="0"/>
              <a:t>On the following page, you will be introduced to some of the general marking specifications for demolition material items.</a:t>
            </a:r>
          </a:p>
          <a:p>
            <a:endParaRPr lang="en-US" sz="2000" dirty="0"/>
          </a:p>
          <a:p>
            <a:endParaRPr lang="en-US" sz="1600" dirty="0"/>
          </a:p>
        </p:txBody>
      </p:sp>
      <p:sp>
        <p:nvSpPr>
          <p:cNvPr id="4" name="Slide Number Placeholder 3"/>
          <p:cNvSpPr>
            <a:spLocks noGrp="1"/>
          </p:cNvSpPr>
          <p:nvPr>
            <p:ph type="sldNum" sz="quarter" idx="12"/>
          </p:nvPr>
        </p:nvSpPr>
        <p:spPr/>
        <p:txBody>
          <a:bodyPr/>
          <a:lstStyle/>
          <a:p>
            <a:pPr>
              <a:defRPr/>
            </a:pPr>
            <a:fld id="{7039F003-2850-49BD-B191-B191FDD3A441}" type="slidenum">
              <a:rPr lang="en-US" smtClean="0"/>
              <a:pPr>
                <a:defRPr/>
              </a:pPr>
              <a:t>40</a:t>
            </a:fld>
            <a:endParaRPr lang="en-US" dirty="0"/>
          </a:p>
        </p:txBody>
      </p:sp>
      <p:sp>
        <p:nvSpPr>
          <p:cNvPr id="6"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dirty="0" smtClean="0">
                <a:solidFill>
                  <a:srgbClr val="000000"/>
                </a:solidFill>
              </a:rPr>
              <a:t>DEMOLITION MATERIALS</a:t>
            </a:r>
            <a:br>
              <a:rPr lang="en-US" altLang="en-US" kern="0" dirty="0" smtClean="0">
                <a:solidFill>
                  <a:srgbClr val="000000"/>
                </a:solidFill>
              </a:rPr>
            </a:br>
            <a:endParaRPr lang="en-US" altLang="en-US" kern="0" dirty="0" smtClean="0">
              <a:solidFill>
                <a:srgbClr val="000000"/>
              </a:solidFill>
            </a:endParaRPr>
          </a:p>
        </p:txBody>
      </p:sp>
    </p:spTree>
    <p:extLst>
      <p:ext uri="{BB962C8B-B14F-4D97-AF65-F5344CB8AC3E}">
        <p14:creationId xmlns:p14="http://schemas.microsoft.com/office/powerpoint/2010/main" val="286269021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00"/>
            <a:ext cx="9144000" cy="4953000"/>
          </a:xfrm>
        </p:spPr>
        <p:txBody>
          <a:bodyPr/>
          <a:lstStyle/>
          <a:p>
            <a:r>
              <a:rPr lang="en-US" sz="2000" dirty="0" smtClean="0"/>
              <a:t>Marking</a:t>
            </a:r>
          </a:p>
          <a:p>
            <a:endParaRPr lang="en-US" sz="2000" dirty="0"/>
          </a:p>
          <a:p>
            <a:r>
              <a:rPr lang="en-US" sz="2000" dirty="0"/>
              <a:t>Demolition material containers and packaging are stenciled with markings that include all information required for complete identification of its contents as well as for handling, storage, and use. This information might include the nomenclature of the item (e.g. model number, explosive filler) as well as lot number. </a:t>
            </a:r>
            <a:endParaRPr lang="en-US" sz="2000" dirty="0" smtClean="0"/>
          </a:p>
          <a:p>
            <a:endParaRPr lang="en-US" sz="2000" dirty="0"/>
          </a:p>
          <a:p>
            <a:r>
              <a:rPr lang="en-US" sz="2000" dirty="0"/>
              <a:t>In the image of the shaped demolition charge at </a:t>
            </a:r>
            <a:r>
              <a:rPr lang="en-US" sz="2000" dirty="0" smtClean="0"/>
              <a:t>                                                          right</a:t>
            </a:r>
            <a:r>
              <a:rPr lang="en-US" sz="2000" dirty="0"/>
              <a:t>, it is visually identifiable that this type </a:t>
            </a:r>
            <a:r>
              <a:rPr lang="en-US" sz="2000" dirty="0" smtClean="0"/>
              <a:t>                                                                charge </a:t>
            </a:r>
            <a:r>
              <a:rPr lang="en-US" sz="2000" dirty="0"/>
              <a:t>is a 15-pound shaped charge filled with </a:t>
            </a:r>
            <a:r>
              <a:rPr lang="en-US" sz="2000" dirty="0" smtClean="0"/>
              <a:t>                                                     Composition </a:t>
            </a:r>
            <a:r>
              <a:rPr lang="en-US" sz="2000" dirty="0"/>
              <a:t>B filler.</a:t>
            </a:r>
          </a:p>
          <a:p>
            <a:endParaRPr lang="en-US" sz="2000" dirty="0"/>
          </a:p>
          <a:p>
            <a:endParaRPr lang="en-US" sz="1600" dirty="0"/>
          </a:p>
        </p:txBody>
      </p:sp>
      <p:sp>
        <p:nvSpPr>
          <p:cNvPr id="4" name="Slide Number Placeholder 3"/>
          <p:cNvSpPr>
            <a:spLocks noGrp="1"/>
          </p:cNvSpPr>
          <p:nvPr>
            <p:ph type="sldNum" sz="quarter" idx="12"/>
          </p:nvPr>
        </p:nvSpPr>
        <p:spPr/>
        <p:txBody>
          <a:bodyPr/>
          <a:lstStyle/>
          <a:p>
            <a:pPr>
              <a:defRPr/>
            </a:pPr>
            <a:fld id="{7039F003-2850-49BD-B191-B191FDD3A441}" type="slidenum">
              <a:rPr lang="en-US" smtClean="0"/>
              <a:pPr>
                <a:defRPr/>
              </a:pPr>
              <a:t>41</a:t>
            </a:fld>
            <a:endParaRPr lang="en-US" dirty="0"/>
          </a:p>
        </p:txBody>
      </p:sp>
      <p:sp>
        <p:nvSpPr>
          <p:cNvPr id="6"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dirty="0" smtClean="0">
                <a:solidFill>
                  <a:srgbClr val="000000"/>
                </a:solidFill>
              </a:rPr>
              <a:t>DEMOLITION MATERIALS</a:t>
            </a:r>
            <a:br>
              <a:rPr lang="en-US" altLang="en-US" kern="0" dirty="0" smtClean="0">
                <a:solidFill>
                  <a:srgbClr val="000000"/>
                </a:solidFill>
              </a:rPr>
            </a:br>
            <a:endParaRPr lang="en-US" altLang="en-US" kern="0" dirty="0" smtClean="0">
              <a:solidFill>
                <a:srgbClr val="000000"/>
              </a:solidFill>
            </a:endParaRPr>
          </a:p>
        </p:txBody>
      </p:sp>
      <p:pic>
        <p:nvPicPr>
          <p:cNvPr id="2" name="Picture 1"/>
          <p:cNvPicPr>
            <a:picLocks noChangeAspect="1"/>
          </p:cNvPicPr>
          <p:nvPr/>
        </p:nvPicPr>
        <p:blipFill>
          <a:blip r:embed="rId2"/>
          <a:stretch>
            <a:fillRect/>
          </a:stretch>
        </p:blipFill>
        <p:spPr>
          <a:xfrm>
            <a:off x="5410200" y="3996267"/>
            <a:ext cx="2514600" cy="2743200"/>
          </a:xfrm>
          <a:prstGeom prst="rect">
            <a:avLst/>
          </a:prstGeom>
        </p:spPr>
      </p:pic>
    </p:spTree>
    <p:extLst>
      <p:ext uri="{BB962C8B-B14F-4D97-AF65-F5344CB8AC3E}">
        <p14:creationId xmlns:p14="http://schemas.microsoft.com/office/powerpoint/2010/main" val="47139667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00"/>
            <a:ext cx="9144000" cy="4953000"/>
          </a:xfrm>
        </p:spPr>
        <p:txBody>
          <a:bodyPr/>
          <a:lstStyle/>
          <a:p>
            <a:r>
              <a:rPr lang="en-US" sz="2000" dirty="0"/>
              <a:t>Demolition Materials </a:t>
            </a:r>
            <a:r>
              <a:rPr lang="en-US" sz="2000" dirty="0" smtClean="0"/>
              <a:t>Packaging</a:t>
            </a:r>
          </a:p>
          <a:p>
            <a:endParaRPr lang="en-US" sz="2000" dirty="0"/>
          </a:p>
          <a:p>
            <a:r>
              <a:rPr lang="en-US" sz="2000" dirty="0"/>
              <a:t>Packaging configurations for demolition material items and associated accessories vary by the respective items specifications and requirements for packaging and storage, handling, and transportation. Specific packaging requirements for demolition materials may be found in the TM 43-0001-38, Datasheets for Demolition Materials. </a:t>
            </a:r>
          </a:p>
          <a:p>
            <a:endParaRPr lang="en-US" sz="2000" dirty="0"/>
          </a:p>
          <a:p>
            <a:r>
              <a:rPr lang="en-US" sz="2000" dirty="0"/>
              <a:t>On the following pages, you will be introduced to a variety of packaging specifications for types of demolition materials.</a:t>
            </a:r>
          </a:p>
          <a:p>
            <a:endParaRPr lang="en-US" sz="2000" dirty="0"/>
          </a:p>
          <a:p>
            <a:endParaRPr lang="en-US" sz="1600" dirty="0"/>
          </a:p>
        </p:txBody>
      </p:sp>
      <p:sp>
        <p:nvSpPr>
          <p:cNvPr id="4" name="Slide Number Placeholder 3"/>
          <p:cNvSpPr>
            <a:spLocks noGrp="1"/>
          </p:cNvSpPr>
          <p:nvPr>
            <p:ph type="sldNum" sz="quarter" idx="12"/>
          </p:nvPr>
        </p:nvSpPr>
        <p:spPr/>
        <p:txBody>
          <a:bodyPr/>
          <a:lstStyle/>
          <a:p>
            <a:pPr>
              <a:defRPr/>
            </a:pPr>
            <a:fld id="{7039F003-2850-49BD-B191-B191FDD3A441}" type="slidenum">
              <a:rPr lang="en-US" smtClean="0"/>
              <a:pPr>
                <a:defRPr/>
              </a:pPr>
              <a:t>42</a:t>
            </a:fld>
            <a:endParaRPr lang="en-US" dirty="0"/>
          </a:p>
        </p:txBody>
      </p:sp>
      <p:sp>
        <p:nvSpPr>
          <p:cNvPr id="6"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dirty="0" smtClean="0">
                <a:solidFill>
                  <a:srgbClr val="000000"/>
                </a:solidFill>
              </a:rPr>
              <a:t>DEMOLITION MATERIALS</a:t>
            </a:r>
            <a:br>
              <a:rPr lang="en-US" altLang="en-US" kern="0" dirty="0" smtClean="0">
                <a:solidFill>
                  <a:srgbClr val="000000"/>
                </a:solidFill>
              </a:rPr>
            </a:br>
            <a:endParaRPr lang="en-US" altLang="en-US" kern="0" dirty="0" smtClean="0">
              <a:solidFill>
                <a:srgbClr val="000000"/>
              </a:solidFill>
            </a:endParaRPr>
          </a:p>
        </p:txBody>
      </p:sp>
    </p:spTree>
    <p:extLst>
      <p:ext uri="{BB962C8B-B14F-4D97-AF65-F5344CB8AC3E}">
        <p14:creationId xmlns:p14="http://schemas.microsoft.com/office/powerpoint/2010/main" val="393516008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00"/>
            <a:ext cx="9144000" cy="4953000"/>
          </a:xfrm>
        </p:spPr>
        <p:txBody>
          <a:bodyPr/>
          <a:lstStyle/>
          <a:p>
            <a:r>
              <a:rPr lang="en-US" sz="2000" dirty="0"/>
              <a:t>Composition C4 Demolition Block </a:t>
            </a:r>
            <a:r>
              <a:rPr lang="en-US" sz="2000" dirty="0" smtClean="0"/>
              <a:t>Charges</a:t>
            </a:r>
          </a:p>
          <a:p>
            <a:endParaRPr lang="en-US" sz="2000" dirty="0"/>
          </a:p>
          <a:p>
            <a:r>
              <a:rPr lang="en-US" sz="2000" dirty="0"/>
              <a:t>Composition C4 demolition charges are packaged and enclosed in a plastic envelope which is then enclosed in a wooden box.</a:t>
            </a:r>
          </a:p>
          <a:p>
            <a:endParaRPr lang="en-US" sz="2000" dirty="0"/>
          </a:p>
          <a:p>
            <a:endParaRPr lang="en-US" sz="1600" dirty="0"/>
          </a:p>
        </p:txBody>
      </p:sp>
      <p:sp>
        <p:nvSpPr>
          <p:cNvPr id="4" name="Slide Number Placeholder 3"/>
          <p:cNvSpPr>
            <a:spLocks noGrp="1"/>
          </p:cNvSpPr>
          <p:nvPr>
            <p:ph type="sldNum" sz="quarter" idx="12"/>
          </p:nvPr>
        </p:nvSpPr>
        <p:spPr/>
        <p:txBody>
          <a:bodyPr/>
          <a:lstStyle/>
          <a:p>
            <a:pPr>
              <a:defRPr/>
            </a:pPr>
            <a:fld id="{7039F003-2850-49BD-B191-B191FDD3A441}" type="slidenum">
              <a:rPr lang="en-US" smtClean="0"/>
              <a:pPr>
                <a:defRPr/>
              </a:pPr>
              <a:t>43</a:t>
            </a:fld>
            <a:endParaRPr lang="en-US" dirty="0"/>
          </a:p>
        </p:txBody>
      </p:sp>
      <p:sp>
        <p:nvSpPr>
          <p:cNvPr id="6"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dirty="0" smtClean="0">
                <a:solidFill>
                  <a:srgbClr val="000000"/>
                </a:solidFill>
              </a:rPr>
              <a:t>DEMOLITION MATERIALS</a:t>
            </a:r>
            <a:br>
              <a:rPr lang="en-US" altLang="en-US" kern="0" dirty="0" smtClean="0">
                <a:solidFill>
                  <a:srgbClr val="000000"/>
                </a:solidFill>
              </a:rPr>
            </a:br>
            <a:endParaRPr lang="en-US" altLang="en-US" kern="0" dirty="0" smtClean="0">
              <a:solidFill>
                <a:srgbClr val="000000"/>
              </a:solidFill>
            </a:endParaRPr>
          </a:p>
        </p:txBody>
      </p:sp>
      <p:pic>
        <p:nvPicPr>
          <p:cNvPr id="2" name="Picture 1"/>
          <p:cNvPicPr>
            <a:picLocks noChangeAspect="1"/>
          </p:cNvPicPr>
          <p:nvPr/>
        </p:nvPicPr>
        <p:blipFill>
          <a:blip r:embed="rId2"/>
          <a:stretch>
            <a:fillRect/>
          </a:stretch>
        </p:blipFill>
        <p:spPr>
          <a:xfrm>
            <a:off x="3657600" y="3428999"/>
            <a:ext cx="2286000" cy="3361099"/>
          </a:xfrm>
          <a:prstGeom prst="rect">
            <a:avLst/>
          </a:prstGeom>
        </p:spPr>
      </p:pic>
    </p:spTree>
    <p:extLst>
      <p:ext uri="{BB962C8B-B14F-4D97-AF65-F5344CB8AC3E}">
        <p14:creationId xmlns:p14="http://schemas.microsoft.com/office/powerpoint/2010/main" val="101277387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00"/>
            <a:ext cx="9144000" cy="4953000"/>
          </a:xfrm>
        </p:spPr>
        <p:txBody>
          <a:bodyPr/>
          <a:lstStyle/>
          <a:p>
            <a:r>
              <a:rPr lang="en-US" sz="2000" dirty="0"/>
              <a:t>TNT Demolition Block </a:t>
            </a:r>
            <a:r>
              <a:rPr lang="en-US" sz="2000" dirty="0" smtClean="0"/>
              <a:t>Charges</a:t>
            </a:r>
          </a:p>
          <a:p>
            <a:endParaRPr lang="en-US" sz="2000" dirty="0"/>
          </a:p>
          <a:p>
            <a:r>
              <a:rPr lang="en-US" sz="2000" dirty="0"/>
              <a:t>TNT demolition block charges are packaging inside wooden boxes</a:t>
            </a:r>
            <a:r>
              <a:rPr lang="en-US" sz="2000" dirty="0" smtClean="0"/>
              <a:t>.</a:t>
            </a:r>
          </a:p>
          <a:p>
            <a:endParaRPr lang="en-US" sz="1600" dirty="0"/>
          </a:p>
        </p:txBody>
      </p:sp>
      <p:sp>
        <p:nvSpPr>
          <p:cNvPr id="4" name="Slide Number Placeholder 3"/>
          <p:cNvSpPr>
            <a:spLocks noGrp="1"/>
          </p:cNvSpPr>
          <p:nvPr>
            <p:ph type="sldNum" sz="quarter" idx="12"/>
          </p:nvPr>
        </p:nvSpPr>
        <p:spPr/>
        <p:txBody>
          <a:bodyPr/>
          <a:lstStyle/>
          <a:p>
            <a:pPr>
              <a:defRPr/>
            </a:pPr>
            <a:fld id="{7039F003-2850-49BD-B191-B191FDD3A441}" type="slidenum">
              <a:rPr lang="en-US" smtClean="0"/>
              <a:pPr>
                <a:defRPr/>
              </a:pPr>
              <a:t>44</a:t>
            </a:fld>
            <a:endParaRPr lang="en-US" dirty="0"/>
          </a:p>
        </p:txBody>
      </p:sp>
      <p:sp>
        <p:nvSpPr>
          <p:cNvPr id="6"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dirty="0" smtClean="0">
                <a:solidFill>
                  <a:srgbClr val="000000"/>
                </a:solidFill>
              </a:rPr>
              <a:t>DEMOLITION MATERIALS</a:t>
            </a:r>
            <a:br>
              <a:rPr lang="en-US" altLang="en-US" kern="0" dirty="0" smtClean="0">
                <a:solidFill>
                  <a:srgbClr val="000000"/>
                </a:solidFill>
              </a:rPr>
            </a:br>
            <a:endParaRPr lang="en-US" altLang="en-US" kern="0" dirty="0" smtClean="0">
              <a:solidFill>
                <a:srgbClr val="000000"/>
              </a:solidFill>
            </a:endParaRPr>
          </a:p>
        </p:txBody>
      </p:sp>
      <p:pic>
        <p:nvPicPr>
          <p:cNvPr id="5" name="Picture 4"/>
          <p:cNvPicPr>
            <a:picLocks noChangeAspect="1"/>
          </p:cNvPicPr>
          <p:nvPr/>
        </p:nvPicPr>
        <p:blipFill>
          <a:blip r:embed="rId2"/>
          <a:stretch>
            <a:fillRect/>
          </a:stretch>
        </p:blipFill>
        <p:spPr>
          <a:xfrm>
            <a:off x="2514600" y="3467099"/>
            <a:ext cx="2819400" cy="2958059"/>
          </a:xfrm>
          <a:prstGeom prst="rect">
            <a:avLst/>
          </a:prstGeom>
        </p:spPr>
      </p:pic>
    </p:spTree>
    <p:extLst>
      <p:ext uri="{BB962C8B-B14F-4D97-AF65-F5344CB8AC3E}">
        <p14:creationId xmlns:p14="http://schemas.microsoft.com/office/powerpoint/2010/main" val="280390389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00"/>
            <a:ext cx="9144000" cy="4953000"/>
          </a:xfrm>
        </p:spPr>
        <p:txBody>
          <a:bodyPr/>
          <a:lstStyle/>
          <a:p>
            <a:r>
              <a:rPr lang="en-US" sz="2000" dirty="0"/>
              <a:t>Cratering </a:t>
            </a:r>
            <a:r>
              <a:rPr lang="en-US" sz="2000" dirty="0" smtClean="0"/>
              <a:t>Charge</a:t>
            </a:r>
          </a:p>
          <a:p>
            <a:endParaRPr lang="en-US" sz="2000" dirty="0"/>
          </a:p>
          <a:p>
            <a:r>
              <a:rPr lang="en-US" sz="2000" dirty="0"/>
              <a:t>Cratering demolition charges are packaged in wooden boxes</a:t>
            </a:r>
            <a:r>
              <a:rPr lang="en-US" sz="2000" dirty="0" smtClean="0"/>
              <a:t>.</a:t>
            </a:r>
          </a:p>
          <a:p>
            <a:endParaRPr lang="en-US" sz="2000" dirty="0"/>
          </a:p>
          <a:p>
            <a:endParaRPr lang="en-US" sz="1600" dirty="0"/>
          </a:p>
        </p:txBody>
      </p:sp>
      <p:sp>
        <p:nvSpPr>
          <p:cNvPr id="4" name="Slide Number Placeholder 3"/>
          <p:cNvSpPr>
            <a:spLocks noGrp="1"/>
          </p:cNvSpPr>
          <p:nvPr>
            <p:ph type="sldNum" sz="quarter" idx="12"/>
          </p:nvPr>
        </p:nvSpPr>
        <p:spPr/>
        <p:txBody>
          <a:bodyPr/>
          <a:lstStyle/>
          <a:p>
            <a:pPr>
              <a:defRPr/>
            </a:pPr>
            <a:fld id="{7039F003-2850-49BD-B191-B191FDD3A441}" type="slidenum">
              <a:rPr lang="en-US" smtClean="0"/>
              <a:pPr>
                <a:defRPr/>
              </a:pPr>
              <a:t>45</a:t>
            </a:fld>
            <a:endParaRPr lang="en-US" dirty="0"/>
          </a:p>
        </p:txBody>
      </p:sp>
      <p:sp>
        <p:nvSpPr>
          <p:cNvPr id="6"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dirty="0" smtClean="0">
                <a:solidFill>
                  <a:srgbClr val="000000"/>
                </a:solidFill>
              </a:rPr>
              <a:t>DEMOLITION MATERIALS</a:t>
            </a:r>
            <a:br>
              <a:rPr lang="en-US" altLang="en-US" kern="0" dirty="0" smtClean="0">
                <a:solidFill>
                  <a:srgbClr val="000000"/>
                </a:solidFill>
              </a:rPr>
            </a:br>
            <a:endParaRPr lang="en-US" altLang="en-US" kern="0" dirty="0" smtClean="0">
              <a:solidFill>
                <a:srgbClr val="000000"/>
              </a:solidFill>
            </a:endParaRPr>
          </a:p>
        </p:txBody>
      </p:sp>
      <p:pic>
        <p:nvPicPr>
          <p:cNvPr id="2" name="Picture 1"/>
          <p:cNvPicPr>
            <a:picLocks noChangeAspect="1"/>
          </p:cNvPicPr>
          <p:nvPr/>
        </p:nvPicPr>
        <p:blipFill>
          <a:blip r:embed="rId2"/>
          <a:stretch>
            <a:fillRect/>
          </a:stretch>
        </p:blipFill>
        <p:spPr>
          <a:xfrm>
            <a:off x="1600200" y="3619500"/>
            <a:ext cx="3276600" cy="2097024"/>
          </a:xfrm>
          <a:prstGeom prst="rect">
            <a:avLst/>
          </a:prstGeom>
        </p:spPr>
      </p:pic>
    </p:spTree>
    <p:extLst>
      <p:ext uri="{BB962C8B-B14F-4D97-AF65-F5344CB8AC3E}">
        <p14:creationId xmlns:p14="http://schemas.microsoft.com/office/powerpoint/2010/main" val="425479721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00"/>
            <a:ext cx="9144000" cy="4953000"/>
          </a:xfrm>
        </p:spPr>
        <p:txBody>
          <a:bodyPr/>
          <a:lstStyle/>
          <a:p>
            <a:r>
              <a:rPr lang="en-US" sz="2000" dirty="0"/>
              <a:t>Shaped </a:t>
            </a:r>
            <a:r>
              <a:rPr lang="en-US" sz="2000" dirty="0" smtClean="0"/>
              <a:t>Charge</a:t>
            </a:r>
          </a:p>
          <a:p>
            <a:endParaRPr lang="en-US" sz="2000" dirty="0"/>
          </a:p>
          <a:p>
            <a:r>
              <a:rPr lang="en-US" sz="2000" dirty="0"/>
              <a:t>15-pound shaped demolition charges are packaged inside a cardboard box, which is then housed in a barrier bag as illustrated in the image at the bottom left. 40-pound shaped demolition charges are packaged in a wooden box as illustrated in the image at the bottom right.</a:t>
            </a:r>
          </a:p>
          <a:p>
            <a:endParaRPr lang="en-US" sz="1600" dirty="0"/>
          </a:p>
        </p:txBody>
      </p:sp>
      <p:sp>
        <p:nvSpPr>
          <p:cNvPr id="4" name="Slide Number Placeholder 3"/>
          <p:cNvSpPr>
            <a:spLocks noGrp="1"/>
          </p:cNvSpPr>
          <p:nvPr>
            <p:ph type="sldNum" sz="quarter" idx="12"/>
          </p:nvPr>
        </p:nvSpPr>
        <p:spPr/>
        <p:txBody>
          <a:bodyPr/>
          <a:lstStyle/>
          <a:p>
            <a:pPr>
              <a:defRPr/>
            </a:pPr>
            <a:fld id="{7039F003-2850-49BD-B191-B191FDD3A441}" type="slidenum">
              <a:rPr lang="en-US" smtClean="0"/>
              <a:pPr>
                <a:defRPr/>
              </a:pPr>
              <a:t>46</a:t>
            </a:fld>
            <a:endParaRPr lang="en-US" dirty="0"/>
          </a:p>
        </p:txBody>
      </p:sp>
      <p:sp>
        <p:nvSpPr>
          <p:cNvPr id="6"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dirty="0" smtClean="0">
                <a:solidFill>
                  <a:srgbClr val="000000"/>
                </a:solidFill>
              </a:rPr>
              <a:t>DEMOLITION MATERIALS</a:t>
            </a:r>
            <a:br>
              <a:rPr lang="en-US" altLang="en-US" kern="0" dirty="0" smtClean="0">
                <a:solidFill>
                  <a:srgbClr val="000000"/>
                </a:solidFill>
              </a:rPr>
            </a:br>
            <a:endParaRPr lang="en-US" altLang="en-US" kern="0" dirty="0" smtClean="0">
              <a:solidFill>
                <a:srgbClr val="000000"/>
              </a:solidFill>
            </a:endParaRPr>
          </a:p>
        </p:txBody>
      </p:sp>
      <p:pic>
        <p:nvPicPr>
          <p:cNvPr id="5" name="Picture 4"/>
          <p:cNvPicPr>
            <a:picLocks noChangeAspect="1"/>
          </p:cNvPicPr>
          <p:nvPr/>
        </p:nvPicPr>
        <p:blipFill>
          <a:blip r:embed="rId2"/>
          <a:stretch>
            <a:fillRect/>
          </a:stretch>
        </p:blipFill>
        <p:spPr>
          <a:xfrm>
            <a:off x="1447800" y="4040717"/>
            <a:ext cx="5895975" cy="2190750"/>
          </a:xfrm>
          <a:prstGeom prst="rect">
            <a:avLst/>
          </a:prstGeom>
        </p:spPr>
      </p:pic>
    </p:spTree>
    <p:extLst>
      <p:ext uri="{BB962C8B-B14F-4D97-AF65-F5344CB8AC3E}">
        <p14:creationId xmlns:p14="http://schemas.microsoft.com/office/powerpoint/2010/main" val="385724704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00"/>
            <a:ext cx="9144000" cy="4953000"/>
          </a:xfrm>
        </p:spPr>
        <p:txBody>
          <a:bodyPr/>
          <a:lstStyle/>
          <a:p>
            <a:r>
              <a:rPr lang="en-US" sz="2000" dirty="0" smtClean="0"/>
              <a:t>Dynamite</a:t>
            </a:r>
          </a:p>
          <a:p>
            <a:endParaRPr lang="en-US" sz="2000" dirty="0"/>
          </a:p>
          <a:p>
            <a:r>
              <a:rPr lang="en-US" sz="2000" dirty="0"/>
              <a:t>Sticks of dynamite are packaged inside waterproof bags then placed in wooden boxes.</a:t>
            </a:r>
            <a:endParaRPr lang="en-US" sz="1600" dirty="0"/>
          </a:p>
        </p:txBody>
      </p:sp>
      <p:sp>
        <p:nvSpPr>
          <p:cNvPr id="4" name="Slide Number Placeholder 3"/>
          <p:cNvSpPr>
            <a:spLocks noGrp="1"/>
          </p:cNvSpPr>
          <p:nvPr>
            <p:ph type="sldNum" sz="quarter" idx="12"/>
          </p:nvPr>
        </p:nvSpPr>
        <p:spPr/>
        <p:txBody>
          <a:bodyPr/>
          <a:lstStyle/>
          <a:p>
            <a:pPr>
              <a:defRPr/>
            </a:pPr>
            <a:fld id="{7039F003-2850-49BD-B191-B191FDD3A441}" type="slidenum">
              <a:rPr lang="en-US" smtClean="0"/>
              <a:pPr>
                <a:defRPr/>
              </a:pPr>
              <a:t>47</a:t>
            </a:fld>
            <a:endParaRPr lang="en-US" dirty="0"/>
          </a:p>
        </p:txBody>
      </p:sp>
      <p:sp>
        <p:nvSpPr>
          <p:cNvPr id="6"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dirty="0" smtClean="0">
                <a:solidFill>
                  <a:srgbClr val="000000"/>
                </a:solidFill>
              </a:rPr>
              <a:t>DEMOLITION MATERIALS</a:t>
            </a:r>
            <a:br>
              <a:rPr lang="en-US" altLang="en-US" kern="0" dirty="0" smtClean="0">
                <a:solidFill>
                  <a:srgbClr val="000000"/>
                </a:solidFill>
              </a:rPr>
            </a:br>
            <a:endParaRPr lang="en-US" altLang="en-US" kern="0" dirty="0" smtClean="0">
              <a:solidFill>
                <a:srgbClr val="000000"/>
              </a:solidFill>
            </a:endParaRPr>
          </a:p>
        </p:txBody>
      </p:sp>
      <p:pic>
        <p:nvPicPr>
          <p:cNvPr id="2" name="Picture 1"/>
          <p:cNvPicPr>
            <a:picLocks noChangeAspect="1"/>
          </p:cNvPicPr>
          <p:nvPr/>
        </p:nvPicPr>
        <p:blipFill>
          <a:blip r:embed="rId2"/>
          <a:stretch>
            <a:fillRect/>
          </a:stretch>
        </p:blipFill>
        <p:spPr>
          <a:xfrm>
            <a:off x="2209800" y="4191000"/>
            <a:ext cx="3276600" cy="2312894"/>
          </a:xfrm>
          <a:prstGeom prst="rect">
            <a:avLst/>
          </a:prstGeom>
        </p:spPr>
      </p:pic>
    </p:spTree>
    <p:extLst>
      <p:ext uri="{BB962C8B-B14F-4D97-AF65-F5344CB8AC3E}">
        <p14:creationId xmlns:p14="http://schemas.microsoft.com/office/powerpoint/2010/main" val="131977060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00"/>
            <a:ext cx="9144000" cy="4953000"/>
          </a:xfrm>
        </p:spPr>
        <p:txBody>
          <a:bodyPr/>
          <a:lstStyle/>
          <a:p>
            <a:r>
              <a:rPr lang="en-US" sz="2000" dirty="0"/>
              <a:t>Igniter</a:t>
            </a:r>
            <a:endParaRPr lang="en-US" sz="2000" dirty="0" smtClean="0"/>
          </a:p>
          <a:p>
            <a:endParaRPr lang="en-US" sz="2000" dirty="0"/>
          </a:p>
          <a:p>
            <a:r>
              <a:rPr lang="en-US" sz="2000" dirty="0"/>
              <a:t>Five igniters are packaged inside a cardboard carton (illustrated at bottom left), then sealed in a barrier bag. A series of barrier bags are then enclosed in a wooden box (illustrated at bottom right).</a:t>
            </a:r>
            <a:endParaRPr lang="en-US" sz="1600" dirty="0"/>
          </a:p>
        </p:txBody>
      </p:sp>
      <p:sp>
        <p:nvSpPr>
          <p:cNvPr id="4" name="Slide Number Placeholder 3"/>
          <p:cNvSpPr>
            <a:spLocks noGrp="1"/>
          </p:cNvSpPr>
          <p:nvPr>
            <p:ph type="sldNum" sz="quarter" idx="12"/>
          </p:nvPr>
        </p:nvSpPr>
        <p:spPr/>
        <p:txBody>
          <a:bodyPr/>
          <a:lstStyle/>
          <a:p>
            <a:pPr>
              <a:defRPr/>
            </a:pPr>
            <a:fld id="{7039F003-2850-49BD-B191-B191FDD3A441}" type="slidenum">
              <a:rPr lang="en-US" smtClean="0"/>
              <a:pPr>
                <a:defRPr/>
              </a:pPr>
              <a:t>48</a:t>
            </a:fld>
            <a:endParaRPr lang="en-US" dirty="0"/>
          </a:p>
        </p:txBody>
      </p:sp>
      <p:sp>
        <p:nvSpPr>
          <p:cNvPr id="6"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dirty="0" smtClean="0">
                <a:solidFill>
                  <a:srgbClr val="000000"/>
                </a:solidFill>
              </a:rPr>
              <a:t>DEMOLITION MATERIALS</a:t>
            </a:r>
            <a:br>
              <a:rPr lang="en-US" altLang="en-US" kern="0" dirty="0" smtClean="0">
                <a:solidFill>
                  <a:srgbClr val="000000"/>
                </a:solidFill>
              </a:rPr>
            </a:br>
            <a:endParaRPr lang="en-US" altLang="en-US" kern="0" dirty="0" smtClean="0">
              <a:solidFill>
                <a:srgbClr val="000000"/>
              </a:solidFill>
            </a:endParaRPr>
          </a:p>
        </p:txBody>
      </p:sp>
      <p:pic>
        <p:nvPicPr>
          <p:cNvPr id="5" name="Picture 4"/>
          <p:cNvPicPr>
            <a:picLocks noChangeAspect="1"/>
          </p:cNvPicPr>
          <p:nvPr/>
        </p:nvPicPr>
        <p:blipFill>
          <a:blip r:embed="rId2"/>
          <a:stretch>
            <a:fillRect/>
          </a:stretch>
        </p:blipFill>
        <p:spPr>
          <a:xfrm>
            <a:off x="1981200" y="3790950"/>
            <a:ext cx="4791075" cy="2190750"/>
          </a:xfrm>
          <a:prstGeom prst="rect">
            <a:avLst/>
          </a:prstGeom>
        </p:spPr>
      </p:pic>
    </p:spTree>
    <p:extLst>
      <p:ext uri="{BB962C8B-B14F-4D97-AF65-F5344CB8AC3E}">
        <p14:creationId xmlns:p14="http://schemas.microsoft.com/office/powerpoint/2010/main" val="213170377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00"/>
            <a:ext cx="9144000" cy="4953000"/>
          </a:xfrm>
        </p:spPr>
        <p:txBody>
          <a:bodyPr/>
          <a:lstStyle/>
          <a:p>
            <a:r>
              <a:rPr lang="en-US" sz="2000" dirty="0"/>
              <a:t>Time </a:t>
            </a:r>
            <a:r>
              <a:rPr lang="en-US" sz="2000" dirty="0" smtClean="0"/>
              <a:t>Fuse</a:t>
            </a:r>
          </a:p>
          <a:p>
            <a:endParaRPr lang="en-US" sz="2000" dirty="0"/>
          </a:p>
          <a:p>
            <a:r>
              <a:rPr lang="en-US" sz="2000" dirty="0"/>
              <a:t>Time blasting fuse, particularly of model M700, is enclosed in a paper wrapping which is then housed inside a metal can (illustrated at bottom left). Two metal cans are then packaged per wooden box (illustrated at bottom right).</a:t>
            </a:r>
            <a:endParaRPr lang="en-US" sz="1600" dirty="0"/>
          </a:p>
        </p:txBody>
      </p:sp>
      <p:sp>
        <p:nvSpPr>
          <p:cNvPr id="4" name="Slide Number Placeholder 3"/>
          <p:cNvSpPr>
            <a:spLocks noGrp="1"/>
          </p:cNvSpPr>
          <p:nvPr>
            <p:ph type="sldNum" sz="quarter" idx="12"/>
          </p:nvPr>
        </p:nvSpPr>
        <p:spPr/>
        <p:txBody>
          <a:bodyPr/>
          <a:lstStyle/>
          <a:p>
            <a:pPr>
              <a:defRPr/>
            </a:pPr>
            <a:fld id="{7039F003-2850-49BD-B191-B191FDD3A441}" type="slidenum">
              <a:rPr lang="en-US" smtClean="0"/>
              <a:pPr>
                <a:defRPr/>
              </a:pPr>
              <a:t>49</a:t>
            </a:fld>
            <a:endParaRPr lang="en-US" dirty="0"/>
          </a:p>
        </p:txBody>
      </p:sp>
      <p:sp>
        <p:nvSpPr>
          <p:cNvPr id="6"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dirty="0" smtClean="0">
                <a:solidFill>
                  <a:srgbClr val="000000"/>
                </a:solidFill>
              </a:rPr>
              <a:t>DEMOLITION MATERIALS</a:t>
            </a:r>
            <a:br>
              <a:rPr lang="en-US" altLang="en-US" kern="0" dirty="0" smtClean="0">
                <a:solidFill>
                  <a:srgbClr val="000000"/>
                </a:solidFill>
              </a:rPr>
            </a:br>
            <a:endParaRPr lang="en-US" altLang="en-US" kern="0" dirty="0" smtClean="0">
              <a:solidFill>
                <a:srgbClr val="000000"/>
              </a:solidFill>
            </a:endParaRPr>
          </a:p>
        </p:txBody>
      </p:sp>
      <p:pic>
        <p:nvPicPr>
          <p:cNvPr id="2" name="Picture 1"/>
          <p:cNvPicPr>
            <a:picLocks noChangeAspect="1"/>
          </p:cNvPicPr>
          <p:nvPr/>
        </p:nvPicPr>
        <p:blipFill>
          <a:blip r:embed="rId2"/>
          <a:stretch>
            <a:fillRect/>
          </a:stretch>
        </p:blipFill>
        <p:spPr>
          <a:xfrm>
            <a:off x="1647825" y="3943350"/>
            <a:ext cx="5857875" cy="2038350"/>
          </a:xfrm>
          <a:prstGeom prst="rect">
            <a:avLst/>
          </a:prstGeom>
        </p:spPr>
      </p:pic>
    </p:spTree>
    <p:extLst>
      <p:ext uri="{BB962C8B-B14F-4D97-AF65-F5344CB8AC3E}">
        <p14:creationId xmlns:p14="http://schemas.microsoft.com/office/powerpoint/2010/main" val="5649116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00"/>
            <a:ext cx="9144000" cy="4953000"/>
          </a:xfrm>
        </p:spPr>
        <p:txBody>
          <a:bodyPr/>
          <a:lstStyle/>
          <a:p>
            <a:r>
              <a:rPr lang="en-US" sz="2400" dirty="0" smtClean="0"/>
              <a:t>Classifications</a:t>
            </a:r>
          </a:p>
          <a:p>
            <a:endParaRPr lang="en-US" sz="2400" dirty="0"/>
          </a:p>
          <a:p>
            <a:r>
              <a:rPr lang="en-US" sz="1800" dirty="0"/>
              <a:t>Demolition materials may be classified by composition as explosive or non-explosive or by use as service (combat) or training. </a:t>
            </a:r>
          </a:p>
          <a:p>
            <a:endParaRPr lang="en-US" sz="1800" dirty="0"/>
          </a:p>
          <a:p>
            <a:r>
              <a:rPr lang="en-US" sz="1800" dirty="0"/>
              <a:t>More specifically, demolition materials may be classified according to the following types, each of which is defined on the following page. </a:t>
            </a:r>
          </a:p>
          <a:p>
            <a:pPr lvl="1"/>
            <a:r>
              <a:rPr lang="en-US" sz="1400" dirty="0" smtClean="0"/>
              <a:t>Demolition </a:t>
            </a:r>
            <a:r>
              <a:rPr lang="en-US" sz="1400" dirty="0"/>
              <a:t>charges</a:t>
            </a:r>
          </a:p>
          <a:p>
            <a:endParaRPr lang="en-US" sz="1800" dirty="0"/>
          </a:p>
          <a:p>
            <a:pPr lvl="1"/>
            <a:r>
              <a:rPr lang="en-US" sz="1400" dirty="0" smtClean="0"/>
              <a:t>Priming </a:t>
            </a:r>
            <a:r>
              <a:rPr lang="en-US" sz="1400" dirty="0"/>
              <a:t>and initiating materials</a:t>
            </a:r>
          </a:p>
          <a:p>
            <a:endParaRPr lang="en-US" sz="1800" dirty="0"/>
          </a:p>
          <a:p>
            <a:pPr lvl="1"/>
            <a:r>
              <a:rPr lang="en-US" sz="1400" dirty="0" smtClean="0"/>
              <a:t>Demolition </a:t>
            </a:r>
            <a:r>
              <a:rPr lang="en-US" sz="1400" dirty="0"/>
              <a:t>equipment kits</a:t>
            </a:r>
          </a:p>
          <a:p>
            <a:endParaRPr lang="en-US" sz="1800" dirty="0"/>
          </a:p>
          <a:p>
            <a:pPr lvl="1"/>
            <a:r>
              <a:rPr lang="en-US" sz="1400" dirty="0" smtClean="0"/>
              <a:t>Mine </a:t>
            </a:r>
            <a:r>
              <a:rPr lang="en-US" sz="1400" dirty="0"/>
              <a:t>clearing devices</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7039F003-2850-49BD-B191-B191FDD3A441}" type="slidenum">
              <a:rPr lang="en-US" smtClean="0"/>
              <a:pPr>
                <a:defRPr/>
              </a:pPr>
              <a:t>5</a:t>
            </a:fld>
            <a:endParaRPr lang="en-US" dirty="0"/>
          </a:p>
        </p:txBody>
      </p:sp>
      <p:sp>
        <p:nvSpPr>
          <p:cNvPr id="6"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dirty="0" smtClean="0">
                <a:solidFill>
                  <a:srgbClr val="000000"/>
                </a:solidFill>
              </a:rPr>
              <a:t>DEMOLITION MATERIALS</a:t>
            </a:r>
            <a:br>
              <a:rPr lang="en-US" altLang="en-US" kern="0" dirty="0" smtClean="0">
                <a:solidFill>
                  <a:srgbClr val="000000"/>
                </a:solidFill>
              </a:rPr>
            </a:br>
            <a:endParaRPr lang="en-US" altLang="en-US" kern="0" dirty="0" smtClean="0">
              <a:solidFill>
                <a:srgbClr val="000000"/>
              </a:solidFill>
            </a:endParaRPr>
          </a:p>
        </p:txBody>
      </p:sp>
    </p:spTree>
    <p:extLst>
      <p:ext uri="{BB962C8B-B14F-4D97-AF65-F5344CB8AC3E}">
        <p14:creationId xmlns:p14="http://schemas.microsoft.com/office/powerpoint/2010/main" val="146416944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00"/>
            <a:ext cx="9144000" cy="4953000"/>
          </a:xfrm>
        </p:spPr>
        <p:txBody>
          <a:bodyPr/>
          <a:lstStyle/>
          <a:p>
            <a:r>
              <a:rPr lang="en-US" sz="2000" dirty="0"/>
              <a:t>Detonating </a:t>
            </a:r>
            <a:r>
              <a:rPr lang="en-US" sz="2000" dirty="0" smtClean="0"/>
              <a:t>Cord</a:t>
            </a:r>
          </a:p>
          <a:p>
            <a:endParaRPr lang="en-US" sz="2000" dirty="0"/>
          </a:p>
          <a:p>
            <a:r>
              <a:rPr lang="en-US" sz="2000" dirty="0"/>
              <a:t>Detonating cord is packaged wrapped around a spool and then enclosed in a cardboard box (illustrated at bottom left). The cardboard box is then sealed in a barrier bag which is packaged in a wooden box (illustrated at bottom right).</a:t>
            </a:r>
            <a:endParaRPr lang="en-US" sz="1600" dirty="0"/>
          </a:p>
        </p:txBody>
      </p:sp>
      <p:sp>
        <p:nvSpPr>
          <p:cNvPr id="4" name="Slide Number Placeholder 3"/>
          <p:cNvSpPr>
            <a:spLocks noGrp="1"/>
          </p:cNvSpPr>
          <p:nvPr>
            <p:ph type="sldNum" sz="quarter" idx="12"/>
          </p:nvPr>
        </p:nvSpPr>
        <p:spPr/>
        <p:txBody>
          <a:bodyPr/>
          <a:lstStyle/>
          <a:p>
            <a:pPr>
              <a:defRPr/>
            </a:pPr>
            <a:fld id="{7039F003-2850-49BD-B191-B191FDD3A441}" type="slidenum">
              <a:rPr lang="en-US" smtClean="0"/>
              <a:pPr>
                <a:defRPr/>
              </a:pPr>
              <a:t>50</a:t>
            </a:fld>
            <a:endParaRPr lang="en-US" dirty="0"/>
          </a:p>
        </p:txBody>
      </p:sp>
      <p:sp>
        <p:nvSpPr>
          <p:cNvPr id="6"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dirty="0" smtClean="0">
                <a:solidFill>
                  <a:srgbClr val="000000"/>
                </a:solidFill>
              </a:rPr>
              <a:t>DEMOLITION MATERIALS</a:t>
            </a:r>
            <a:br>
              <a:rPr lang="en-US" altLang="en-US" kern="0" dirty="0" smtClean="0">
                <a:solidFill>
                  <a:srgbClr val="000000"/>
                </a:solidFill>
              </a:rPr>
            </a:br>
            <a:endParaRPr lang="en-US" altLang="en-US" kern="0" dirty="0" smtClean="0">
              <a:solidFill>
                <a:srgbClr val="000000"/>
              </a:solidFill>
            </a:endParaRPr>
          </a:p>
        </p:txBody>
      </p:sp>
      <p:pic>
        <p:nvPicPr>
          <p:cNvPr id="5" name="Picture 4"/>
          <p:cNvPicPr>
            <a:picLocks noChangeAspect="1"/>
          </p:cNvPicPr>
          <p:nvPr/>
        </p:nvPicPr>
        <p:blipFill>
          <a:blip r:embed="rId2"/>
          <a:stretch>
            <a:fillRect/>
          </a:stretch>
        </p:blipFill>
        <p:spPr>
          <a:xfrm>
            <a:off x="1671637" y="4024313"/>
            <a:ext cx="5800725" cy="1838325"/>
          </a:xfrm>
          <a:prstGeom prst="rect">
            <a:avLst/>
          </a:prstGeom>
        </p:spPr>
      </p:pic>
    </p:spTree>
    <p:extLst>
      <p:ext uri="{BB962C8B-B14F-4D97-AF65-F5344CB8AC3E}">
        <p14:creationId xmlns:p14="http://schemas.microsoft.com/office/powerpoint/2010/main" val="214680843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00"/>
            <a:ext cx="9144000" cy="4953000"/>
          </a:xfrm>
        </p:spPr>
        <p:txBody>
          <a:bodyPr/>
          <a:lstStyle/>
          <a:p>
            <a:r>
              <a:rPr lang="en-US" sz="2000" dirty="0"/>
              <a:t>Non-electric Blasting </a:t>
            </a:r>
            <a:r>
              <a:rPr lang="en-US" sz="2000" dirty="0" smtClean="0"/>
              <a:t>Cap</a:t>
            </a:r>
          </a:p>
          <a:p>
            <a:endParaRPr lang="en-US" sz="2000" dirty="0"/>
          </a:p>
          <a:p>
            <a:r>
              <a:rPr lang="en-US" sz="2000" dirty="0"/>
              <a:t>The M7 non-electric blasting cap is packaged inside a cardboard carton which is enclosed in a barrier bag. A series of barrier bags are then packaged into a metal can and then a wooden box</a:t>
            </a:r>
            <a:r>
              <a:rPr lang="en-US" sz="2000" dirty="0" smtClean="0"/>
              <a:t>.</a:t>
            </a:r>
          </a:p>
          <a:p>
            <a:endParaRPr lang="en-US" sz="2000" dirty="0"/>
          </a:p>
          <a:p>
            <a:endParaRPr lang="en-US" sz="1600" dirty="0"/>
          </a:p>
        </p:txBody>
      </p:sp>
      <p:sp>
        <p:nvSpPr>
          <p:cNvPr id="4" name="Slide Number Placeholder 3"/>
          <p:cNvSpPr>
            <a:spLocks noGrp="1"/>
          </p:cNvSpPr>
          <p:nvPr>
            <p:ph type="sldNum" sz="quarter" idx="12"/>
          </p:nvPr>
        </p:nvSpPr>
        <p:spPr/>
        <p:txBody>
          <a:bodyPr/>
          <a:lstStyle/>
          <a:p>
            <a:pPr>
              <a:defRPr/>
            </a:pPr>
            <a:fld id="{7039F003-2850-49BD-B191-B191FDD3A441}" type="slidenum">
              <a:rPr lang="en-US" smtClean="0"/>
              <a:pPr>
                <a:defRPr/>
              </a:pPr>
              <a:t>51</a:t>
            </a:fld>
            <a:endParaRPr lang="en-US" dirty="0"/>
          </a:p>
        </p:txBody>
      </p:sp>
      <p:sp>
        <p:nvSpPr>
          <p:cNvPr id="6"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dirty="0" smtClean="0">
                <a:solidFill>
                  <a:srgbClr val="000000"/>
                </a:solidFill>
              </a:rPr>
              <a:t>DEMOLITION MATERIALS</a:t>
            </a:r>
            <a:br>
              <a:rPr lang="en-US" altLang="en-US" kern="0" dirty="0" smtClean="0">
                <a:solidFill>
                  <a:srgbClr val="000000"/>
                </a:solidFill>
              </a:rPr>
            </a:br>
            <a:endParaRPr lang="en-US" altLang="en-US" kern="0" dirty="0" smtClean="0">
              <a:solidFill>
                <a:srgbClr val="000000"/>
              </a:solidFill>
            </a:endParaRPr>
          </a:p>
        </p:txBody>
      </p:sp>
      <p:pic>
        <p:nvPicPr>
          <p:cNvPr id="2" name="Picture 1"/>
          <p:cNvPicPr>
            <a:picLocks noChangeAspect="1"/>
          </p:cNvPicPr>
          <p:nvPr/>
        </p:nvPicPr>
        <p:blipFill>
          <a:blip r:embed="rId2"/>
          <a:stretch>
            <a:fillRect/>
          </a:stretch>
        </p:blipFill>
        <p:spPr>
          <a:xfrm>
            <a:off x="1752600" y="3781425"/>
            <a:ext cx="5324475" cy="2200275"/>
          </a:xfrm>
          <a:prstGeom prst="rect">
            <a:avLst/>
          </a:prstGeom>
        </p:spPr>
      </p:pic>
    </p:spTree>
    <p:extLst>
      <p:ext uri="{BB962C8B-B14F-4D97-AF65-F5344CB8AC3E}">
        <p14:creationId xmlns:p14="http://schemas.microsoft.com/office/powerpoint/2010/main" val="303878479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00"/>
            <a:ext cx="9144000" cy="4953000"/>
          </a:xfrm>
        </p:spPr>
        <p:txBody>
          <a:bodyPr/>
          <a:lstStyle/>
          <a:p>
            <a:r>
              <a:rPr lang="en-US" sz="2000" dirty="0"/>
              <a:t>Electric Blasting </a:t>
            </a:r>
            <a:r>
              <a:rPr lang="en-US" sz="2000" dirty="0" smtClean="0"/>
              <a:t>Cap</a:t>
            </a:r>
          </a:p>
          <a:p>
            <a:endParaRPr lang="en-US" sz="2000" dirty="0"/>
          </a:p>
          <a:p>
            <a:r>
              <a:rPr lang="en-US" sz="2000" dirty="0"/>
              <a:t>The M6 electric blasting cap is wound around a cardboard tube which is housed in a metal can. A series of metal cans is then enclosed in a wooden box. </a:t>
            </a:r>
          </a:p>
          <a:p>
            <a:r>
              <a:rPr lang="en-US" sz="2000" dirty="0"/>
              <a:t>There are ten M6 electric blasting caps per metal can and four metal cans per wooden box.</a:t>
            </a:r>
          </a:p>
          <a:p>
            <a:endParaRPr lang="en-US" sz="2000" dirty="0"/>
          </a:p>
          <a:p>
            <a:endParaRPr lang="en-US" sz="1600" dirty="0"/>
          </a:p>
        </p:txBody>
      </p:sp>
      <p:sp>
        <p:nvSpPr>
          <p:cNvPr id="4" name="Slide Number Placeholder 3"/>
          <p:cNvSpPr>
            <a:spLocks noGrp="1"/>
          </p:cNvSpPr>
          <p:nvPr>
            <p:ph type="sldNum" sz="quarter" idx="12"/>
          </p:nvPr>
        </p:nvSpPr>
        <p:spPr/>
        <p:txBody>
          <a:bodyPr/>
          <a:lstStyle/>
          <a:p>
            <a:pPr>
              <a:defRPr/>
            </a:pPr>
            <a:fld id="{7039F003-2850-49BD-B191-B191FDD3A441}" type="slidenum">
              <a:rPr lang="en-US" smtClean="0"/>
              <a:pPr>
                <a:defRPr/>
              </a:pPr>
              <a:t>52</a:t>
            </a:fld>
            <a:endParaRPr lang="en-US" dirty="0"/>
          </a:p>
        </p:txBody>
      </p:sp>
      <p:sp>
        <p:nvSpPr>
          <p:cNvPr id="6"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dirty="0" smtClean="0">
                <a:solidFill>
                  <a:srgbClr val="000000"/>
                </a:solidFill>
              </a:rPr>
              <a:t>DEMOLITION MATERIALS</a:t>
            </a:r>
            <a:br>
              <a:rPr lang="en-US" altLang="en-US" kern="0" dirty="0" smtClean="0">
                <a:solidFill>
                  <a:srgbClr val="000000"/>
                </a:solidFill>
              </a:rPr>
            </a:br>
            <a:endParaRPr lang="en-US" altLang="en-US" kern="0" dirty="0" smtClean="0">
              <a:solidFill>
                <a:srgbClr val="000000"/>
              </a:solidFill>
            </a:endParaRPr>
          </a:p>
        </p:txBody>
      </p:sp>
      <p:pic>
        <p:nvPicPr>
          <p:cNvPr id="5" name="Picture 4"/>
          <p:cNvPicPr>
            <a:picLocks noChangeAspect="1"/>
          </p:cNvPicPr>
          <p:nvPr/>
        </p:nvPicPr>
        <p:blipFill>
          <a:blip r:embed="rId2"/>
          <a:stretch>
            <a:fillRect/>
          </a:stretch>
        </p:blipFill>
        <p:spPr>
          <a:xfrm>
            <a:off x="1447800" y="4224338"/>
            <a:ext cx="5514975" cy="1704975"/>
          </a:xfrm>
          <a:prstGeom prst="rect">
            <a:avLst/>
          </a:prstGeom>
        </p:spPr>
      </p:pic>
    </p:spTree>
    <p:extLst>
      <p:ext uri="{BB962C8B-B14F-4D97-AF65-F5344CB8AC3E}">
        <p14:creationId xmlns:p14="http://schemas.microsoft.com/office/powerpoint/2010/main" val="299070965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00"/>
            <a:ext cx="9144000" cy="4953000"/>
          </a:xfrm>
        </p:spPr>
        <p:txBody>
          <a:bodyPr/>
          <a:lstStyle/>
          <a:p>
            <a:r>
              <a:rPr lang="en-US" sz="2000" dirty="0"/>
              <a:t>Mine Clearing Line </a:t>
            </a:r>
            <a:r>
              <a:rPr lang="en-US" sz="2000" dirty="0" smtClean="0"/>
              <a:t>Charge</a:t>
            </a:r>
          </a:p>
          <a:p>
            <a:endParaRPr lang="en-US" sz="2000" dirty="0"/>
          </a:p>
          <a:p>
            <a:r>
              <a:rPr lang="en-US" sz="2000" dirty="0"/>
              <a:t>The Mine Clearing Line Charge (MICLIC) is stored in a pallet which can be transported on a trailer</a:t>
            </a:r>
            <a:r>
              <a:rPr lang="en-US" sz="2000" dirty="0" smtClean="0"/>
              <a:t>.</a:t>
            </a:r>
          </a:p>
          <a:p>
            <a:endParaRPr lang="en-US" sz="2000" dirty="0"/>
          </a:p>
          <a:p>
            <a:endParaRPr lang="en-US" sz="1600" dirty="0"/>
          </a:p>
        </p:txBody>
      </p:sp>
      <p:sp>
        <p:nvSpPr>
          <p:cNvPr id="4" name="Slide Number Placeholder 3"/>
          <p:cNvSpPr>
            <a:spLocks noGrp="1"/>
          </p:cNvSpPr>
          <p:nvPr>
            <p:ph type="sldNum" sz="quarter" idx="12"/>
          </p:nvPr>
        </p:nvSpPr>
        <p:spPr/>
        <p:txBody>
          <a:bodyPr/>
          <a:lstStyle/>
          <a:p>
            <a:pPr>
              <a:defRPr/>
            </a:pPr>
            <a:fld id="{7039F003-2850-49BD-B191-B191FDD3A441}" type="slidenum">
              <a:rPr lang="en-US" smtClean="0"/>
              <a:pPr>
                <a:defRPr/>
              </a:pPr>
              <a:t>53</a:t>
            </a:fld>
            <a:endParaRPr lang="en-US" dirty="0"/>
          </a:p>
        </p:txBody>
      </p:sp>
      <p:sp>
        <p:nvSpPr>
          <p:cNvPr id="6"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dirty="0" smtClean="0">
                <a:solidFill>
                  <a:srgbClr val="000000"/>
                </a:solidFill>
              </a:rPr>
              <a:t>DEMOLITION MATERIALS</a:t>
            </a:r>
            <a:br>
              <a:rPr lang="en-US" altLang="en-US" kern="0" dirty="0" smtClean="0">
                <a:solidFill>
                  <a:srgbClr val="000000"/>
                </a:solidFill>
              </a:rPr>
            </a:br>
            <a:endParaRPr lang="en-US" altLang="en-US" kern="0" dirty="0" smtClean="0">
              <a:solidFill>
                <a:srgbClr val="000000"/>
              </a:solidFill>
            </a:endParaRPr>
          </a:p>
        </p:txBody>
      </p:sp>
      <p:pic>
        <p:nvPicPr>
          <p:cNvPr id="2" name="Picture 1"/>
          <p:cNvPicPr>
            <a:picLocks noChangeAspect="1"/>
          </p:cNvPicPr>
          <p:nvPr/>
        </p:nvPicPr>
        <p:blipFill>
          <a:blip r:embed="rId2"/>
          <a:stretch>
            <a:fillRect/>
          </a:stretch>
        </p:blipFill>
        <p:spPr>
          <a:xfrm>
            <a:off x="3200400" y="3305175"/>
            <a:ext cx="3752850" cy="2790825"/>
          </a:xfrm>
          <a:prstGeom prst="rect">
            <a:avLst/>
          </a:prstGeom>
        </p:spPr>
      </p:pic>
    </p:spTree>
    <p:extLst>
      <p:ext uri="{BB962C8B-B14F-4D97-AF65-F5344CB8AC3E}">
        <p14:creationId xmlns:p14="http://schemas.microsoft.com/office/powerpoint/2010/main" val="59740649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2819400"/>
            <a:ext cx="7772400" cy="1470025"/>
          </a:xfrm>
        </p:spPr>
        <p:txBody>
          <a:bodyPr/>
          <a:lstStyle/>
          <a:p>
            <a:pPr>
              <a:defRPr/>
            </a:pPr>
            <a:r>
              <a:rPr lang="en-US" sz="7200" dirty="0" smtClean="0"/>
              <a:t>Questions</a:t>
            </a:r>
            <a:endParaRPr lang="en-US" sz="7200" dirty="0"/>
          </a:p>
        </p:txBody>
      </p:sp>
      <p:sp>
        <p:nvSpPr>
          <p:cNvPr id="15667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fld id="{8D0FC100-A451-42FF-9336-E5A2588F9391}" type="slidenum">
              <a:rPr lang="en-US" altLang="en-US" sz="1400" smtClean="0"/>
              <a:pPr/>
              <a:t>54</a:t>
            </a:fld>
            <a:endParaRPr lang="en-US" altLang="en-US" sz="1400" smtClean="0"/>
          </a:p>
        </p:txBody>
      </p:sp>
    </p:spTree>
    <p:extLst>
      <p:ext uri="{BB962C8B-B14F-4D97-AF65-F5344CB8AC3E}">
        <p14:creationId xmlns:p14="http://schemas.microsoft.com/office/powerpoint/2010/main" val="3884398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00"/>
            <a:ext cx="9144000" cy="4953000"/>
          </a:xfrm>
        </p:spPr>
        <p:txBody>
          <a:bodyPr/>
          <a:lstStyle/>
          <a:p>
            <a:r>
              <a:rPr lang="en-US" sz="2400" dirty="0"/>
              <a:t>Demolition Charges</a:t>
            </a:r>
            <a:endParaRPr lang="en-US" sz="2400" dirty="0" smtClean="0"/>
          </a:p>
          <a:p>
            <a:endParaRPr lang="en-US" sz="2400" dirty="0"/>
          </a:p>
          <a:p>
            <a:r>
              <a:rPr lang="en-US" sz="1800" dirty="0"/>
              <a:t>Demolition charges are high explosives of various sizes and shapes used as the main charge with certain detonating devices (e.g. demolition blocks used in general demolition). </a:t>
            </a:r>
          </a:p>
          <a:p>
            <a:endParaRPr lang="en-US" sz="1800" dirty="0"/>
          </a:p>
          <a:p>
            <a:r>
              <a:rPr lang="en-US" sz="1800" dirty="0"/>
              <a:t>These types of demolition materials may also be used in the form of charges for special mechanical apparatus such as mine clearing devices.</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7039F003-2850-49BD-B191-B191FDD3A441}" type="slidenum">
              <a:rPr lang="en-US" smtClean="0"/>
              <a:pPr>
                <a:defRPr/>
              </a:pPr>
              <a:t>6</a:t>
            </a:fld>
            <a:endParaRPr lang="en-US" dirty="0"/>
          </a:p>
        </p:txBody>
      </p:sp>
      <p:sp>
        <p:nvSpPr>
          <p:cNvPr id="6"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dirty="0" smtClean="0">
                <a:solidFill>
                  <a:srgbClr val="000000"/>
                </a:solidFill>
              </a:rPr>
              <a:t>DEMOLITION MATERIALS</a:t>
            </a:r>
            <a:br>
              <a:rPr lang="en-US" altLang="en-US" kern="0" dirty="0" smtClean="0">
                <a:solidFill>
                  <a:srgbClr val="000000"/>
                </a:solidFill>
              </a:rPr>
            </a:br>
            <a:endParaRPr lang="en-US" altLang="en-US" kern="0" dirty="0" smtClean="0">
              <a:solidFill>
                <a:srgbClr val="000000"/>
              </a:solidFill>
            </a:endParaRPr>
          </a:p>
        </p:txBody>
      </p:sp>
    </p:spTree>
    <p:extLst>
      <p:ext uri="{BB962C8B-B14F-4D97-AF65-F5344CB8AC3E}">
        <p14:creationId xmlns:p14="http://schemas.microsoft.com/office/powerpoint/2010/main" val="2760275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00"/>
            <a:ext cx="9144000" cy="4953000"/>
          </a:xfrm>
        </p:spPr>
        <p:txBody>
          <a:bodyPr/>
          <a:lstStyle/>
          <a:p>
            <a:r>
              <a:rPr lang="en-US" sz="2400" dirty="0"/>
              <a:t>Priming and Initiating </a:t>
            </a:r>
            <a:r>
              <a:rPr lang="en-US" sz="2400" dirty="0" smtClean="0"/>
              <a:t>Materials</a:t>
            </a:r>
          </a:p>
          <a:p>
            <a:endParaRPr lang="en-US" sz="2400" dirty="0"/>
          </a:p>
          <a:p>
            <a:r>
              <a:rPr lang="en-US" sz="1800" dirty="0"/>
              <a:t>Priming and initiating materials consist of explosive and non-explosive, electric and mechanical equipment and accessories used to initiate demolition charges.</a:t>
            </a:r>
            <a:endParaRPr lang="en-US" dirty="0"/>
          </a:p>
        </p:txBody>
      </p:sp>
      <p:sp>
        <p:nvSpPr>
          <p:cNvPr id="4" name="Slide Number Placeholder 3"/>
          <p:cNvSpPr>
            <a:spLocks noGrp="1"/>
          </p:cNvSpPr>
          <p:nvPr>
            <p:ph type="sldNum" sz="quarter" idx="12"/>
          </p:nvPr>
        </p:nvSpPr>
        <p:spPr/>
        <p:txBody>
          <a:bodyPr/>
          <a:lstStyle/>
          <a:p>
            <a:pPr>
              <a:defRPr/>
            </a:pPr>
            <a:fld id="{7039F003-2850-49BD-B191-B191FDD3A441}" type="slidenum">
              <a:rPr lang="en-US" smtClean="0"/>
              <a:pPr>
                <a:defRPr/>
              </a:pPr>
              <a:t>7</a:t>
            </a:fld>
            <a:endParaRPr lang="en-US" dirty="0"/>
          </a:p>
        </p:txBody>
      </p:sp>
      <p:sp>
        <p:nvSpPr>
          <p:cNvPr id="6"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dirty="0" smtClean="0">
                <a:solidFill>
                  <a:srgbClr val="000000"/>
                </a:solidFill>
              </a:rPr>
              <a:t>DEMOLITION MATERIALS</a:t>
            </a:r>
            <a:br>
              <a:rPr lang="en-US" altLang="en-US" kern="0" dirty="0" smtClean="0">
                <a:solidFill>
                  <a:srgbClr val="000000"/>
                </a:solidFill>
              </a:rPr>
            </a:br>
            <a:endParaRPr lang="en-US" altLang="en-US" kern="0" dirty="0" smtClean="0">
              <a:solidFill>
                <a:srgbClr val="000000"/>
              </a:solidFill>
            </a:endParaRPr>
          </a:p>
        </p:txBody>
      </p:sp>
    </p:spTree>
    <p:extLst>
      <p:ext uri="{BB962C8B-B14F-4D97-AF65-F5344CB8AC3E}">
        <p14:creationId xmlns:p14="http://schemas.microsoft.com/office/powerpoint/2010/main" val="13613590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00"/>
            <a:ext cx="9144000" cy="4953000"/>
          </a:xfrm>
        </p:spPr>
        <p:txBody>
          <a:bodyPr/>
          <a:lstStyle/>
          <a:p>
            <a:r>
              <a:rPr lang="en-US" sz="2400" dirty="0"/>
              <a:t>Demolition Equipment </a:t>
            </a:r>
            <a:r>
              <a:rPr lang="en-US" sz="2400" dirty="0" smtClean="0"/>
              <a:t>Kits</a:t>
            </a:r>
          </a:p>
          <a:p>
            <a:endParaRPr lang="en-US" sz="2400" dirty="0"/>
          </a:p>
          <a:p>
            <a:r>
              <a:rPr lang="en-US" sz="1800" dirty="0"/>
              <a:t>Demolition equipment kits are made up of selected explosive and non-explosive items, containers, and carrying attachments. They are intended for special demolition tasks. </a:t>
            </a:r>
          </a:p>
          <a:p>
            <a:endParaRPr lang="en-US" sz="1800" dirty="0"/>
          </a:p>
          <a:p>
            <a:r>
              <a:rPr lang="en-US" sz="1800" dirty="0"/>
              <a:t>Demolition training kits are designed for such demolition operations and mine field clearing or preparation of excavations.</a:t>
            </a:r>
          </a:p>
        </p:txBody>
      </p:sp>
      <p:sp>
        <p:nvSpPr>
          <p:cNvPr id="4" name="Slide Number Placeholder 3"/>
          <p:cNvSpPr>
            <a:spLocks noGrp="1"/>
          </p:cNvSpPr>
          <p:nvPr>
            <p:ph type="sldNum" sz="quarter" idx="12"/>
          </p:nvPr>
        </p:nvSpPr>
        <p:spPr/>
        <p:txBody>
          <a:bodyPr/>
          <a:lstStyle/>
          <a:p>
            <a:pPr>
              <a:defRPr/>
            </a:pPr>
            <a:fld id="{7039F003-2850-49BD-B191-B191FDD3A441}" type="slidenum">
              <a:rPr lang="en-US" smtClean="0"/>
              <a:pPr>
                <a:defRPr/>
              </a:pPr>
              <a:t>8</a:t>
            </a:fld>
            <a:endParaRPr lang="en-US" dirty="0"/>
          </a:p>
        </p:txBody>
      </p:sp>
      <p:sp>
        <p:nvSpPr>
          <p:cNvPr id="6"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dirty="0" smtClean="0">
                <a:solidFill>
                  <a:srgbClr val="000000"/>
                </a:solidFill>
              </a:rPr>
              <a:t>DEMOLITION MATERIALS</a:t>
            </a:r>
            <a:br>
              <a:rPr lang="en-US" altLang="en-US" kern="0" dirty="0" smtClean="0">
                <a:solidFill>
                  <a:srgbClr val="000000"/>
                </a:solidFill>
              </a:rPr>
            </a:br>
            <a:endParaRPr lang="en-US" altLang="en-US" kern="0" dirty="0" smtClean="0">
              <a:solidFill>
                <a:srgbClr val="000000"/>
              </a:solidFill>
            </a:endParaRPr>
          </a:p>
        </p:txBody>
      </p:sp>
    </p:spTree>
    <p:extLst>
      <p:ext uri="{BB962C8B-B14F-4D97-AF65-F5344CB8AC3E}">
        <p14:creationId xmlns:p14="http://schemas.microsoft.com/office/powerpoint/2010/main" val="40697755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00"/>
            <a:ext cx="9144000" cy="4953000"/>
          </a:xfrm>
        </p:spPr>
        <p:txBody>
          <a:bodyPr/>
          <a:lstStyle/>
          <a:p>
            <a:r>
              <a:rPr lang="en-US" sz="2400" dirty="0"/>
              <a:t>Mine Clearing </a:t>
            </a:r>
            <a:r>
              <a:rPr lang="en-US" sz="2400" dirty="0" smtClean="0"/>
              <a:t>Devices</a:t>
            </a:r>
          </a:p>
          <a:p>
            <a:endParaRPr lang="en-US" sz="2400" dirty="0"/>
          </a:p>
          <a:p>
            <a:r>
              <a:rPr lang="en-US" sz="1800" dirty="0"/>
              <a:t>Mine clearing devices consist of long, slender, explosive charges and are projected into mine fields then detonated in order to clear a path through the field. </a:t>
            </a:r>
          </a:p>
        </p:txBody>
      </p:sp>
      <p:sp>
        <p:nvSpPr>
          <p:cNvPr id="4" name="Slide Number Placeholder 3"/>
          <p:cNvSpPr>
            <a:spLocks noGrp="1"/>
          </p:cNvSpPr>
          <p:nvPr>
            <p:ph type="sldNum" sz="quarter" idx="12"/>
          </p:nvPr>
        </p:nvSpPr>
        <p:spPr/>
        <p:txBody>
          <a:bodyPr/>
          <a:lstStyle/>
          <a:p>
            <a:pPr>
              <a:defRPr/>
            </a:pPr>
            <a:fld id="{7039F003-2850-49BD-B191-B191FDD3A441}" type="slidenum">
              <a:rPr lang="en-US" smtClean="0"/>
              <a:pPr>
                <a:defRPr/>
              </a:pPr>
              <a:t>9</a:t>
            </a:fld>
            <a:endParaRPr lang="en-US" dirty="0"/>
          </a:p>
        </p:txBody>
      </p:sp>
      <p:sp>
        <p:nvSpPr>
          <p:cNvPr id="6"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dirty="0" smtClean="0">
                <a:solidFill>
                  <a:srgbClr val="000000"/>
                </a:solidFill>
              </a:rPr>
              <a:t>DEMOLITION MATERIALS</a:t>
            </a:r>
            <a:br>
              <a:rPr lang="en-US" altLang="en-US" kern="0" dirty="0" smtClean="0">
                <a:solidFill>
                  <a:srgbClr val="000000"/>
                </a:solidFill>
              </a:rPr>
            </a:br>
            <a:endParaRPr lang="en-US" altLang="en-US" kern="0" dirty="0" smtClean="0">
              <a:solidFill>
                <a:srgbClr val="000000"/>
              </a:solidFill>
            </a:endParaRPr>
          </a:p>
        </p:txBody>
      </p:sp>
    </p:spTree>
    <p:extLst>
      <p:ext uri="{BB962C8B-B14F-4D97-AF65-F5344CB8AC3E}">
        <p14:creationId xmlns:p14="http://schemas.microsoft.com/office/powerpoint/2010/main" val="2650804986"/>
      </p:ext>
    </p:extLst>
  </p:cSld>
  <p:clrMapOvr>
    <a:masterClrMapping/>
  </p:clrMapOvr>
  <p:timing>
    <p:tnLst>
      <p:par>
        <p:cTn id="1" dur="indefinite" restart="never" nodeType="tmRoot"/>
      </p:par>
    </p:tnLst>
  </p:timing>
</p:sld>
</file>

<file path=ppt/theme/theme1.xml><?xml version="1.0" encoding="utf-8"?>
<a:theme xmlns:a="http://schemas.openxmlformats.org/drawingml/2006/main" name="BLSD Brief">
  <a:themeElements>
    <a:clrScheme name="">
      <a:dk1>
        <a:srgbClr val="000000"/>
      </a:dk1>
      <a:lt1>
        <a:srgbClr val="99FF66"/>
      </a:lt1>
      <a:dk2>
        <a:srgbClr val="000000"/>
      </a:dk2>
      <a:lt2>
        <a:srgbClr val="808080"/>
      </a:lt2>
      <a:accent1>
        <a:srgbClr val="00CC99"/>
      </a:accent1>
      <a:accent2>
        <a:srgbClr val="3333CC"/>
      </a:accent2>
      <a:accent3>
        <a:srgbClr val="CAFFB8"/>
      </a:accent3>
      <a:accent4>
        <a:srgbClr val="000000"/>
      </a:accent4>
      <a:accent5>
        <a:srgbClr val="AAE2CA"/>
      </a:accent5>
      <a:accent6>
        <a:srgbClr val="2D2DB9"/>
      </a:accent6>
      <a:hlink>
        <a:srgbClr val="CCCCFF"/>
      </a:hlink>
      <a:folHlink>
        <a:srgbClr val="B2B2B2"/>
      </a:folHlink>
    </a:clrScheme>
    <a:fontScheme name="BLSD Brief">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cs typeface="Arial" charset="0"/>
          </a:defRPr>
        </a:defPPr>
      </a:lstStyle>
    </a:lnDef>
  </a:objectDefaults>
  <a:extraClrSchemeLst>
    <a:extraClrScheme>
      <a:clrScheme name="BLSD Brief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SD Brief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SD Brief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SD Brief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SD Brief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SD Brief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SD Brief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BLSD Brief</Template>
  <TotalTime>47768</TotalTime>
  <Words>3839</Words>
  <Application>Microsoft Office PowerPoint</Application>
  <PresentationFormat>On-screen Show (4:3)</PresentationFormat>
  <Paragraphs>393</Paragraphs>
  <Slides>54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54</vt:i4>
      </vt:variant>
    </vt:vector>
  </HeadingPairs>
  <TitlesOfParts>
    <vt:vector size="58" baseType="lpstr">
      <vt:lpstr>Arial</vt:lpstr>
      <vt:lpstr>Courier New</vt:lpstr>
      <vt:lpstr>Times New Roman</vt:lpstr>
      <vt:lpstr>BLSD Brief</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Company>NMCI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tom.barton</dc:creator>
  <cp:lastModifiedBy>Cline Cpl Aaron C</cp:lastModifiedBy>
  <cp:revision>1734</cp:revision>
  <cp:lastPrinted>2014-06-18T16:13:53Z</cp:lastPrinted>
  <dcterms:created xsi:type="dcterms:W3CDTF">2007-07-26T17:56:45Z</dcterms:created>
  <dcterms:modified xsi:type="dcterms:W3CDTF">2020-03-10T11:55:25Z</dcterms:modified>
</cp:coreProperties>
</file>