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1276" r:id="rId2"/>
    <p:sldId id="1277" r:id="rId3"/>
    <p:sldId id="1278" r:id="rId4"/>
    <p:sldId id="1279" r:id="rId5"/>
    <p:sldId id="1280" r:id="rId6"/>
    <p:sldId id="1281" r:id="rId7"/>
    <p:sldId id="128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114" d="100"/>
          <a:sy n="114" d="100"/>
        </p:scale>
        <p:origin x="11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Add references slide</a:t>
            </a:r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09" indent="-285734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3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11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28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07E8129-1A68-4588-AE0E-04D670750BCC}" type="slidenum">
              <a:rPr lang="en-US" altLang="en-US" smtClean="0">
                <a:solidFill>
                  <a:prstClr val="black"/>
                </a:solidFill>
              </a:rPr>
              <a:pPr/>
              <a:t>2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09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88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8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09" indent="-285734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3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11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28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A1EEF41-71A0-41C1-900E-76D281E508F2}" type="slidenum">
              <a:rPr lang="en-US" altLang="en-US" smtClean="0">
                <a:solidFill>
                  <a:prstClr val="black"/>
                </a:solidFill>
              </a:rPr>
              <a:pPr/>
              <a:t>3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873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09" indent="-285734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293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111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287" indent="-228587" defTabSz="93181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0A70D4C-8D39-4263-9743-5C25B58541EA}" type="slidenum">
              <a:rPr lang="en-US" altLang="en-US" smtClean="0">
                <a:solidFill>
                  <a:prstClr val="black"/>
                </a:solidFill>
              </a:rPr>
              <a:pPr/>
              <a:t>6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63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8/16/2019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A333145-FDA5-44F3-84B0-B50500EF44DC}" type="slidenum">
              <a:rPr lang="en-US" altLang="en-US" sz="1400" smtClean="0">
                <a:solidFill>
                  <a:srgbClr val="000000"/>
                </a:solidFill>
              </a:rPr>
              <a:pPr/>
              <a:t>1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3076" name="Subtitle 4"/>
          <p:cNvSpPr>
            <a:spLocks noGrp="1"/>
          </p:cNvSpPr>
          <p:nvPr>
            <p:ph type="subTitle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endParaRPr lang="en-US" altLang="en-US" sz="2800" dirty="0" smtClean="0"/>
          </a:p>
          <a:p>
            <a:r>
              <a:rPr lang="en-US" altLang="en-US" sz="3600" b="1" dirty="0"/>
              <a:t>A&amp;E TRAINING</a:t>
            </a:r>
            <a:endParaRPr lang="en-US" altLang="en-US" sz="3600" dirty="0" smtClean="0"/>
          </a:p>
          <a:p>
            <a:r>
              <a:rPr lang="en-US" altLang="en-US" sz="2400" dirty="0" smtClean="0"/>
              <a:t>Welcome to the Ammunition &amp; Explosives (A&amp;E) Awareness Training.  </a:t>
            </a:r>
          </a:p>
          <a:p>
            <a:endParaRPr lang="en-US" altLang="en-US" sz="2400" dirty="0"/>
          </a:p>
          <a:p>
            <a:r>
              <a:rPr lang="en-US" altLang="en-US" sz="2400" dirty="0" smtClean="0"/>
              <a:t>The intent of today’s training is to:</a:t>
            </a:r>
          </a:p>
          <a:p>
            <a:endParaRPr lang="en-US" altLang="en-US" sz="2400" dirty="0" smtClean="0"/>
          </a:p>
          <a:p>
            <a:pPr marL="342900" indent="-342900">
              <a:buFontTx/>
              <a:buChar char="-"/>
            </a:pPr>
            <a:r>
              <a:rPr lang="en-US" altLang="en-US" sz="2400" dirty="0"/>
              <a:t>P</a:t>
            </a:r>
            <a:r>
              <a:rPr lang="en-US" altLang="en-US" sz="2400" dirty="0" smtClean="0"/>
              <a:t>rovide you with the required annual A&amp;E Awareness Training.</a:t>
            </a:r>
          </a:p>
          <a:p>
            <a:pPr marL="342900" indent="-342900">
              <a:buFontTx/>
              <a:buChar char="-"/>
            </a:pPr>
            <a:r>
              <a:rPr lang="en-US" altLang="en-US" sz="2400" dirty="0" smtClean="0"/>
              <a:t>Identify explosives safety trends from FY17 and FY18</a:t>
            </a:r>
          </a:p>
          <a:p>
            <a:endParaRPr lang="en-US" altLang="en-US" sz="2400" dirty="0" smtClean="0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cap="all" dirty="0">
                <a:solidFill>
                  <a:srgbClr val="000000"/>
                </a:solidFill>
                <a:latin typeface="Times New Roman"/>
              </a:rPr>
              <a:t>MCIEAST-MCB Camp Lejeune</a:t>
            </a:r>
            <a:br>
              <a:rPr lang="en-US" sz="3600" cap="all" dirty="0">
                <a:solidFill>
                  <a:srgbClr val="000000"/>
                </a:solidFill>
                <a:latin typeface="Times New Roman"/>
              </a:rPr>
            </a:br>
            <a:r>
              <a:rPr lang="en-US" sz="3600" cap="all" dirty="0">
                <a:solidFill>
                  <a:srgbClr val="000000"/>
                </a:solidFill>
                <a:latin typeface="Times New Roman"/>
              </a:rPr>
              <a:t>Explosives Safety Office</a:t>
            </a:r>
          </a:p>
        </p:txBody>
      </p:sp>
    </p:spTree>
    <p:extLst>
      <p:ext uri="{BB962C8B-B14F-4D97-AF65-F5344CB8AC3E}">
        <p14:creationId xmlns:p14="http://schemas.microsoft.com/office/powerpoint/2010/main" val="284716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cap="all" dirty="0" smtClean="0"/>
              <a:t>Rules of the Road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en-US" sz="2400" dirty="0" smtClean="0"/>
              <a:t>Silence Cell Phones!!!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/>
              <a:t>Emergency Exits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/>
              <a:t>No Sidebar Conversations</a:t>
            </a:r>
          </a:p>
          <a:p>
            <a:pPr lvl="1">
              <a:buFont typeface="Times New Roman" pitchFamily="18" charset="0"/>
              <a:buChar char="−"/>
            </a:pPr>
            <a:r>
              <a:rPr lang="en-US" altLang="en-US" sz="2000" dirty="0" smtClean="0"/>
              <a:t>Respect the speaker(s)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/>
              <a:t>Questions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US" altLang="en-US" sz="2000" dirty="0" smtClean="0"/>
              <a:t>Ask questions, the only dumb question is one not asked.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US" altLang="en-US" sz="2000" dirty="0" smtClean="0"/>
              <a:t>Speak up so everyone can hear you; someone else may benefit from your question or comment.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2400" dirty="0" smtClean="0"/>
              <a:t>Breaks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US" altLang="en-US" sz="2000" dirty="0" smtClean="0"/>
              <a:t>Head calls: other classes being conducted please keep your voices down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US" altLang="en-US" sz="2000" dirty="0" smtClean="0"/>
              <a:t>Timelines (10 </a:t>
            </a:r>
            <a:r>
              <a:rPr lang="en-US" altLang="en-US" sz="2000" smtClean="0"/>
              <a:t>mins </a:t>
            </a:r>
            <a:r>
              <a:rPr lang="en-US" altLang="en-US" sz="2000" dirty="0" smtClean="0"/>
              <a:t>breaks means 10 </a:t>
            </a:r>
            <a:r>
              <a:rPr lang="en-US" altLang="en-US" sz="2000" dirty="0" err="1" smtClean="0"/>
              <a:t>mins</a:t>
            </a:r>
            <a:r>
              <a:rPr lang="en-US" altLang="en-US" sz="2000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2663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The MCIE-MCB Camp Lejeune, Explosives Safety Office develops, implements, and executes a comprehensive Explosives Safety Program that promotes compliance with </a:t>
            </a:r>
            <a:r>
              <a:rPr lang="en-US" altLang="en-US" sz="2400" dirty="0" err="1" smtClean="0"/>
              <a:t>DoD</a:t>
            </a:r>
            <a:r>
              <a:rPr lang="en-US" altLang="en-US" sz="2400" dirty="0" smtClean="0"/>
              <a:t>, USN, and USMC explosives safety regulations to enhance force preservation.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Provide education, technical assistance, policy guidance, and understanding of the hazards associated with the handling, issue/ receipt, storage, and transportation of A&amp;E. 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Manage Class V(W) allowances for subordinate local and regional units.</a:t>
            </a:r>
            <a:endParaRPr lang="en-US" altLang="en-US" sz="28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ESO MISSION</a:t>
            </a:r>
          </a:p>
        </p:txBody>
      </p:sp>
    </p:spTree>
    <p:extLst>
      <p:ext uri="{BB962C8B-B14F-4D97-AF65-F5344CB8AC3E}">
        <p14:creationId xmlns:p14="http://schemas.microsoft.com/office/powerpoint/2010/main" val="326592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POC LISTING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Marine Corps Installations East-Marine Corps Base Camp Lejeune</a:t>
            </a:r>
          </a:p>
          <a:p>
            <a:pPr lvl="1">
              <a:defRPr/>
            </a:pPr>
            <a:r>
              <a:rPr lang="en-US" sz="2000" dirty="0" smtClean="0"/>
              <a:t>Bobby Jernigan</a:t>
            </a:r>
            <a:r>
              <a:rPr lang="en-US" sz="2000" dirty="0"/>
              <a:t>	 </a:t>
            </a:r>
            <a:r>
              <a:rPr lang="en-US" sz="2000" dirty="0" smtClean="0"/>
              <a:t>MCIEAST Regional ES Manager</a:t>
            </a:r>
            <a:r>
              <a:rPr lang="en-US" sz="2000" dirty="0"/>
              <a:t>	</a:t>
            </a:r>
            <a:r>
              <a:rPr lang="en-US" sz="2000" dirty="0" smtClean="0"/>
              <a:t>451-6280</a:t>
            </a:r>
          </a:p>
          <a:p>
            <a:pPr lvl="1">
              <a:defRPr/>
            </a:pPr>
            <a:r>
              <a:rPr lang="en-US" sz="2000" dirty="0" smtClean="0"/>
              <a:t>CWO3 Lawson </a:t>
            </a:r>
            <a:r>
              <a:rPr lang="en-US" sz="2000" dirty="0" smtClean="0"/>
              <a:t>	 MCB Explosive Safety Officer	451-6281</a:t>
            </a:r>
          </a:p>
          <a:p>
            <a:pPr lvl="1">
              <a:defRPr/>
            </a:pPr>
            <a:r>
              <a:rPr lang="en-US" sz="2000" dirty="0" smtClean="0"/>
              <a:t>MSgt </a:t>
            </a:r>
            <a:r>
              <a:rPr lang="en-US" sz="2000" dirty="0" smtClean="0"/>
              <a:t>Russell</a:t>
            </a:r>
            <a:r>
              <a:rPr lang="en-US" sz="2000" dirty="0" smtClean="0"/>
              <a:t>	 MCB Explosive Safety SNCOIC	451-6279</a:t>
            </a:r>
          </a:p>
          <a:p>
            <a:pPr lvl="1">
              <a:defRPr/>
            </a:pPr>
            <a:r>
              <a:rPr lang="en-US" sz="2000" dirty="0" smtClean="0"/>
              <a:t>SSgt Milord	 MCIEAST Ammo Chief		451-6278</a:t>
            </a:r>
          </a:p>
          <a:p>
            <a:pPr lvl="1">
              <a:defRPr/>
            </a:pPr>
            <a:r>
              <a:rPr lang="en-US" sz="2000" dirty="0" smtClean="0"/>
              <a:t>Cpl </a:t>
            </a:r>
            <a:r>
              <a:rPr lang="en-US" sz="2000" dirty="0" smtClean="0"/>
              <a:t>Cline	 </a:t>
            </a:r>
            <a:r>
              <a:rPr lang="en-US" sz="2000" dirty="0" smtClean="0"/>
              <a:t>	 MCB </a:t>
            </a:r>
            <a:r>
              <a:rPr lang="en-US" sz="2000" dirty="0" smtClean="0"/>
              <a:t>Ammo </a:t>
            </a:r>
            <a:r>
              <a:rPr lang="en-US" sz="2000" dirty="0" smtClean="0"/>
              <a:t>Clerk</a:t>
            </a:r>
            <a:r>
              <a:rPr lang="en-US" sz="2000" dirty="0" smtClean="0"/>
              <a:t>		451-3310</a:t>
            </a:r>
          </a:p>
          <a:p>
            <a:pPr lvl="1"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400" dirty="0" smtClean="0"/>
              <a:t>II Marine Expeditionary Force</a:t>
            </a:r>
          </a:p>
          <a:p>
            <a:pPr lvl="1">
              <a:defRPr/>
            </a:pPr>
            <a:r>
              <a:rPr lang="en-US" sz="2000" dirty="0" smtClean="0"/>
              <a:t>Maj Medley	Ammo Officer		451-9643</a:t>
            </a:r>
          </a:p>
          <a:p>
            <a:pPr lvl="1">
              <a:defRPr/>
            </a:pPr>
            <a:r>
              <a:rPr lang="en-US" sz="2000" dirty="0" smtClean="0"/>
              <a:t>MGySgt Bartek	Ammo Chief		450-7566</a:t>
            </a:r>
          </a:p>
          <a:p>
            <a:pPr lvl="1">
              <a:defRPr/>
            </a:pPr>
            <a:r>
              <a:rPr lang="en-US" sz="2000" dirty="0" smtClean="0"/>
              <a:t>LCpl Dennis	Ammo Clerk		451-8898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04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defRPr/>
            </a:pPr>
            <a:r>
              <a:rPr lang="en-US" altLang="en-US" sz="2400" dirty="0" smtClean="0"/>
              <a:t>2d Marine Division</a:t>
            </a:r>
          </a:p>
          <a:p>
            <a:pPr lvl="1">
              <a:defRPr/>
            </a:pPr>
            <a:r>
              <a:rPr lang="en-US" altLang="en-US" sz="2000" dirty="0" smtClean="0"/>
              <a:t>Capt Hollingsworth      Ammo Officer 		451-8067</a:t>
            </a:r>
          </a:p>
          <a:p>
            <a:pPr lvl="1">
              <a:defRPr/>
            </a:pPr>
            <a:r>
              <a:rPr lang="en-US" altLang="en-US" sz="2000" dirty="0" smtClean="0"/>
              <a:t>MSgt </a:t>
            </a:r>
            <a:r>
              <a:rPr lang="en-US" altLang="en-US" sz="2000" dirty="0" smtClean="0"/>
              <a:t>Arrieta</a:t>
            </a:r>
            <a:r>
              <a:rPr lang="en-US" altLang="en-US" sz="2000" dirty="0" smtClean="0"/>
              <a:t>	      Ammo Chief			451-8378</a:t>
            </a:r>
          </a:p>
          <a:p>
            <a:pPr lvl="1">
              <a:defRPr/>
            </a:pPr>
            <a:r>
              <a:rPr lang="en-US" altLang="en-US" sz="2000" dirty="0" smtClean="0"/>
              <a:t>Sgt Chrome                  Ammo Inspector/Clerk       	451-9029</a:t>
            </a:r>
          </a:p>
          <a:p>
            <a:pPr>
              <a:defRPr/>
            </a:pPr>
            <a:endParaRPr lang="en-US" altLang="en-US" sz="2400" dirty="0" smtClean="0"/>
          </a:p>
          <a:p>
            <a:pPr>
              <a:defRPr/>
            </a:pPr>
            <a:r>
              <a:rPr lang="en-US" altLang="en-US" sz="2400" dirty="0" smtClean="0"/>
              <a:t>2d Marine Aircraft Wing</a:t>
            </a:r>
          </a:p>
          <a:p>
            <a:pPr lvl="1">
              <a:defRPr/>
            </a:pPr>
            <a:r>
              <a:rPr lang="en-US" altLang="en-US" sz="2000" dirty="0" smtClean="0"/>
              <a:t>Sgt Brown	      Ammo Chief			(252) 466-2424</a:t>
            </a:r>
          </a:p>
          <a:p>
            <a:pPr marL="457200" lvl="1" indent="0">
              <a:buNone/>
              <a:defRPr/>
            </a:pPr>
            <a:endParaRPr lang="en-US" altLang="en-US" sz="2400" dirty="0" smtClean="0"/>
          </a:p>
          <a:p>
            <a:pPr>
              <a:defRPr/>
            </a:pPr>
            <a:r>
              <a:rPr lang="en-US" altLang="en-US" sz="2400" dirty="0" smtClean="0"/>
              <a:t> 2d Marine Logistics Group</a:t>
            </a:r>
          </a:p>
          <a:p>
            <a:pPr lvl="1">
              <a:defRPr/>
            </a:pPr>
            <a:r>
              <a:rPr lang="en-US" altLang="en-US" sz="2000" dirty="0" smtClean="0"/>
              <a:t>CWO2 Tabor	      Ammo Officer		451-7505</a:t>
            </a:r>
          </a:p>
          <a:p>
            <a:pPr lvl="1">
              <a:defRPr/>
            </a:pPr>
            <a:r>
              <a:rPr lang="en-US" altLang="en-US" sz="2000" dirty="0" smtClean="0"/>
              <a:t>SSgt Ludlam</a:t>
            </a:r>
            <a:r>
              <a:rPr lang="en-US" altLang="en-US" sz="2000" dirty="0"/>
              <a:t>	      Ammo Chief			451-7509</a:t>
            </a:r>
          </a:p>
          <a:p>
            <a:pPr>
              <a:defRPr/>
            </a:pPr>
            <a:endParaRPr lang="en-US" altLang="en-US" sz="24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304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600" kern="0" dirty="0">
                <a:solidFill>
                  <a:srgbClr val="000000"/>
                </a:solidFill>
                <a:latin typeface="Times New Roman"/>
                <a:cs typeface="+mn-cs"/>
              </a:rPr>
              <a:t>POC LISTING</a:t>
            </a:r>
          </a:p>
        </p:txBody>
      </p:sp>
    </p:spTree>
    <p:extLst>
      <p:ext uri="{BB962C8B-B14F-4D97-AF65-F5344CB8AC3E}">
        <p14:creationId xmlns:p14="http://schemas.microsoft.com/office/powerpoint/2010/main" val="39299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>
              <a:defRPr/>
            </a:pPr>
            <a:r>
              <a:rPr lang="en-US" altLang="en-US" sz="2400" dirty="0" smtClean="0"/>
              <a:t>II MEF Information Group</a:t>
            </a:r>
          </a:p>
          <a:p>
            <a:pPr lvl="1">
              <a:defRPr/>
            </a:pPr>
            <a:r>
              <a:rPr lang="en-US" altLang="en-US" sz="2000" dirty="0" smtClean="0"/>
              <a:t>SSgt Davis	                 Ammo Chief		451-6711	</a:t>
            </a:r>
          </a:p>
          <a:p>
            <a:pPr marL="0" indent="0">
              <a:buNone/>
              <a:defRPr/>
            </a:pPr>
            <a:endParaRPr lang="en-US" altLang="en-US" sz="2400" dirty="0"/>
          </a:p>
          <a:p>
            <a:pPr>
              <a:defRPr/>
            </a:pPr>
            <a:r>
              <a:rPr lang="en-US" altLang="en-US" sz="2400" dirty="0" smtClean="0"/>
              <a:t>Marine Corps Force, Special Operations Command</a:t>
            </a:r>
          </a:p>
          <a:p>
            <a:pPr lvl="1">
              <a:defRPr/>
            </a:pPr>
            <a:r>
              <a:rPr lang="en-US" altLang="en-US" sz="2000" dirty="0" smtClean="0"/>
              <a:t>Capt Walker	                Ammo Officer		440-0715</a:t>
            </a:r>
          </a:p>
          <a:p>
            <a:pPr lvl="1">
              <a:defRPr/>
            </a:pPr>
            <a:r>
              <a:rPr lang="en-US" altLang="en-US" sz="2000" dirty="0" smtClean="0"/>
              <a:t>GySgt </a:t>
            </a:r>
            <a:r>
              <a:rPr lang="en-US" altLang="en-US" sz="2000" dirty="0" smtClean="0"/>
              <a:t>James</a:t>
            </a:r>
            <a:r>
              <a:rPr lang="en-US" altLang="en-US" sz="2000" dirty="0" smtClean="0"/>
              <a:t>	                Ammo Chief		440-0736</a:t>
            </a:r>
          </a:p>
          <a:p>
            <a:pPr lvl="1">
              <a:defRPr/>
            </a:pPr>
            <a:endParaRPr lang="en-US" altLang="en-US" sz="2000" dirty="0" smtClean="0"/>
          </a:p>
          <a:p>
            <a:pPr>
              <a:defRPr/>
            </a:pPr>
            <a:endParaRPr lang="en-US" altLang="en-US" sz="2400" dirty="0" smtClean="0"/>
          </a:p>
          <a:p>
            <a:pPr lvl="1">
              <a:defRPr/>
            </a:pPr>
            <a:endParaRPr lang="en-US" altLang="en-US" sz="2000" dirty="0" smtClean="0"/>
          </a:p>
          <a:p>
            <a:pPr>
              <a:defRPr/>
            </a:pPr>
            <a:endParaRPr lang="en-US" altLang="en-US" sz="2400" dirty="0" smtClean="0"/>
          </a:p>
          <a:p>
            <a:pPr>
              <a:defRPr/>
            </a:pPr>
            <a:endParaRPr lang="en-US" altLang="en-US" sz="24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POC LISTING</a:t>
            </a:r>
          </a:p>
        </p:txBody>
      </p:sp>
    </p:spTree>
    <p:extLst>
      <p:ext uri="{BB962C8B-B14F-4D97-AF65-F5344CB8AC3E}">
        <p14:creationId xmlns:p14="http://schemas.microsoft.com/office/powerpoint/2010/main" val="351690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sz="half" idx="1"/>
          </p:nvPr>
        </p:nvSpPr>
        <p:spPr>
          <a:xfrm>
            <a:off x="0" y="1905000"/>
            <a:ext cx="4724400" cy="4953000"/>
          </a:xfrm>
        </p:spPr>
        <p:txBody>
          <a:bodyPr/>
          <a:lstStyle/>
          <a:p>
            <a:r>
              <a:rPr lang="en-US" altLang="en-US" sz="2400" dirty="0" smtClean="0"/>
              <a:t>Introduction</a:t>
            </a:r>
          </a:p>
          <a:p>
            <a:r>
              <a:rPr lang="en-US" altLang="en-US" sz="2400" dirty="0"/>
              <a:t>Range </a:t>
            </a:r>
            <a:r>
              <a:rPr lang="en-US" altLang="en-US" sz="2400" dirty="0" smtClean="0"/>
              <a:t>Control</a:t>
            </a:r>
          </a:p>
          <a:p>
            <a:r>
              <a:rPr lang="en-US" altLang="en-US" sz="2400" dirty="0" smtClean="0"/>
              <a:t>DLA-DS/QRP</a:t>
            </a:r>
            <a:endParaRPr lang="en-US" altLang="en-US" sz="2400" dirty="0"/>
          </a:p>
          <a:p>
            <a:r>
              <a:rPr lang="en-US" altLang="en-US" sz="2400" dirty="0"/>
              <a:t>MPPEH/MDAS</a:t>
            </a:r>
          </a:p>
          <a:p>
            <a:r>
              <a:rPr lang="en-US" altLang="en-US" sz="2400" dirty="0" err="1" smtClean="0"/>
              <a:t>Inerting</a:t>
            </a:r>
            <a:r>
              <a:rPr lang="en-US" altLang="en-US" sz="2400" dirty="0" smtClean="0"/>
              <a:t> Process</a:t>
            </a:r>
            <a:endParaRPr lang="en-US" altLang="en-US" sz="2400" dirty="0"/>
          </a:p>
          <a:p>
            <a:r>
              <a:rPr lang="en-US" altLang="en-US" sz="2400" dirty="0" smtClean="0"/>
              <a:t>Explosive Safety Self Assessment</a:t>
            </a:r>
          </a:p>
          <a:p>
            <a:r>
              <a:rPr lang="en-US" altLang="en-US" sz="2400" dirty="0" smtClean="0"/>
              <a:t>Inventory and Accountability Procedures </a:t>
            </a:r>
          </a:p>
          <a:p>
            <a:r>
              <a:rPr lang="en-US" altLang="en-US" sz="2400" dirty="0"/>
              <a:t>Reporting Requirements</a:t>
            </a:r>
          </a:p>
          <a:p>
            <a:r>
              <a:rPr lang="en-US" altLang="en-US" sz="2400" dirty="0"/>
              <a:t>Individual Responsibility for the Control and Safeguarding of A&amp;E</a:t>
            </a:r>
          </a:p>
          <a:p>
            <a:endParaRPr lang="en-US" altLang="en-US" sz="2400" dirty="0" smtClean="0"/>
          </a:p>
        </p:txBody>
      </p:sp>
      <p:sp>
        <p:nvSpPr>
          <p:cNvPr id="9219" name="Content Placeholder 6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4419600" cy="4953000"/>
          </a:xfrm>
        </p:spPr>
        <p:txBody>
          <a:bodyPr/>
          <a:lstStyle/>
          <a:p>
            <a:r>
              <a:rPr lang="en-US" altLang="en-US" sz="2400" dirty="0" err="1" smtClean="0"/>
              <a:t>Qual</a:t>
            </a:r>
            <a:r>
              <a:rPr lang="en-US" altLang="en-US" sz="2400" dirty="0" smtClean="0"/>
              <a:t>/Cert</a:t>
            </a:r>
            <a:endParaRPr lang="en-US" altLang="en-US" sz="2400" dirty="0"/>
          </a:p>
          <a:p>
            <a:r>
              <a:rPr lang="en-US" altLang="en-US" sz="2400" dirty="0" smtClean="0"/>
              <a:t>ASP Procedures</a:t>
            </a:r>
          </a:p>
          <a:p>
            <a:r>
              <a:rPr lang="en-US" altLang="en-US" sz="2400" dirty="0" smtClean="0"/>
              <a:t>Storage </a:t>
            </a:r>
            <a:r>
              <a:rPr lang="en-US" altLang="en-US" sz="2400" dirty="0"/>
              <a:t>of </a:t>
            </a:r>
            <a:r>
              <a:rPr lang="en-US" altLang="en-US" sz="2400" dirty="0" smtClean="0"/>
              <a:t>A&amp;E</a:t>
            </a:r>
          </a:p>
          <a:p>
            <a:r>
              <a:rPr lang="en-US" altLang="en-US" sz="2400" dirty="0" smtClean="0"/>
              <a:t>Transportation</a:t>
            </a:r>
          </a:p>
          <a:p>
            <a:r>
              <a:rPr lang="en-US" sz="2400" dirty="0" smtClean="0"/>
              <a:t>Hazard Class/Division, Fire Symbols, </a:t>
            </a:r>
            <a:r>
              <a:rPr lang="en-US" sz="2400" dirty="0"/>
              <a:t>and Compatibility </a:t>
            </a:r>
            <a:r>
              <a:rPr lang="en-US" sz="2400" dirty="0" smtClean="0"/>
              <a:t>Groups</a:t>
            </a:r>
          </a:p>
          <a:p>
            <a:r>
              <a:rPr lang="en-US" altLang="en-US" sz="2400" dirty="0" smtClean="0"/>
              <a:t>HERO</a:t>
            </a:r>
          </a:p>
          <a:p>
            <a:r>
              <a:rPr lang="en-US" altLang="en-US" sz="2400" dirty="0" smtClean="0"/>
              <a:t>UXO</a:t>
            </a:r>
          </a:p>
          <a:p>
            <a:endParaRPr lang="en-US" alt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BB7EDA3-E0CA-44FD-9389-CCE61DA529AF}" type="slidenum">
              <a:rPr lang="en-US" altLang="en-US" sz="1400" smtClean="0">
                <a:solidFill>
                  <a:srgbClr val="000000"/>
                </a:solidFill>
              </a:rPr>
              <a:pPr/>
              <a:t>7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OVERVIEW </a:t>
            </a:r>
            <a:r>
              <a:rPr lang="en-US" dirty="0" smtClean="0">
                <a:solidFill>
                  <a:schemeClr val="tx1"/>
                </a:solidFill>
              </a:rPr>
              <a:t>OF TOPICS</a:t>
            </a:r>
          </a:p>
        </p:txBody>
      </p:sp>
    </p:spTree>
    <p:extLst>
      <p:ext uri="{BB962C8B-B14F-4D97-AF65-F5344CB8AC3E}">
        <p14:creationId xmlns:p14="http://schemas.microsoft.com/office/powerpoint/2010/main" val="304871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47481</TotalTime>
  <Words>266</Words>
  <Application>Microsoft Office PowerPoint</Application>
  <PresentationFormat>On-screen Show (4:3)</PresentationFormat>
  <Paragraphs>83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Courier New</vt:lpstr>
      <vt:lpstr>Times New Roman</vt:lpstr>
      <vt:lpstr>Wingdings</vt:lpstr>
      <vt:lpstr>BLSD Brief</vt:lpstr>
      <vt:lpstr>PowerPoint Presentation</vt:lpstr>
      <vt:lpstr>Rules of the Road</vt:lpstr>
      <vt:lpstr>ESO MISSION</vt:lpstr>
      <vt:lpstr>POC LISTING</vt:lpstr>
      <vt:lpstr>PowerPoint Presentation</vt:lpstr>
      <vt:lpstr>POC LISTING</vt:lpstr>
      <vt:lpstr>OVERVIEW OF TOPICS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Milord SSgt Antonio J</cp:lastModifiedBy>
  <cp:revision>1718</cp:revision>
  <cp:lastPrinted>2014-06-18T16:13:53Z</cp:lastPrinted>
  <dcterms:created xsi:type="dcterms:W3CDTF">2007-07-26T17:56:45Z</dcterms:created>
  <dcterms:modified xsi:type="dcterms:W3CDTF">2019-08-16T16:19:24Z</dcterms:modified>
</cp:coreProperties>
</file>