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1377" r:id="rId2"/>
    <p:sldId id="1357" r:id="rId3"/>
    <p:sldId id="1358" r:id="rId4"/>
    <p:sldId id="1359" r:id="rId5"/>
    <p:sldId id="1360" r:id="rId6"/>
    <p:sldId id="1361" r:id="rId7"/>
    <p:sldId id="113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111" d="100"/>
          <a:sy n="111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 cap="all" dirty="0">
                <a:solidFill>
                  <a:srgbClr val="000000"/>
                </a:solidFill>
              </a:rPr>
              <a:t>Storage of </a:t>
            </a:r>
            <a:r>
              <a:rPr lang="en-US" sz="4400" cap="all" dirty="0" err="1" smtClean="0">
                <a:solidFill>
                  <a:srgbClr val="000000"/>
                </a:solidFill>
              </a:rPr>
              <a:t>a&amp;e</a:t>
            </a:r>
            <a:r>
              <a:rPr lang="en-US" sz="4400" cap="all" dirty="0" smtClean="0">
                <a:solidFill>
                  <a:srgbClr val="000000"/>
                </a:solidFill>
              </a:rPr>
              <a:t> </a:t>
            </a:r>
            <a:r>
              <a:rPr lang="en-US" sz="4000" b="1" cap="all" dirty="0">
                <a:solidFill>
                  <a:srgbClr val="000000"/>
                </a:solidFill>
              </a:rPr>
              <a:t/>
            </a:r>
            <a:br>
              <a:rPr lang="en-US" sz="4000" b="1" cap="all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There are 3 common forms of storage of A&amp;E.</a:t>
            </a:r>
          </a:p>
          <a:p>
            <a:pPr marL="457200" lvl="1" indent="0">
              <a:buNone/>
            </a:pPr>
            <a:r>
              <a:rPr lang="en-US" sz="2400" i="1" dirty="0" smtClean="0"/>
              <a:t>1. Permanent Storage </a:t>
            </a:r>
            <a:r>
              <a:rPr lang="en-US" sz="2400" dirty="0" smtClean="0"/>
              <a:t>(ASP)</a:t>
            </a:r>
          </a:p>
          <a:p>
            <a:pPr marL="457200" lvl="1" indent="0">
              <a:buNone/>
            </a:pPr>
            <a:r>
              <a:rPr lang="en-US" sz="2400" i="1" dirty="0" smtClean="0"/>
              <a:t>2. Range Storage </a:t>
            </a:r>
            <a:r>
              <a:rPr lang="en-US" sz="2400" dirty="0" smtClean="0"/>
              <a:t>(is the staging of A&amp;E on a specific range or training area in support of the weapons being used on that range or a training area)</a:t>
            </a:r>
          </a:p>
          <a:p>
            <a:pPr marL="457200" lvl="1" indent="0">
              <a:buNone/>
            </a:pPr>
            <a:r>
              <a:rPr lang="en-US" sz="2400" i="1" dirty="0" smtClean="0"/>
              <a:t>3. Field Storage </a:t>
            </a:r>
            <a:r>
              <a:rPr lang="en-US" sz="2400" dirty="0" smtClean="0"/>
              <a:t>(intended for temporary storage of A&amp;E for training and contingency operations)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STORAGE OF A&amp;E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2400" dirty="0" smtClean="0"/>
              <a:t>MCIEAST-MCB CAMLEJO 8020.1</a:t>
            </a:r>
            <a:endParaRPr lang="en-US" sz="2400" dirty="0" smtClean="0"/>
          </a:p>
          <a:p>
            <a:r>
              <a:rPr lang="en-US" sz="2400" dirty="0" smtClean="0"/>
              <a:t>Field </a:t>
            </a:r>
            <a:r>
              <a:rPr lang="en-US" sz="2400" dirty="0" smtClean="0"/>
              <a:t>Storage </a:t>
            </a:r>
            <a:r>
              <a:rPr lang="en-US" sz="2400" dirty="0" smtClean="0"/>
              <a:t>exceeding </a:t>
            </a:r>
            <a:r>
              <a:rPr lang="en-US" sz="2400" dirty="0" smtClean="0"/>
              <a:t>5 days requires approval from the Base Commanding Officer.</a:t>
            </a:r>
            <a:endParaRPr lang="en-US" sz="2400" dirty="0"/>
          </a:p>
          <a:p>
            <a:r>
              <a:rPr lang="en-US" sz="2400" dirty="0" smtClean="0"/>
              <a:t>Submit request NLT 15 Days prior to exercise.</a:t>
            </a:r>
          </a:p>
          <a:p>
            <a:r>
              <a:rPr lang="en-US" sz="2400" dirty="0" smtClean="0"/>
              <a:t>2-5 days prior to the exercise, confirm with the ESO that the events of the exercise are still happening.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dirty="0" smtClean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STORAGE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Area map.  Location(s) must meet explosives safety quantity distance requirements (i.e. inhabited building, public traffic routes)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SOP must be established, tailored for the A&amp;E operations being conducted</a:t>
            </a:r>
            <a:r>
              <a:rPr lang="en-US" sz="2400" dirty="0" smtClean="0"/>
              <a:t>.  Containing, </a:t>
            </a:r>
            <a:r>
              <a:rPr lang="en-US" sz="2400" dirty="0"/>
              <a:t>Security plan, communication plan, transportation and </a:t>
            </a:r>
            <a:r>
              <a:rPr lang="en-US" sz="2400" dirty="0" smtClean="0"/>
              <a:t>safety </a:t>
            </a:r>
            <a:r>
              <a:rPr lang="en-US" sz="2400" dirty="0"/>
              <a:t>measures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storage plan: including </a:t>
            </a:r>
            <a:r>
              <a:rPr lang="en-US" sz="2400" dirty="0"/>
              <a:t>Site </a:t>
            </a:r>
            <a:r>
              <a:rPr lang="en-US" sz="2400" dirty="0" smtClean="0"/>
              <a:t>diagram, DODIC, </a:t>
            </a:r>
            <a:r>
              <a:rPr lang="en-US" sz="2400" dirty="0" err="1" smtClean="0"/>
              <a:t>Qty</a:t>
            </a:r>
            <a:r>
              <a:rPr lang="en-US" sz="2400" dirty="0" smtClean="0"/>
              <a:t>, </a:t>
            </a:r>
            <a:r>
              <a:rPr lang="en-US" sz="2400" dirty="0"/>
              <a:t>H</a:t>
            </a:r>
            <a:r>
              <a:rPr lang="en-US" sz="2400" dirty="0" smtClean="0"/>
              <a:t>azard Cass/Division, compatibility group, and N.E.W. of each A&amp;E item to be stored</a:t>
            </a:r>
            <a:r>
              <a:rPr lang="en-US" sz="2400" dirty="0" smtClean="0"/>
              <a:t>..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dirty="0" smtClean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STORAGE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Inventory </a:t>
            </a:r>
            <a:r>
              <a:rPr lang="en-US" sz="2400" dirty="0"/>
              <a:t>Control procedures must be implemented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endParaRPr lang="en-US" sz="24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Adequate </a:t>
            </a:r>
            <a:r>
              <a:rPr lang="en-US" sz="2400" dirty="0"/>
              <a:t>Firefighting equipment must be readily available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Appropriate Qualification/Certification levels to support the field storage operation.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dirty="0" smtClean="0">
                <a:solidFill>
                  <a:srgbClr val="000000"/>
                </a:solidFill>
              </a:rPr>
              <a:t>FIELD </a:t>
            </a:r>
            <a:r>
              <a:rPr lang="en-US" dirty="0" smtClean="0">
                <a:solidFill>
                  <a:srgbClr val="000000"/>
                </a:solidFill>
              </a:rPr>
              <a:t>STORAGE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096000" cy="1206500"/>
          </a:xfrm>
        </p:spPr>
        <p:txBody>
          <a:bodyPr/>
          <a:lstStyle/>
          <a:p>
            <a:pPr algn="ctr"/>
            <a:r>
              <a:rPr lang="en-US" sz="4800" b="0" dirty="0" smtClean="0"/>
              <a:t>Excessive Breakouts</a:t>
            </a:r>
            <a:endParaRPr lang="en-US" sz="48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905000"/>
            <a:ext cx="3465513" cy="4953000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Officers in Charge must ensure that only the A&amp;E that will be expended is unpackaged 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Excessive A&amp;E breakout is not authorized!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Only open the items you intend to fire at that particular time.</a:t>
            </a:r>
          </a:p>
          <a:p>
            <a:endParaRPr lang="en-US" dirty="0"/>
          </a:p>
        </p:txBody>
      </p:sp>
      <p:graphicFrame>
        <p:nvGraphicFramePr>
          <p:cNvPr id="266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581400" y="1905000"/>
          <a:ext cx="5562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7" name="Photo Editor Photo" r:id="rId3" imgW="6095238" imgH="4571429" progId="">
                  <p:embed/>
                </p:oleObj>
              </mc:Choice>
              <mc:Fallback>
                <p:oleObj name="Photo Editor Photo" r:id="rId3" imgW="6095238" imgH="45714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05000"/>
                        <a:ext cx="55626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2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FC100-A451-42FF-9336-E5A2588F9391}" type="slidenum">
              <a:rPr lang="en-US" altLang="en-US" sz="1400" smtClean="0"/>
              <a:pPr/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47393</TotalTime>
  <Words>261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Times New Roman</vt:lpstr>
      <vt:lpstr>Wingdings</vt:lpstr>
      <vt:lpstr>BLSD Brief</vt:lpstr>
      <vt:lpstr>Photo Editor Photo</vt:lpstr>
      <vt:lpstr> </vt:lpstr>
      <vt:lpstr>PowerPoint Presentation</vt:lpstr>
      <vt:lpstr>PowerPoint Presentation</vt:lpstr>
      <vt:lpstr>PowerPoint Presentation</vt:lpstr>
      <vt:lpstr>PowerPoint Presentation</vt:lpstr>
      <vt:lpstr>Excessive Breakouts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Allison MSgt Jared R</cp:lastModifiedBy>
  <cp:revision>1707</cp:revision>
  <cp:lastPrinted>2014-06-18T16:13:53Z</cp:lastPrinted>
  <dcterms:created xsi:type="dcterms:W3CDTF">2007-07-26T17:56:45Z</dcterms:created>
  <dcterms:modified xsi:type="dcterms:W3CDTF">2017-10-10T15:32:23Z</dcterms:modified>
</cp:coreProperties>
</file>