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"/>
  </p:notesMasterIdLst>
  <p:handoutMasterIdLst>
    <p:handoutMasterId r:id="rId10"/>
  </p:handoutMasterIdLst>
  <p:sldIdLst>
    <p:sldId id="1377" r:id="rId2"/>
    <p:sldId id="1357" r:id="rId3"/>
    <p:sldId id="1358" r:id="rId4"/>
    <p:sldId id="1359" r:id="rId5"/>
    <p:sldId id="1360" r:id="rId6"/>
    <p:sldId id="1361" r:id="rId7"/>
    <p:sldId id="1130" r:id="rId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34587" autoAdjust="0"/>
    <p:restoredTop sz="95534" autoAdjust="0"/>
  </p:normalViewPr>
  <p:slideViewPr>
    <p:cSldViewPr>
      <p:cViewPr varScale="1">
        <p:scale>
          <a:sx n="111" d="100"/>
          <a:sy n="111" d="100"/>
        </p:scale>
        <p:origin x="123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1818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7" rIns="93175" bIns="46587" numCol="1" anchor="t" anchorCtr="0" compatLnSpc="1">
            <a:prstTxWarp prst="textNoShape">
              <a:avLst/>
            </a:prstTxWarp>
          </a:bodyPr>
          <a:lstStyle>
            <a:lvl1pPr defTabSz="931956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7" rIns="93175" bIns="46587" numCol="1" anchor="t" anchorCtr="0" compatLnSpc="1">
            <a:prstTxWarp prst="textNoShape">
              <a:avLst/>
            </a:prstTxWarp>
          </a:bodyPr>
          <a:lstStyle>
            <a:lvl1pPr algn="r" defTabSz="931956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4A431815-1E30-4C57-AF0B-69A42EC697AD}" type="datetimeFigureOut">
              <a:rPr lang="en-US"/>
              <a:pPr>
                <a:defRPr/>
              </a:pPr>
              <a:t>10/10/2017</a:t>
            </a:fld>
            <a:endParaRPr lang="en-US" dirty="0"/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7" rIns="93175" bIns="46587" numCol="1" anchor="b" anchorCtr="0" compatLnSpc="1">
            <a:prstTxWarp prst="textNoShape">
              <a:avLst/>
            </a:prstTxWarp>
          </a:bodyPr>
          <a:lstStyle>
            <a:lvl1pPr defTabSz="931956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7" rIns="93175" bIns="46587" numCol="1" anchor="b" anchorCtr="0" compatLnSpc="1">
            <a:prstTxWarp prst="textNoShape">
              <a:avLst/>
            </a:prstTxWarp>
          </a:bodyPr>
          <a:lstStyle>
            <a:lvl1pPr algn="r" defTabSz="931956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4CB6D85D-C996-4444-AC1E-DBFD259D4BD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68211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5" tIns="46587" rIns="93175" bIns="46587" numCol="1" anchor="t" anchorCtr="0" compatLnSpc="1">
            <a:prstTxWarp prst="textNoShape">
              <a:avLst/>
            </a:prstTxWarp>
          </a:bodyPr>
          <a:lstStyle>
            <a:lvl1pPr defTabSz="93195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5" tIns="46587" rIns="93175" bIns="46587" numCol="1" anchor="t" anchorCtr="0" compatLnSpc="1">
            <a:prstTxWarp prst="textNoShape">
              <a:avLst/>
            </a:prstTxWarp>
          </a:bodyPr>
          <a:lstStyle>
            <a:lvl1pPr algn="r" defTabSz="93195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67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4838"/>
            <a:ext cx="5610225" cy="418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5" tIns="46587" rIns="93175" bIns="465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5" tIns="46587" rIns="93175" bIns="46587" numCol="1" anchor="b" anchorCtr="0" compatLnSpc="1">
            <a:prstTxWarp prst="textNoShape">
              <a:avLst/>
            </a:prstTxWarp>
          </a:bodyPr>
          <a:lstStyle>
            <a:lvl1pPr defTabSz="93195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5" tIns="46587" rIns="93175" bIns="46587" numCol="1" anchor="b" anchorCtr="0" compatLnSpc="1">
            <a:prstTxWarp prst="textNoShape">
              <a:avLst/>
            </a:prstTxWarp>
          </a:bodyPr>
          <a:lstStyle>
            <a:lvl1pPr algn="r" defTabSz="931956">
              <a:defRPr sz="1200">
                <a:latin typeface="Arial" charset="0"/>
              </a:defRPr>
            </a:lvl1pPr>
          </a:lstStyle>
          <a:p>
            <a:pPr>
              <a:defRPr/>
            </a:pPr>
            <a:fld id="{F6B7B77D-D41B-4583-9002-6715D1867E3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32980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DA7653-8F24-478C-93B4-897223C8FD4B}" type="datetime1">
              <a:rPr lang="en-US"/>
              <a:pPr>
                <a:defRPr/>
              </a:pPr>
              <a:t>10/10/2017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1D6531-73BC-4C57-B5AF-4632C96365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038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B008D3-2D81-44B0-9840-D61A0B29EF97}" type="datetime1">
              <a:rPr lang="en-US"/>
              <a:pPr>
                <a:defRPr/>
              </a:pPr>
              <a:t>10/10/2017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DE19E4-F50B-4A7C-A068-091F9D11344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563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8E6D8-D8E8-4530-BED6-8D0C0C94BC6B}" type="datetime1">
              <a:rPr lang="en-US"/>
              <a:pPr>
                <a:defRPr/>
              </a:pPr>
              <a:t>10/10/2017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789D15-F680-4152-83E7-6CB345E6C77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8810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6A0EE0-4AA5-4840-B9E7-AF4DE00DB9B5}" type="datetime1">
              <a:rPr lang="en-US"/>
              <a:pPr>
                <a:defRPr/>
              </a:pPr>
              <a:t>10/10/2017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DE42BC-B2F9-49BF-BF71-14EDF79937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757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9B23B7-9152-4F12-A62F-4721F61105F5}" type="datetime1">
              <a:rPr lang="en-US"/>
              <a:pPr>
                <a:defRPr/>
              </a:pPr>
              <a:t>10/10/2017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39F003-2850-49BD-B191-B191FDD3A4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36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1C933E-C121-4221-8F1D-5EBBC1AE2C19}" type="datetime1">
              <a:rPr lang="en-US"/>
              <a:pPr>
                <a:defRPr/>
              </a:pPr>
              <a:t>10/10/2017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9CE672-EC27-4D77-A58F-CF610848D9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596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61228-392F-4391-B969-4B15C1F79E61}" type="datetime1">
              <a:rPr lang="en-US"/>
              <a:pPr>
                <a:defRPr/>
              </a:pPr>
              <a:t>10/10/2017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1037C-982F-44E8-BA3F-1A5B7AB13A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870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86AB28-98CF-4F33-8D1D-D39CC92F6FF9}" type="datetime1">
              <a:rPr lang="en-US"/>
              <a:pPr>
                <a:defRPr/>
              </a:pPr>
              <a:t>10/10/2017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FA383D-616B-4333-8292-EE01E20C3C8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6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F0C2BE-EAEA-4D11-9637-0D74ADEC20AA}" type="datetime1">
              <a:rPr lang="en-US"/>
              <a:pPr>
                <a:defRPr/>
              </a:pPr>
              <a:t>10/10/2017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0E8234-DAC2-4DFC-AFF0-86CD040E2E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516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762C40-23D1-4098-9631-49BC987086ED}" type="datetime1">
              <a:rPr lang="en-US"/>
              <a:pPr>
                <a:defRPr/>
              </a:pPr>
              <a:t>10/10/2017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477070-59F1-495A-8DAF-6393DA71EE5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4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FD1555-9B1E-4DE2-AF42-979AF0A7BE36}" type="datetime1">
              <a:rPr lang="en-US"/>
              <a:pPr>
                <a:defRPr/>
              </a:pPr>
              <a:t>10/10/2017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22662B-3171-499D-AD7B-6CCA79FED85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647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DC070D-A113-43D5-B42C-A22D441480F2}" type="datetime1">
              <a:rPr lang="en-US"/>
              <a:pPr>
                <a:defRPr/>
              </a:pPr>
              <a:t>10/10/2017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62FC6F-5577-4C59-9B6E-CD1FB5C99E7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505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CCA80530-EAA0-4473-91E0-C756F194A774}" type="datetime1">
              <a:rPr lang="en-US"/>
              <a:pPr>
                <a:defRPr/>
              </a:pPr>
              <a:t>10/10/2017</a:t>
            </a:fld>
            <a:endParaRPr lang="en-US" dirty="0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F3FAF337-76AC-4445-9DF4-FC281EB872A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31" name="Picture 8" descr="npo000000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66888"/>
            <a:ext cx="9144000" cy="13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9" descr="EG&amp;A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" y="50800"/>
            <a:ext cx="1130300" cy="121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10" descr="D:\Documents and Settings\timmy.babineaux\My Documents\My Pictures\mcb_logo.png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50800"/>
            <a:ext cx="901700" cy="118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43" r:id="rId1"/>
    <p:sldLayoutId id="2147484244" r:id="rId2"/>
    <p:sldLayoutId id="2147484245" r:id="rId3"/>
    <p:sldLayoutId id="2147484246" r:id="rId4"/>
    <p:sldLayoutId id="2147484247" r:id="rId5"/>
    <p:sldLayoutId id="2147484248" r:id="rId6"/>
    <p:sldLayoutId id="2147484249" r:id="rId7"/>
    <p:sldLayoutId id="2147484250" r:id="rId8"/>
    <p:sldLayoutId id="2147484251" r:id="rId9"/>
    <p:sldLayoutId id="2147484252" r:id="rId10"/>
    <p:sldLayoutId id="2147484253" r:id="rId11"/>
    <p:sldLayoutId id="2147484254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sz="4400" cap="all" dirty="0">
                <a:solidFill>
                  <a:srgbClr val="000000"/>
                </a:solidFill>
              </a:rPr>
              <a:t>Storage of </a:t>
            </a:r>
            <a:r>
              <a:rPr lang="en-US" sz="4400" cap="all" dirty="0" err="1" smtClean="0">
                <a:solidFill>
                  <a:srgbClr val="000000"/>
                </a:solidFill>
              </a:rPr>
              <a:t>a&amp;e</a:t>
            </a:r>
            <a:r>
              <a:rPr lang="en-US" sz="4400" cap="all" dirty="0" smtClean="0">
                <a:solidFill>
                  <a:srgbClr val="000000"/>
                </a:solidFill>
              </a:rPr>
              <a:t> </a:t>
            </a:r>
            <a:r>
              <a:rPr lang="en-US" sz="4000" b="1" cap="all" dirty="0">
                <a:solidFill>
                  <a:srgbClr val="000000"/>
                </a:solidFill>
              </a:rPr>
              <a:t/>
            </a:r>
            <a:br>
              <a:rPr lang="en-US" sz="4000" b="1" cap="all" dirty="0">
                <a:solidFill>
                  <a:srgbClr val="000000"/>
                </a:solidFill>
              </a:rPr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39F003-2850-49BD-B191-B191FDD3A441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038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81200"/>
            <a:ext cx="9144000" cy="48768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b="1" dirty="0" smtClean="0"/>
              <a:t>There are 3 common forms of storage of A&amp;E.</a:t>
            </a:r>
          </a:p>
          <a:p>
            <a:pPr marL="457200" lvl="1" indent="0">
              <a:buNone/>
            </a:pPr>
            <a:r>
              <a:rPr lang="en-US" sz="2400" i="1" dirty="0" smtClean="0"/>
              <a:t>1. Permanent Storage </a:t>
            </a:r>
            <a:r>
              <a:rPr lang="en-US" sz="2400" dirty="0" smtClean="0"/>
              <a:t>(ASP)</a:t>
            </a:r>
          </a:p>
          <a:p>
            <a:pPr marL="457200" lvl="1" indent="0">
              <a:buNone/>
            </a:pPr>
            <a:r>
              <a:rPr lang="en-US" sz="2400" i="1" dirty="0" smtClean="0"/>
              <a:t>2. Range Storage </a:t>
            </a:r>
            <a:r>
              <a:rPr lang="en-US" sz="2400" dirty="0" smtClean="0"/>
              <a:t>(is the staging of A&amp;E on a specific range or training area in support of the weapons being used on that range or a training area)</a:t>
            </a:r>
          </a:p>
          <a:p>
            <a:pPr marL="457200" lvl="1" indent="0">
              <a:buNone/>
            </a:pPr>
            <a:r>
              <a:rPr lang="en-US" sz="2400" i="1" dirty="0" smtClean="0"/>
              <a:t>3. Field Storage </a:t>
            </a:r>
            <a:r>
              <a:rPr lang="en-US" sz="2400" dirty="0" smtClean="0"/>
              <a:t>(intended for temporary storage of A&amp;E for training and contingency operations)</a:t>
            </a:r>
            <a:endParaRPr lang="en-US" sz="2400" dirty="0"/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0" y="22860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kern="0" dirty="0" smtClean="0">
                <a:solidFill>
                  <a:srgbClr val="000000"/>
                </a:solidFill>
              </a:rPr>
              <a:t/>
            </a:r>
            <a:br>
              <a:rPr lang="en-US" altLang="en-US" kern="0" dirty="0" smtClean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0000"/>
                </a:solidFill>
              </a:rPr>
              <a:t>STORAGE OF A&amp;E</a:t>
            </a:r>
            <a:r>
              <a:rPr lang="en-US" altLang="en-US" kern="0" dirty="0" smtClean="0">
                <a:solidFill>
                  <a:srgbClr val="000000"/>
                </a:solidFill>
              </a:rPr>
              <a:t/>
            </a:r>
            <a:br>
              <a:rPr lang="en-US" altLang="en-US" kern="0" dirty="0" smtClean="0">
                <a:solidFill>
                  <a:srgbClr val="000000"/>
                </a:solidFill>
              </a:rPr>
            </a:br>
            <a:endParaRPr lang="en-US" altLang="en-US" kern="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6524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4953000"/>
          </a:xfrm>
        </p:spPr>
        <p:txBody>
          <a:bodyPr/>
          <a:lstStyle/>
          <a:p>
            <a:r>
              <a:rPr lang="en-US" sz="2400" dirty="0" smtClean="0"/>
              <a:t>MCIEAST-MCB CAMLEJO 8020.1</a:t>
            </a:r>
            <a:endParaRPr lang="en-US" sz="2400" dirty="0" smtClean="0"/>
          </a:p>
          <a:p>
            <a:r>
              <a:rPr lang="en-US" sz="2400" dirty="0" smtClean="0"/>
              <a:t>Field </a:t>
            </a:r>
            <a:r>
              <a:rPr lang="en-US" sz="2400" dirty="0" smtClean="0"/>
              <a:t>Storage </a:t>
            </a:r>
            <a:r>
              <a:rPr lang="en-US" sz="2400" dirty="0" smtClean="0"/>
              <a:t>exceeding </a:t>
            </a:r>
            <a:r>
              <a:rPr lang="en-US" sz="2400" dirty="0" smtClean="0"/>
              <a:t>5 days requires approval from the Base Commanding Officer.</a:t>
            </a:r>
            <a:endParaRPr lang="en-US" sz="2400" dirty="0"/>
          </a:p>
          <a:p>
            <a:r>
              <a:rPr lang="en-US" sz="2400" dirty="0" smtClean="0"/>
              <a:t>Submit request NLT 15 Days prior to exercise.</a:t>
            </a:r>
          </a:p>
          <a:p>
            <a:r>
              <a:rPr lang="en-US" sz="2400" dirty="0" smtClean="0"/>
              <a:t>2-5 days prior to the exercise, confirm with the ESO that the events of the exercise are still happening.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39F003-2850-49BD-B191-B191FDD3A441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0" y="22860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kern="0" dirty="0" smtClean="0">
                <a:solidFill>
                  <a:srgbClr val="000000"/>
                </a:solidFill>
              </a:rPr>
              <a:t/>
            </a:r>
            <a:br>
              <a:rPr lang="en-US" altLang="en-US" kern="0" dirty="0" smtClean="0">
                <a:solidFill>
                  <a:srgbClr val="000000"/>
                </a:solidFill>
              </a:rPr>
            </a:br>
            <a:r>
              <a:rPr lang="en-US" altLang="en-US" kern="0" dirty="0" smtClean="0">
                <a:solidFill>
                  <a:srgbClr val="000000"/>
                </a:solidFill>
              </a:rPr>
              <a:t>FIELD </a:t>
            </a:r>
            <a:r>
              <a:rPr lang="en-US" dirty="0" smtClean="0">
                <a:solidFill>
                  <a:srgbClr val="000000"/>
                </a:solidFill>
              </a:rPr>
              <a:t>STORAGE</a:t>
            </a:r>
            <a:r>
              <a:rPr lang="en-US" altLang="en-US" kern="0" dirty="0" smtClean="0">
                <a:solidFill>
                  <a:srgbClr val="000000"/>
                </a:solidFill>
              </a:rPr>
              <a:t/>
            </a:r>
            <a:br>
              <a:rPr lang="en-US" altLang="en-US" kern="0" dirty="0" smtClean="0">
                <a:solidFill>
                  <a:srgbClr val="000000"/>
                </a:solidFill>
              </a:rPr>
            </a:br>
            <a:endParaRPr lang="en-US" altLang="en-US" kern="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8521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8800"/>
            <a:ext cx="9144000" cy="50292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Area map.  Location(s) must meet explosives safety quantity distance requirements (i.e. inhabited building, public traffic routes)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An </a:t>
            </a:r>
            <a:r>
              <a:rPr lang="en-US" sz="2400" dirty="0"/>
              <a:t>SOP must be established, tailored for the A&amp;E operations being conducted</a:t>
            </a:r>
            <a:r>
              <a:rPr lang="en-US" sz="2400" dirty="0" smtClean="0"/>
              <a:t>.  Containing, </a:t>
            </a:r>
            <a:r>
              <a:rPr lang="en-US" sz="2400" dirty="0"/>
              <a:t>Security plan, communication plan, transportation and </a:t>
            </a:r>
            <a:r>
              <a:rPr lang="en-US" sz="2400" dirty="0" smtClean="0"/>
              <a:t>safety </a:t>
            </a:r>
            <a:r>
              <a:rPr lang="en-US" sz="2400" dirty="0"/>
              <a:t>measures</a:t>
            </a:r>
            <a:r>
              <a:rPr lang="en-US" sz="2400" dirty="0" smtClean="0"/>
              <a:t>.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A storage plan: including </a:t>
            </a:r>
            <a:r>
              <a:rPr lang="en-US" sz="2400" dirty="0"/>
              <a:t>Site </a:t>
            </a:r>
            <a:r>
              <a:rPr lang="en-US" sz="2400" dirty="0" smtClean="0"/>
              <a:t>diagram, DODIC, </a:t>
            </a:r>
            <a:r>
              <a:rPr lang="en-US" sz="2400" dirty="0" err="1" smtClean="0"/>
              <a:t>Qty</a:t>
            </a:r>
            <a:r>
              <a:rPr lang="en-US" sz="2400" dirty="0" smtClean="0"/>
              <a:t>, </a:t>
            </a:r>
            <a:r>
              <a:rPr lang="en-US" sz="2400" dirty="0"/>
              <a:t>H</a:t>
            </a:r>
            <a:r>
              <a:rPr lang="en-US" sz="2400" dirty="0" smtClean="0"/>
              <a:t>azard Cass/Division, compatibility group, and N.E.W. of each A&amp;E item to be stored</a:t>
            </a:r>
            <a:r>
              <a:rPr lang="en-US" sz="2400" dirty="0" smtClean="0"/>
              <a:t>..</a:t>
            </a:r>
            <a:endParaRPr lang="en-US" sz="2800" dirty="0" smtClean="0"/>
          </a:p>
          <a:p>
            <a:pPr>
              <a:buFont typeface="Wingdings" pitchFamily="2" charset="2"/>
              <a:buChar char="Ø"/>
            </a:pPr>
            <a:endParaRPr lang="en-US" sz="2800" dirty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0" y="22860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kern="0" dirty="0" smtClean="0">
                <a:solidFill>
                  <a:srgbClr val="000000"/>
                </a:solidFill>
              </a:rPr>
              <a:t/>
            </a:r>
            <a:br>
              <a:rPr lang="en-US" altLang="en-US" kern="0" dirty="0" smtClean="0">
                <a:solidFill>
                  <a:srgbClr val="000000"/>
                </a:solidFill>
              </a:rPr>
            </a:br>
            <a:r>
              <a:rPr lang="en-US" altLang="en-US" kern="0" dirty="0" smtClean="0">
                <a:solidFill>
                  <a:srgbClr val="000000"/>
                </a:solidFill>
              </a:rPr>
              <a:t>FIELD </a:t>
            </a:r>
            <a:r>
              <a:rPr lang="en-US" dirty="0" smtClean="0">
                <a:solidFill>
                  <a:srgbClr val="000000"/>
                </a:solidFill>
              </a:rPr>
              <a:t>STORAGE</a:t>
            </a:r>
            <a:r>
              <a:rPr lang="en-US" altLang="en-US" kern="0" dirty="0" smtClean="0">
                <a:solidFill>
                  <a:srgbClr val="000000"/>
                </a:solidFill>
              </a:rPr>
              <a:t/>
            </a:r>
            <a:br>
              <a:rPr lang="en-US" altLang="en-US" kern="0" dirty="0" smtClean="0">
                <a:solidFill>
                  <a:srgbClr val="000000"/>
                </a:solidFill>
              </a:rPr>
            </a:br>
            <a:endParaRPr lang="en-US" altLang="en-US" kern="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7656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81200"/>
            <a:ext cx="9144000" cy="48768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Inventory </a:t>
            </a:r>
            <a:r>
              <a:rPr lang="en-US" sz="2400" dirty="0"/>
              <a:t>Control procedures must be implemented</a:t>
            </a:r>
            <a:r>
              <a:rPr lang="en-US" sz="2400" dirty="0" smtClean="0"/>
              <a:t>.</a:t>
            </a: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  </a:t>
            </a:r>
            <a:endParaRPr lang="en-US" sz="2400" dirty="0"/>
          </a:p>
          <a:p>
            <a:pPr marL="51435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Adequate </a:t>
            </a:r>
            <a:r>
              <a:rPr lang="en-US" sz="2400" dirty="0"/>
              <a:t>Firefighting equipment must be readily available</a:t>
            </a:r>
            <a:r>
              <a:rPr lang="en-US" sz="2400" dirty="0" smtClean="0"/>
              <a:t>.</a:t>
            </a:r>
            <a:endParaRPr lang="en-US" sz="2400" dirty="0"/>
          </a:p>
          <a:p>
            <a:pPr marL="514350" indent="-45720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51435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Appropriate Qualification/Certification levels to support the field storage operation.</a:t>
            </a:r>
            <a:endParaRPr lang="en-US" sz="2400" dirty="0" smtClean="0"/>
          </a:p>
          <a:p>
            <a:pPr>
              <a:buFont typeface="Wingdings" pitchFamily="2" charset="2"/>
              <a:buChar char="Ø"/>
            </a:pPr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0" y="22860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kern="0" dirty="0" smtClean="0">
                <a:solidFill>
                  <a:srgbClr val="000000"/>
                </a:solidFill>
              </a:rPr>
              <a:t/>
            </a:r>
            <a:br>
              <a:rPr lang="en-US" altLang="en-US" kern="0" dirty="0" smtClean="0">
                <a:solidFill>
                  <a:srgbClr val="000000"/>
                </a:solidFill>
              </a:rPr>
            </a:br>
            <a:r>
              <a:rPr lang="en-US" altLang="en-US" kern="0" dirty="0" smtClean="0">
                <a:solidFill>
                  <a:srgbClr val="000000"/>
                </a:solidFill>
              </a:rPr>
              <a:t>FIELD </a:t>
            </a:r>
            <a:r>
              <a:rPr lang="en-US" dirty="0" smtClean="0">
                <a:solidFill>
                  <a:srgbClr val="000000"/>
                </a:solidFill>
              </a:rPr>
              <a:t>STORAGE</a:t>
            </a:r>
            <a:r>
              <a:rPr lang="en-US" altLang="en-US" kern="0" dirty="0" smtClean="0">
                <a:solidFill>
                  <a:srgbClr val="000000"/>
                </a:solidFill>
              </a:rPr>
              <a:t/>
            </a:r>
            <a:br>
              <a:rPr lang="en-US" altLang="en-US" kern="0" dirty="0" smtClean="0">
                <a:solidFill>
                  <a:srgbClr val="000000"/>
                </a:solidFill>
              </a:rPr>
            </a:br>
            <a:endParaRPr lang="en-US" altLang="en-US" kern="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9345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47800" y="228600"/>
            <a:ext cx="6096000" cy="1206500"/>
          </a:xfrm>
        </p:spPr>
        <p:txBody>
          <a:bodyPr/>
          <a:lstStyle/>
          <a:p>
            <a:pPr algn="ctr"/>
            <a:r>
              <a:rPr lang="en-US" sz="4800" b="0" dirty="0" smtClean="0"/>
              <a:t>Excessive Breakouts</a:t>
            </a:r>
            <a:endParaRPr lang="en-US" sz="4800" b="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0" y="1905000"/>
            <a:ext cx="3465513" cy="4953000"/>
          </a:xfrm>
        </p:spPr>
        <p:txBody>
          <a:bodyPr/>
          <a:lstStyle/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sz="2400" dirty="0" smtClean="0">
                <a:cs typeface="Arial" charset="0"/>
              </a:rPr>
              <a:t>Officers in Charge must ensure that only the A&amp;E that will be expended is unpackaged . 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sz="2400" dirty="0" smtClean="0">
                <a:cs typeface="Arial" charset="0"/>
              </a:rPr>
              <a:t>Excessive A&amp;E breakout is not authorized!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sz="2400" dirty="0" smtClean="0">
                <a:cs typeface="Arial" charset="0"/>
              </a:rPr>
              <a:t>Only open the items you intend to fire at that particular time.</a:t>
            </a:r>
          </a:p>
          <a:p>
            <a:endParaRPr lang="en-US" dirty="0"/>
          </a:p>
        </p:txBody>
      </p:sp>
      <p:graphicFrame>
        <p:nvGraphicFramePr>
          <p:cNvPr id="26626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3581400" y="1905000"/>
          <a:ext cx="5562600" cy="495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27" name="Photo Editor Photo" r:id="rId3" imgW="6095238" imgH="4571429" progId="">
                  <p:embed/>
                </p:oleObj>
              </mc:Choice>
              <mc:Fallback>
                <p:oleObj name="Photo Editor Photo" r:id="rId3" imgW="6095238" imgH="4571429" progId="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1905000"/>
                        <a:ext cx="5562600" cy="495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32244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5800" y="2819400"/>
            <a:ext cx="7772400" cy="1470025"/>
          </a:xfrm>
        </p:spPr>
        <p:txBody>
          <a:bodyPr/>
          <a:lstStyle/>
          <a:p>
            <a:pPr>
              <a:defRPr/>
            </a:pPr>
            <a:r>
              <a:rPr lang="en-US" sz="7200" dirty="0" smtClean="0"/>
              <a:t>Questions</a:t>
            </a:r>
            <a:endParaRPr lang="en-US" sz="7200" dirty="0"/>
          </a:p>
        </p:txBody>
      </p:sp>
      <p:sp>
        <p:nvSpPr>
          <p:cNvPr id="15667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8D0FC100-A451-42FF-9336-E5A2588F9391}" type="slidenum">
              <a:rPr lang="en-US" altLang="en-US" sz="1400" smtClean="0"/>
              <a:pPr/>
              <a:t>7</a:t>
            </a:fld>
            <a:endParaRPr lang="en-US" alt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SD Brief">
  <a:themeElements>
    <a:clrScheme name="">
      <a:dk1>
        <a:srgbClr val="000000"/>
      </a:dk1>
      <a:lt1>
        <a:srgbClr val="99FF66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CAFFB8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SD Brief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lnDef>
  </a:objectDefaults>
  <a:extraClrSchemeLst>
    <a:extraClrScheme>
      <a:clrScheme name="BLSD Brief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SD Brief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SD Brief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SD Brief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SD Brief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SD Brief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SD Brief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BLSD Brief</Template>
  <TotalTime>47393</TotalTime>
  <Words>261</Words>
  <Application>Microsoft Office PowerPoint</Application>
  <PresentationFormat>On-screen Show (4:3)</PresentationFormat>
  <Paragraphs>30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Courier New</vt:lpstr>
      <vt:lpstr>Times New Roman</vt:lpstr>
      <vt:lpstr>Wingdings</vt:lpstr>
      <vt:lpstr>BLSD Brief</vt:lpstr>
      <vt:lpstr>Photo Editor Photo</vt:lpstr>
      <vt:lpstr> </vt:lpstr>
      <vt:lpstr>PowerPoint Presentation</vt:lpstr>
      <vt:lpstr>PowerPoint Presentation</vt:lpstr>
      <vt:lpstr>PowerPoint Presentation</vt:lpstr>
      <vt:lpstr>PowerPoint Presentation</vt:lpstr>
      <vt:lpstr>Excessive Breakouts</vt:lpstr>
      <vt:lpstr>Questions</vt:lpstr>
    </vt:vector>
  </TitlesOfParts>
  <Company>NMCI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tom.barton</dc:creator>
  <cp:lastModifiedBy>Allison MSgt Jared R</cp:lastModifiedBy>
  <cp:revision>1707</cp:revision>
  <cp:lastPrinted>2014-06-18T16:13:53Z</cp:lastPrinted>
  <dcterms:created xsi:type="dcterms:W3CDTF">2007-07-26T17:56:45Z</dcterms:created>
  <dcterms:modified xsi:type="dcterms:W3CDTF">2017-10-10T15:32:23Z</dcterms:modified>
</cp:coreProperties>
</file>