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1433" r:id="rId2"/>
    <p:sldId id="1434" r:id="rId3"/>
    <p:sldId id="1418" r:id="rId4"/>
    <p:sldId id="1419" r:id="rId5"/>
    <p:sldId id="1435" r:id="rId6"/>
    <p:sldId id="1420" r:id="rId7"/>
    <p:sldId id="1421" r:id="rId8"/>
    <p:sldId id="142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5534" autoAdjust="0"/>
  </p:normalViewPr>
  <p:slideViewPr>
    <p:cSldViewPr>
      <p:cViewPr varScale="1">
        <p:scale>
          <a:sx n="97" d="100"/>
          <a:sy n="97" d="100"/>
        </p:scale>
        <p:origin x="1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431815-1E30-4C57-AF0B-69A42EC697AD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B6D85D-C996-4444-AC1E-DBFD259D4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2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fld id="{F6B7B77D-D41B-4583-9002-6715D1867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9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7653-8F24-478C-93B4-897223C8FD4B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6531-73BC-4C57-B5AF-4632C9636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08D3-2D81-44B0-9840-D61A0B29EF97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19E4-F50B-4A7C-A068-091F9D113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E6D8-D8E8-4530-BED6-8D0C0C94BC6B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9D15-F680-4152-83E7-6CB345E6C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8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0EE0-4AA5-4840-B9E7-AF4DE00DB9B5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42BC-B2F9-49BF-BF71-14EDF7993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23B7-9152-4F12-A62F-4721F61105F5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9F003-2850-49BD-B191-B191FDD3A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933E-C121-4221-8F1D-5EBBC1AE2C19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E672-EC27-4D77-A58F-CF610848D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1228-392F-4391-B969-4B15C1F79E61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037C-982F-44E8-BA3F-1A5B7AB13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AB28-98CF-4F33-8D1D-D39CC92F6FF9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383D-616B-4333-8292-EE01E20C3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C2BE-EAEA-4D11-9637-0D74ADEC20AA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8234-DAC2-4DFC-AFF0-86CD040E2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1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2C40-23D1-4098-9631-49BC987086ED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7070-59F1-495A-8DAF-6393DA71E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1555-9B1E-4DE2-AF42-979AF0A7BE36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662B-3171-499D-AD7B-6CCA79FED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070D-A113-43D5-B42C-A22D441480F2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FC6F-5577-4C59-9B6E-CD1FB5C99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CA80530-EAA0-4473-91E0-C756F194A774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3FAF337-76AC-4445-9DF4-FC281EB87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npo00000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6888"/>
            <a:ext cx="91440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EG&amp;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0800"/>
            <a:ext cx="11303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D:\Documents and Settings\timmy.babineaux\My Documents\My Pictures\mcb_logo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800"/>
            <a:ext cx="9017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en-US" sz="4400" cap="all" dirty="0" err="1" smtClean="0"/>
              <a:t>Inerting</a:t>
            </a:r>
            <a:r>
              <a:rPr lang="en-US" altLang="en-US" sz="4400" cap="all" dirty="0" smtClean="0"/>
              <a:t> process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All Inert items on display in your areas require an inert certificate. </a:t>
            </a:r>
          </a:p>
          <a:p>
            <a:endParaRPr lang="en-US" sz="2400" dirty="0" smtClean="0"/>
          </a:p>
          <a:p>
            <a:r>
              <a:rPr lang="en-US" sz="2400" dirty="0"/>
              <a:t>C</a:t>
            </a:r>
            <a:r>
              <a:rPr lang="en-US" sz="2400" dirty="0" smtClean="0"/>
              <a:t>ommand purchases items with no certificate.</a:t>
            </a:r>
          </a:p>
          <a:p>
            <a:endParaRPr lang="en-US" sz="2400" dirty="0" smtClean="0"/>
          </a:p>
          <a:p>
            <a:r>
              <a:rPr lang="en-US" sz="2400" dirty="0" smtClean="0"/>
              <a:t>USMC or DOD </a:t>
            </a:r>
            <a:r>
              <a:rPr lang="en-US" sz="2400" dirty="0" err="1" smtClean="0"/>
              <a:t>inerted</a:t>
            </a:r>
            <a:r>
              <a:rPr lang="en-US" sz="2400" dirty="0" smtClean="0"/>
              <a:t> items with missing certificates.</a:t>
            </a:r>
          </a:p>
          <a:p>
            <a:endParaRPr lang="en-US" sz="2400" dirty="0"/>
          </a:p>
          <a:p>
            <a:r>
              <a:rPr lang="en-US" sz="2400" dirty="0" smtClean="0"/>
              <a:t>Live ordnance requested to be </a:t>
            </a:r>
            <a:r>
              <a:rPr lang="en-US" sz="2400" dirty="0" err="1" smtClean="0"/>
              <a:t>inerted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err="1" smtClean="0">
                <a:solidFill>
                  <a:srgbClr val="000000"/>
                </a:solidFill>
              </a:rPr>
              <a:t>inerting</a:t>
            </a:r>
            <a:r>
              <a:rPr lang="en-US" altLang="en-US" kern="0" cap="all" dirty="0" smtClean="0">
                <a:solidFill>
                  <a:srgbClr val="000000"/>
                </a:solidFill>
              </a:rPr>
              <a:t> process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3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sz="2400" dirty="0"/>
              <a:t>P</a:t>
            </a:r>
            <a:r>
              <a:rPr lang="en-US" sz="2400" dirty="0" smtClean="0"/>
              <a:t>rocess </a:t>
            </a:r>
            <a:r>
              <a:rPr lang="en-US" sz="2400" dirty="0"/>
              <a:t>of certifying </a:t>
            </a:r>
            <a:r>
              <a:rPr lang="en-US" sz="2400" dirty="0" smtClean="0"/>
              <a:t>inert/empty correctly </a:t>
            </a:r>
            <a:r>
              <a:rPr lang="en-US" sz="2400" dirty="0"/>
              <a:t>(ordnance that is already considered inert/empty</a:t>
            </a:r>
            <a:r>
              <a:rPr lang="en-US" sz="2400" dirty="0" smtClean="0"/>
              <a:t>), </a:t>
            </a:r>
            <a:r>
              <a:rPr lang="en-US" sz="2400" dirty="0"/>
              <a:t>a unit must first generate a naval letter from their Battalion level commander requesting that EOD certify inert or empty listed ordnance items for the purpose of training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TO: </a:t>
            </a:r>
            <a:r>
              <a:rPr lang="en-US" sz="2400" dirty="0"/>
              <a:t>"Officer in Charge, Explosive Ordnance Disposal Section, Headquarters and Support Battalion, Marine Corps Base Camp Lejeune, Marine Corps Installations - East", Copy To: The Explosive Safety Office.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err="1" smtClean="0">
                <a:solidFill>
                  <a:srgbClr val="000000"/>
                </a:solidFill>
              </a:rPr>
              <a:t>inerting</a:t>
            </a:r>
            <a:r>
              <a:rPr lang="en-US" altLang="en-US" kern="0" cap="all" dirty="0" smtClean="0">
                <a:solidFill>
                  <a:srgbClr val="000000"/>
                </a:solidFill>
              </a:rPr>
              <a:t> process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sz="2400" dirty="0"/>
              <a:t>The letter must have the ordnance items listed with corresponding DODICS and Serial Numbers (if present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EOD will then coordinate with the requesting unit to view the items in order to determine the inert/empty certification. </a:t>
            </a:r>
            <a:endParaRPr lang="en-US" sz="2400" dirty="0" smtClean="0"/>
          </a:p>
          <a:p>
            <a:r>
              <a:rPr lang="en-US" sz="2400" dirty="0" smtClean="0"/>
              <a:t>EOD </a:t>
            </a:r>
            <a:r>
              <a:rPr lang="en-US" sz="2400" dirty="0"/>
              <a:t>will engrave the items, serialize them, and generate a document listing the specific items as inert/empty. </a:t>
            </a:r>
            <a:endParaRPr lang="en-US" sz="2400" dirty="0" smtClean="0"/>
          </a:p>
          <a:p>
            <a:r>
              <a:rPr lang="en-US" sz="2400" dirty="0" smtClean="0"/>
              <a:t>EOD </a:t>
            </a:r>
            <a:r>
              <a:rPr lang="en-US" sz="2400" dirty="0"/>
              <a:t>will maintain the original and the unit will be given a copy in order to maintain for their records. The using unit is responsible for annual inventory of their inert/empty ordnance.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err="1" smtClean="0">
                <a:solidFill>
                  <a:srgbClr val="000000"/>
                </a:solidFill>
              </a:rPr>
              <a:t>inerting</a:t>
            </a:r>
            <a:r>
              <a:rPr lang="en-US" altLang="en-US" kern="0" cap="all" dirty="0" smtClean="0">
                <a:solidFill>
                  <a:srgbClr val="000000"/>
                </a:solidFill>
              </a:rPr>
              <a:t> process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sz="2400" dirty="0"/>
              <a:t>28.   Does the unit maintain a record of all certified inert items held within the command and does this documentation have the minimum data required?  </a:t>
            </a:r>
            <a:r>
              <a:rPr lang="en-US" dirty="0"/>
              <a:t>                                                                                 </a:t>
            </a:r>
            <a:r>
              <a:rPr lang="en-US" sz="2000" dirty="0" smtClean="0"/>
              <a:t>1</a:t>
            </a:r>
            <a:r>
              <a:rPr lang="en-US" sz="2000" dirty="0"/>
              <a:t>. Item description </a:t>
            </a:r>
            <a:endParaRPr lang="en-US" sz="2000" dirty="0" smtClean="0"/>
          </a:p>
          <a:p>
            <a:r>
              <a:rPr lang="en-US" sz="2000" dirty="0" smtClean="0"/>
              <a:t>2</a:t>
            </a:r>
            <a:r>
              <a:rPr lang="en-US" sz="2000" dirty="0"/>
              <a:t>. Assigned serial number </a:t>
            </a:r>
            <a:endParaRPr lang="en-US" sz="2000" dirty="0" smtClean="0"/>
          </a:p>
          <a:p>
            <a:r>
              <a:rPr lang="en-US" sz="2000" dirty="0" smtClean="0"/>
              <a:t>3</a:t>
            </a:r>
            <a:r>
              <a:rPr lang="en-US" sz="2000" dirty="0"/>
              <a:t>. Certifying Officials name </a:t>
            </a:r>
            <a:endParaRPr lang="en-US" sz="2000" dirty="0" smtClean="0"/>
          </a:p>
          <a:p>
            <a:r>
              <a:rPr lang="en-US" sz="2000" dirty="0" smtClean="0"/>
              <a:t>4</a:t>
            </a:r>
            <a:r>
              <a:rPr lang="en-US" sz="2000" dirty="0"/>
              <a:t>. Certifying Officials Signature </a:t>
            </a:r>
            <a:endParaRPr lang="en-US" sz="2000" dirty="0" smtClean="0"/>
          </a:p>
          <a:p>
            <a:r>
              <a:rPr lang="en-US" sz="2000" dirty="0" smtClean="0"/>
              <a:t>5</a:t>
            </a:r>
            <a:r>
              <a:rPr lang="en-US" sz="2000" dirty="0"/>
              <a:t>. Date Certified </a:t>
            </a:r>
            <a:endParaRPr lang="en-US" sz="2000" dirty="0" smtClean="0"/>
          </a:p>
          <a:p>
            <a:r>
              <a:rPr lang="en-US" sz="2000" dirty="0" smtClean="0"/>
              <a:t>6</a:t>
            </a:r>
            <a:r>
              <a:rPr lang="en-US" sz="2000" dirty="0"/>
              <a:t>. </a:t>
            </a:r>
            <a:r>
              <a:rPr lang="en-US" sz="2000" dirty="0" smtClean="0"/>
              <a:t>Method </a:t>
            </a:r>
            <a:r>
              <a:rPr lang="en-US" sz="2000" dirty="0"/>
              <a:t>by which the item was </a:t>
            </a:r>
            <a:r>
              <a:rPr lang="en-US" sz="2000" dirty="0" smtClean="0"/>
              <a:t>certified </a:t>
            </a:r>
            <a:r>
              <a:rPr lang="en-US" sz="2000" dirty="0"/>
              <a:t>inert </a:t>
            </a:r>
            <a:endParaRPr lang="en-US" sz="2000" dirty="0" smtClean="0"/>
          </a:p>
          <a:p>
            <a:r>
              <a:rPr lang="en-US" sz="2000" dirty="0" smtClean="0"/>
              <a:t>7</a:t>
            </a:r>
            <a:r>
              <a:rPr lang="en-US" sz="2000" dirty="0"/>
              <a:t>. item location </a:t>
            </a:r>
            <a:endParaRPr lang="en-US" sz="2000" dirty="0" smtClean="0"/>
          </a:p>
          <a:p>
            <a:r>
              <a:rPr lang="en-US" sz="2000" dirty="0" smtClean="0"/>
              <a:t>8</a:t>
            </a:r>
            <a:r>
              <a:rPr lang="en-US" sz="2000" dirty="0"/>
              <a:t>. final disposition (maintain applicable documentation) </a:t>
            </a:r>
            <a:endParaRPr lang="en-US" sz="2000" dirty="0" smtClean="0"/>
          </a:p>
          <a:p>
            <a:r>
              <a:rPr lang="en-US" sz="2400" i="1" dirty="0" smtClean="0">
                <a:solidFill>
                  <a:srgbClr val="FF0000"/>
                </a:solidFill>
              </a:rPr>
              <a:t>MCO </a:t>
            </a:r>
            <a:r>
              <a:rPr lang="en-US" sz="2400" i="1" dirty="0">
                <a:solidFill>
                  <a:srgbClr val="FF0000"/>
                </a:solidFill>
              </a:rPr>
              <a:t>8020.10. Chapter 2, para 5 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err="1" smtClean="0">
                <a:solidFill>
                  <a:srgbClr val="000000"/>
                </a:solidFill>
              </a:rPr>
              <a:t>inerting</a:t>
            </a:r>
            <a:r>
              <a:rPr lang="en-US" altLang="en-US" kern="0" cap="all" dirty="0" smtClean="0">
                <a:solidFill>
                  <a:srgbClr val="000000"/>
                </a:solidFill>
              </a:rPr>
              <a:t> process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dirty="0" smtClean="0"/>
              <a:t>Live Ordnance to Inert Process</a:t>
            </a:r>
          </a:p>
          <a:p>
            <a:r>
              <a:rPr lang="en-US" sz="2400" dirty="0" smtClean="0"/>
              <a:t>Similar to the previous process, except…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oordinating </a:t>
            </a:r>
            <a:r>
              <a:rPr lang="en-US" sz="2400" dirty="0"/>
              <a:t>with the ASP or unit for delivery to the range or moving the ordnance item from the units account to EODs account. </a:t>
            </a:r>
            <a:endParaRPr lang="en-US" sz="2400" dirty="0" smtClean="0"/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is important to note that EOD cannot inert ordnance items for the purpose of gifts or plaques, strictly for training purposes only (OP5).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err="1" smtClean="0">
                <a:solidFill>
                  <a:srgbClr val="000000"/>
                </a:solidFill>
              </a:rPr>
              <a:t>inerting</a:t>
            </a:r>
            <a:r>
              <a:rPr lang="en-US" altLang="en-US" kern="0" cap="all" dirty="0" smtClean="0">
                <a:solidFill>
                  <a:srgbClr val="000000"/>
                </a:solidFill>
              </a:rPr>
              <a:t> process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3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sz="2400" dirty="0"/>
              <a:t>I</a:t>
            </a:r>
            <a:r>
              <a:rPr lang="en-US" sz="2400" dirty="0" smtClean="0"/>
              <a:t>t </a:t>
            </a:r>
            <a:r>
              <a:rPr lang="en-US" sz="2400" dirty="0"/>
              <a:t>is suggested that the requesting unit call the Base EOD Shop prior to sending the paperwork through their chain of command in order to establish a feasibility of support (particularly for live ordnance </a:t>
            </a:r>
            <a:r>
              <a:rPr lang="en-US" sz="2400" dirty="0" err="1"/>
              <a:t>inerting</a:t>
            </a:r>
            <a:r>
              <a:rPr lang="en-US" sz="2400" dirty="0"/>
              <a:t> requests</a:t>
            </a:r>
            <a:r>
              <a:rPr lang="en-US" dirty="0" smtClean="0"/>
              <a:t>).</a:t>
            </a:r>
          </a:p>
          <a:p>
            <a:pPr lvl="0"/>
            <a:r>
              <a:rPr lang="en-US" altLang="en-US" sz="2400" dirty="0">
                <a:solidFill>
                  <a:srgbClr val="000000"/>
                </a:solidFill>
              </a:rPr>
              <a:t>MCB  EOD				(910) 449-0558/2104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9F003-2850-49BD-B191-B191FDD3A44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r>
              <a:rPr lang="en-US" altLang="en-US" kern="0" cap="all" dirty="0" err="1" smtClean="0">
                <a:solidFill>
                  <a:srgbClr val="000000"/>
                </a:solidFill>
              </a:rPr>
              <a:t>inerting</a:t>
            </a:r>
            <a:r>
              <a:rPr lang="en-US" altLang="en-US" kern="0" cap="all" dirty="0" smtClean="0">
                <a:solidFill>
                  <a:srgbClr val="000000"/>
                </a:solidFill>
              </a:rPr>
              <a:t> process</a:t>
            </a:r>
            <a:r>
              <a:rPr lang="en-US" altLang="en-US" kern="0" dirty="0" smtClean="0">
                <a:solidFill>
                  <a:srgbClr val="000000"/>
                </a:solidFill>
              </a:rPr>
              <a:t/>
            </a:r>
            <a:br>
              <a:rPr lang="en-US" altLang="en-US" kern="0" dirty="0" smtClean="0">
                <a:solidFill>
                  <a:srgbClr val="000000"/>
                </a:solidFill>
              </a:rPr>
            </a:b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7200" dirty="0" smtClean="0"/>
              <a:t>Questions</a:t>
            </a:r>
            <a:endParaRPr lang="en-US" sz="7200" dirty="0"/>
          </a:p>
        </p:txBody>
      </p:sp>
      <p:sp>
        <p:nvSpPr>
          <p:cNvPr id="169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9C93DC-455B-4050-8E80-781788FC5F84}" type="slidenum">
              <a:rPr lang="en-US" altLang="en-US" sz="1400" smtClean="0"/>
              <a:pPr/>
              <a:t>8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9573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D Brief">
  <a:themeElements>
    <a:clrScheme name="">
      <a:dk1>
        <a:srgbClr val="000000"/>
      </a:dk1>
      <a:lt1>
        <a:srgbClr val="99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AFF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SD Brief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LSD Brief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D Brief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BLSD Brief</Template>
  <TotalTime>47372</TotalTime>
  <Words>404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Courier New</vt:lpstr>
      <vt:lpstr>Times New Roman</vt:lpstr>
      <vt:lpstr>BLSD Brief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tom.barton</dc:creator>
  <cp:lastModifiedBy>Belcastro SSgt Matthew J</cp:lastModifiedBy>
  <cp:revision>1705</cp:revision>
  <cp:lastPrinted>2014-06-18T16:13:53Z</cp:lastPrinted>
  <dcterms:created xsi:type="dcterms:W3CDTF">2007-07-26T17:56:45Z</dcterms:created>
  <dcterms:modified xsi:type="dcterms:W3CDTF">2017-10-16T19:43:48Z</dcterms:modified>
</cp:coreProperties>
</file>