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1433" r:id="rId2"/>
    <p:sldId id="1434" r:id="rId3"/>
    <p:sldId id="1418" r:id="rId4"/>
    <p:sldId id="1419" r:id="rId5"/>
    <p:sldId id="1435" r:id="rId6"/>
    <p:sldId id="1420" r:id="rId7"/>
    <p:sldId id="1421" r:id="rId8"/>
    <p:sldId id="1422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97" d="100"/>
          <a:sy n="97" d="100"/>
        </p:scale>
        <p:origin x="1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altLang="en-US" sz="4400" cap="all" dirty="0" err="1" smtClean="0"/>
              <a:t>Inerting</a:t>
            </a:r>
            <a:r>
              <a:rPr lang="en-US" altLang="en-US" sz="4400" cap="all" dirty="0" smtClean="0"/>
              <a:t> process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50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 Inert items on display in your areas require an inert certificate. </a:t>
            </a:r>
          </a:p>
          <a:p>
            <a:endParaRPr lang="en-US" sz="2400" dirty="0" smtClean="0"/>
          </a:p>
          <a:p>
            <a:r>
              <a:rPr lang="en-US" sz="2400" dirty="0"/>
              <a:t>C</a:t>
            </a:r>
            <a:r>
              <a:rPr lang="en-US" sz="2400" dirty="0" smtClean="0"/>
              <a:t>ommand purchases items with no certificate.</a:t>
            </a:r>
          </a:p>
          <a:p>
            <a:endParaRPr lang="en-US" sz="2400" dirty="0" smtClean="0"/>
          </a:p>
          <a:p>
            <a:r>
              <a:rPr lang="en-US" sz="2400" dirty="0" smtClean="0"/>
              <a:t>USMC or DOD </a:t>
            </a:r>
            <a:r>
              <a:rPr lang="en-US" sz="2400" dirty="0" err="1" smtClean="0"/>
              <a:t>inerted</a:t>
            </a:r>
            <a:r>
              <a:rPr lang="en-US" sz="2400" dirty="0" smtClean="0"/>
              <a:t> items with missing certificates.</a:t>
            </a:r>
          </a:p>
          <a:p>
            <a:endParaRPr lang="en-US" sz="2400" dirty="0"/>
          </a:p>
          <a:p>
            <a:r>
              <a:rPr lang="en-US" sz="2400" dirty="0" smtClean="0"/>
              <a:t>Live ordnance requested to be </a:t>
            </a:r>
            <a:r>
              <a:rPr lang="en-US" sz="2400" dirty="0" err="1" smtClean="0"/>
              <a:t>inerted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03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sz="2400" dirty="0"/>
              <a:t>P</a:t>
            </a:r>
            <a:r>
              <a:rPr lang="en-US" sz="2400" dirty="0" smtClean="0"/>
              <a:t>rocess </a:t>
            </a:r>
            <a:r>
              <a:rPr lang="en-US" sz="2400" dirty="0"/>
              <a:t>of certifying </a:t>
            </a:r>
            <a:r>
              <a:rPr lang="en-US" sz="2400" dirty="0" smtClean="0"/>
              <a:t>inert/empty correctly </a:t>
            </a:r>
            <a:r>
              <a:rPr lang="en-US" sz="2400" dirty="0"/>
              <a:t>(ordnance that is already considered inert/empty</a:t>
            </a:r>
            <a:r>
              <a:rPr lang="en-US" sz="2400" dirty="0" smtClean="0"/>
              <a:t>), </a:t>
            </a:r>
            <a:r>
              <a:rPr lang="en-US" sz="2400" dirty="0"/>
              <a:t>a unit must first generate a naval letter from their Battalion level commander requesting that EOD certify inert or empty listed ordnance items for the purpose of training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TO: </a:t>
            </a:r>
            <a:r>
              <a:rPr lang="en-US" sz="2400" dirty="0"/>
              <a:t>"Officer in Charge, Explosive Ordnance Disposal Section, Headquarters and Support Battalion, Marine Corps Base Camp Lejeune, Marine Corps Installations - East", Copy To: The Explosive Safety Office. 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51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sz="2400" dirty="0"/>
              <a:t>The letter must have the ordnance items listed with corresponding DODICS and Serial Numbers (if present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EOD will then coordinate with the requesting unit to view the items in order to determine the inert/empty certification. </a:t>
            </a:r>
            <a:endParaRPr lang="en-US" sz="2400" dirty="0" smtClean="0"/>
          </a:p>
          <a:p>
            <a:r>
              <a:rPr lang="en-US" sz="2400" dirty="0" smtClean="0"/>
              <a:t>EOD </a:t>
            </a:r>
            <a:r>
              <a:rPr lang="en-US" sz="2400" dirty="0"/>
              <a:t>will engrave the items, serialize them, and generate a document listing the specific items as inert/empty. </a:t>
            </a:r>
            <a:endParaRPr lang="en-US" sz="2400" dirty="0" smtClean="0"/>
          </a:p>
          <a:p>
            <a:r>
              <a:rPr lang="en-US" sz="2400" dirty="0" smtClean="0"/>
              <a:t>EOD </a:t>
            </a:r>
            <a:r>
              <a:rPr lang="en-US" sz="2400" dirty="0"/>
              <a:t>will maintain the original and the unit will be given a copy in order to maintain for their records. The using unit is responsible for annual inventory of their inert/empty ordnance.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60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sz="2400" dirty="0"/>
              <a:t>28.   Does the unit maintain a record of all certified inert items held within the command and does this documentation have the minimum data required?  </a:t>
            </a:r>
            <a:r>
              <a:rPr lang="en-US" dirty="0"/>
              <a:t>                                                                                 </a:t>
            </a:r>
            <a:r>
              <a:rPr lang="en-US" sz="2000" dirty="0" smtClean="0"/>
              <a:t>1</a:t>
            </a:r>
            <a:r>
              <a:rPr lang="en-US" sz="2000" dirty="0"/>
              <a:t>. Item description </a:t>
            </a:r>
            <a:endParaRPr lang="en-US" sz="2000" dirty="0" smtClean="0"/>
          </a:p>
          <a:p>
            <a:r>
              <a:rPr lang="en-US" sz="2000" dirty="0" smtClean="0"/>
              <a:t>2</a:t>
            </a:r>
            <a:r>
              <a:rPr lang="en-US" sz="2000" dirty="0"/>
              <a:t>. Assigned serial number </a:t>
            </a:r>
            <a:endParaRPr lang="en-US" sz="2000" dirty="0" smtClean="0"/>
          </a:p>
          <a:p>
            <a:r>
              <a:rPr lang="en-US" sz="2000" dirty="0" smtClean="0"/>
              <a:t>3</a:t>
            </a:r>
            <a:r>
              <a:rPr lang="en-US" sz="2000" dirty="0"/>
              <a:t>. Certifying Officials name </a:t>
            </a:r>
            <a:endParaRPr lang="en-US" sz="2000" dirty="0" smtClean="0"/>
          </a:p>
          <a:p>
            <a:r>
              <a:rPr lang="en-US" sz="2000" dirty="0" smtClean="0"/>
              <a:t>4</a:t>
            </a:r>
            <a:r>
              <a:rPr lang="en-US" sz="2000" dirty="0"/>
              <a:t>. Certifying Officials Signature </a:t>
            </a:r>
            <a:endParaRPr lang="en-US" sz="2000" dirty="0" smtClean="0"/>
          </a:p>
          <a:p>
            <a:r>
              <a:rPr lang="en-US" sz="2000" dirty="0" smtClean="0"/>
              <a:t>5</a:t>
            </a:r>
            <a:r>
              <a:rPr lang="en-US" sz="2000" dirty="0"/>
              <a:t>. Date Certified </a:t>
            </a:r>
            <a:endParaRPr lang="en-US" sz="2000" dirty="0" smtClean="0"/>
          </a:p>
          <a:p>
            <a:r>
              <a:rPr lang="en-US" sz="2000" dirty="0" smtClean="0"/>
              <a:t>6</a:t>
            </a:r>
            <a:r>
              <a:rPr lang="en-US" sz="2000" dirty="0"/>
              <a:t>. </a:t>
            </a:r>
            <a:r>
              <a:rPr lang="en-US" sz="2000" dirty="0" smtClean="0"/>
              <a:t>Method </a:t>
            </a:r>
            <a:r>
              <a:rPr lang="en-US" sz="2000" dirty="0"/>
              <a:t>by which the item was </a:t>
            </a:r>
            <a:r>
              <a:rPr lang="en-US" sz="2000" dirty="0" smtClean="0"/>
              <a:t>certified </a:t>
            </a:r>
            <a:r>
              <a:rPr lang="en-US" sz="2000" dirty="0"/>
              <a:t>inert </a:t>
            </a:r>
            <a:endParaRPr lang="en-US" sz="2000" dirty="0" smtClean="0"/>
          </a:p>
          <a:p>
            <a:r>
              <a:rPr lang="en-US" sz="2000" dirty="0" smtClean="0"/>
              <a:t>7</a:t>
            </a:r>
            <a:r>
              <a:rPr lang="en-US" sz="2000" dirty="0"/>
              <a:t>. item location </a:t>
            </a:r>
            <a:endParaRPr lang="en-US" sz="2000" dirty="0" smtClean="0"/>
          </a:p>
          <a:p>
            <a:r>
              <a:rPr lang="en-US" sz="2000" dirty="0" smtClean="0"/>
              <a:t>8</a:t>
            </a:r>
            <a:r>
              <a:rPr lang="en-US" sz="2000" dirty="0"/>
              <a:t>. final disposition (maintain applicable documentation) </a:t>
            </a:r>
            <a:endParaRPr lang="en-US" sz="2000" dirty="0" smtClean="0"/>
          </a:p>
          <a:p>
            <a:r>
              <a:rPr lang="en-US" sz="2400" i="1" dirty="0" smtClean="0">
                <a:solidFill>
                  <a:srgbClr val="FF0000"/>
                </a:solidFill>
              </a:rPr>
              <a:t>MCO </a:t>
            </a:r>
            <a:r>
              <a:rPr lang="en-US" sz="2400" i="1" dirty="0">
                <a:solidFill>
                  <a:srgbClr val="FF0000"/>
                </a:solidFill>
              </a:rPr>
              <a:t>8020.10. Chapter 2, para 5 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61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dirty="0" smtClean="0"/>
              <a:t>Live Ordnance to Inert Process</a:t>
            </a:r>
          </a:p>
          <a:p>
            <a:r>
              <a:rPr lang="en-US" sz="2400" dirty="0" smtClean="0"/>
              <a:t>Similar to the previous process, except…</a:t>
            </a:r>
          </a:p>
          <a:p>
            <a:pPr lvl="1"/>
            <a:r>
              <a:rPr lang="en-US" sz="2400" dirty="0"/>
              <a:t>C</a:t>
            </a:r>
            <a:r>
              <a:rPr lang="en-US" sz="2400" dirty="0" smtClean="0"/>
              <a:t>oordinating </a:t>
            </a:r>
            <a:r>
              <a:rPr lang="en-US" sz="2400" dirty="0"/>
              <a:t>with the ASP or unit for delivery to the range or moving the ordnance item from the units account to EODs account. </a:t>
            </a:r>
            <a:endParaRPr lang="en-US" sz="2400" dirty="0" smtClean="0"/>
          </a:p>
          <a:p>
            <a:pPr lvl="1"/>
            <a:r>
              <a:rPr lang="en-US" sz="2400" dirty="0" smtClean="0"/>
              <a:t>It </a:t>
            </a:r>
            <a:r>
              <a:rPr lang="en-US" sz="2400" dirty="0"/>
              <a:t>is important to note that EOD cannot inert ordnance items for the purpose of gifts or plaques, strictly for training purposes only (OP5).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83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sz="2400" dirty="0"/>
              <a:t>I</a:t>
            </a:r>
            <a:r>
              <a:rPr lang="en-US" sz="2400" dirty="0" smtClean="0"/>
              <a:t>t </a:t>
            </a:r>
            <a:r>
              <a:rPr lang="en-US" sz="2400" dirty="0"/>
              <a:t>is suggested that the requesting unit call the Base EOD Shop prior to sending the paperwork through their chain of command in order to establish a feasibility of support (particularly for live ordnance </a:t>
            </a:r>
            <a:r>
              <a:rPr lang="en-US" sz="2400" dirty="0" err="1"/>
              <a:t>inerting</a:t>
            </a:r>
            <a:r>
              <a:rPr lang="en-US" sz="2400" dirty="0"/>
              <a:t> requests</a:t>
            </a:r>
            <a:r>
              <a:rPr lang="en-US" dirty="0" smtClean="0"/>
              <a:t>).</a:t>
            </a:r>
          </a:p>
          <a:p>
            <a:pPr lvl="0"/>
            <a:r>
              <a:rPr lang="en-US" altLang="en-US" sz="2400" dirty="0">
                <a:solidFill>
                  <a:srgbClr val="000000"/>
                </a:solidFill>
              </a:rPr>
              <a:t>MCB  EOD				(910) 449-0558/2104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err="1" smtClean="0">
                <a:solidFill>
                  <a:srgbClr val="000000"/>
                </a:solidFill>
              </a:rPr>
              <a:t>inerting</a:t>
            </a:r>
            <a:r>
              <a:rPr lang="en-US" altLang="en-US" kern="0" cap="all" dirty="0" smtClean="0">
                <a:solidFill>
                  <a:srgbClr val="000000"/>
                </a:solidFill>
              </a:rPr>
              <a:t> process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21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28194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sz="7200" dirty="0" smtClean="0"/>
              <a:t>Questions</a:t>
            </a:r>
            <a:endParaRPr lang="en-US" sz="7200" dirty="0"/>
          </a:p>
        </p:txBody>
      </p:sp>
      <p:sp>
        <p:nvSpPr>
          <p:cNvPr id="16998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69C93DC-455B-4050-8E80-781788FC5F84}" type="slidenum">
              <a:rPr lang="en-US" altLang="en-US" sz="1400" smtClean="0"/>
              <a:pPr/>
              <a:t>8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95736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47372</TotalTime>
  <Words>404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Times New Roman</vt:lpstr>
      <vt:lpstr>BLSD Brief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Belcastro SSgt Matthew J</cp:lastModifiedBy>
  <cp:revision>1705</cp:revision>
  <cp:lastPrinted>2014-06-18T16:13:53Z</cp:lastPrinted>
  <dcterms:created xsi:type="dcterms:W3CDTF">2007-07-26T17:56:45Z</dcterms:created>
  <dcterms:modified xsi:type="dcterms:W3CDTF">2017-10-16T19:43:48Z</dcterms:modified>
</cp:coreProperties>
</file>