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1406" r:id="rId2"/>
    <p:sldId id="1407" r:id="rId3"/>
    <p:sldId id="1408" r:id="rId4"/>
    <p:sldId id="1409" r:id="rId5"/>
    <p:sldId id="1410" r:id="rId6"/>
    <p:sldId id="1411" r:id="rId7"/>
    <p:sldId id="1412" r:id="rId8"/>
    <p:sldId id="1413" r:id="rId9"/>
    <p:sldId id="1414" r:id="rId10"/>
    <p:sldId id="1415" r:id="rId11"/>
    <p:sldId id="1416" r:id="rId12"/>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ourier New" pitchFamily="49" charset="0"/>
        <a:ea typeface="+mn-ea"/>
        <a:cs typeface="Arial" charset="0"/>
      </a:defRPr>
    </a:lvl1pPr>
    <a:lvl2pPr marL="457200" algn="l" rtl="0" fontAlgn="base">
      <a:spcBef>
        <a:spcPct val="0"/>
      </a:spcBef>
      <a:spcAft>
        <a:spcPct val="0"/>
      </a:spcAft>
      <a:defRPr sz="2800" kern="1200">
        <a:solidFill>
          <a:schemeClr val="tx1"/>
        </a:solidFill>
        <a:latin typeface="Courier New" pitchFamily="49" charset="0"/>
        <a:ea typeface="+mn-ea"/>
        <a:cs typeface="Arial" charset="0"/>
      </a:defRPr>
    </a:lvl2pPr>
    <a:lvl3pPr marL="914400" algn="l" rtl="0" fontAlgn="base">
      <a:spcBef>
        <a:spcPct val="0"/>
      </a:spcBef>
      <a:spcAft>
        <a:spcPct val="0"/>
      </a:spcAft>
      <a:defRPr sz="2800" kern="1200">
        <a:solidFill>
          <a:schemeClr val="tx1"/>
        </a:solidFill>
        <a:latin typeface="Courier New" pitchFamily="49" charset="0"/>
        <a:ea typeface="+mn-ea"/>
        <a:cs typeface="Arial" charset="0"/>
      </a:defRPr>
    </a:lvl3pPr>
    <a:lvl4pPr marL="1371600" algn="l" rtl="0" fontAlgn="base">
      <a:spcBef>
        <a:spcPct val="0"/>
      </a:spcBef>
      <a:spcAft>
        <a:spcPct val="0"/>
      </a:spcAft>
      <a:defRPr sz="2800" kern="1200">
        <a:solidFill>
          <a:schemeClr val="tx1"/>
        </a:solidFill>
        <a:latin typeface="Courier New" pitchFamily="49" charset="0"/>
        <a:ea typeface="+mn-ea"/>
        <a:cs typeface="Arial" charset="0"/>
      </a:defRPr>
    </a:lvl4pPr>
    <a:lvl5pPr marL="1828800" algn="l" rtl="0" fontAlgn="base">
      <a:spcBef>
        <a:spcPct val="0"/>
      </a:spcBef>
      <a:spcAft>
        <a:spcPct val="0"/>
      </a:spcAft>
      <a:defRPr sz="2800" kern="1200">
        <a:solidFill>
          <a:schemeClr val="tx1"/>
        </a:solidFill>
        <a:latin typeface="Courier New" pitchFamily="49" charset="0"/>
        <a:ea typeface="+mn-ea"/>
        <a:cs typeface="Arial" charset="0"/>
      </a:defRPr>
    </a:lvl5pPr>
    <a:lvl6pPr marL="2286000" algn="l" defTabSz="914400" rtl="0" eaLnBrk="1" latinLnBrk="0" hangingPunct="1">
      <a:defRPr sz="2800" kern="1200">
        <a:solidFill>
          <a:schemeClr val="tx1"/>
        </a:solidFill>
        <a:latin typeface="Courier New" pitchFamily="49" charset="0"/>
        <a:ea typeface="+mn-ea"/>
        <a:cs typeface="Arial" charset="0"/>
      </a:defRPr>
    </a:lvl6pPr>
    <a:lvl7pPr marL="2743200" algn="l" defTabSz="914400" rtl="0" eaLnBrk="1" latinLnBrk="0" hangingPunct="1">
      <a:defRPr sz="2800" kern="1200">
        <a:solidFill>
          <a:schemeClr val="tx1"/>
        </a:solidFill>
        <a:latin typeface="Courier New" pitchFamily="49" charset="0"/>
        <a:ea typeface="+mn-ea"/>
        <a:cs typeface="Arial" charset="0"/>
      </a:defRPr>
    </a:lvl7pPr>
    <a:lvl8pPr marL="3200400" algn="l" defTabSz="914400" rtl="0" eaLnBrk="1" latinLnBrk="0" hangingPunct="1">
      <a:defRPr sz="2800" kern="1200">
        <a:solidFill>
          <a:schemeClr val="tx1"/>
        </a:solidFill>
        <a:latin typeface="Courier New" pitchFamily="49" charset="0"/>
        <a:ea typeface="+mn-ea"/>
        <a:cs typeface="Arial" charset="0"/>
      </a:defRPr>
    </a:lvl8pPr>
    <a:lvl9pPr marL="3657600" algn="l" defTabSz="914400" rtl="0" eaLnBrk="1" latinLnBrk="0" hangingPunct="1">
      <a:defRPr sz="2800" kern="1200">
        <a:solidFill>
          <a:schemeClr val="tx1"/>
        </a:solidFill>
        <a:latin typeface="Courier New" pitchFamily="49"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5534" autoAdjust="0"/>
  </p:normalViewPr>
  <p:slideViewPr>
    <p:cSldViewPr>
      <p:cViewPr varScale="1">
        <p:scale>
          <a:sx n="97" d="100"/>
          <a:sy n="97" d="100"/>
        </p:scale>
        <p:origin x="1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0" hangingPunct="0">
              <a:defRPr sz="1200">
                <a:latin typeface="Times New Roman" pitchFamily="18" charset="0"/>
              </a:defRPr>
            </a:lvl1pPr>
          </a:lstStyle>
          <a:p>
            <a:pPr>
              <a:defRPr/>
            </a:pPr>
            <a:fld id="{4A431815-1E30-4C57-AF0B-69A42EC697AD}" type="datetimeFigureOut">
              <a:rPr lang="en-US"/>
              <a:pPr>
                <a:defRPr/>
              </a:pPr>
              <a:t>10/10/2017</a:t>
            </a:fld>
            <a:endParaRPr lang="en-US" dirty="0"/>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0" hangingPunct="0">
              <a:defRPr sz="1200">
                <a:latin typeface="Times New Roman" pitchFamily="18" charset="0"/>
              </a:defRPr>
            </a:lvl1pPr>
          </a:lstStyle>
          <a:p>
            <a:pPr>
              <a:defRPr/>
            </a:pPr>
            <a:fld id="{4CB6D85D-C996-4444-AC1E-DBFD259D4BD1}" type="slidenum">
              <a:rPr lang="en-US"/>
              <a:pPr>
                <a:defRPr/>
              </a:pPr>
              <a:t>‹#›</a:t>
            </a:fld>
            <a:endParaRPr lang="en-US" dirty="0"/>
          </a:p>
        </p:txBody>
      </p:sp>
    </p:spTree>
    <p:extLst>
      <p:ext uri="{BB962C8B-B14F-4D97-AF65-F5344CB8AC3E}">
        <p14:creationId xmlns:p14="http://schemas.microsoft.com/office/powerpoint/2010/main" val="334682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956">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956">
              <a:defRPr sz="1200">
                <a:latin typeface="Arial" charset="0"/>
              </a:defRPr>
            </a:lvl1pPr>
          </a:lstStyle>
          <a:p>
            <a:pPr>
              <a:defRPr/>
            </a:pPr>
            <a:endParaRPr lang="en-US"/>
          </a:p>
        </p:txBody>
      </p:sp>
      <p:sp>
        <p:nvSpPr>
          <p:cNvPr id="2467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956">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956">
              <a:defRPr sz="1200">
                <a:latin typeface="Arial" charset="0"/>
              </a:defRPr>
            </a:lvl1pPr>
          </a:lstStyle>
          <a:p>
            <a:pPr>
              <a:defRPr/>
            </a:pPr>
            <a:fld id="{F6B7B77D-D41B-4583-9002-6715D1867E3B}" type="slidenum">
              <a:rPr lang="en-US"/>
              <a:pPr>
                <a:defRPr/>
              </a:pPr>
              <a:t>‹#›</a:t>
            </a:fld>
            <a:endParaRPr lang="en-US" dirty="0"/>
          </a:p>
        </p:txBody>
      </p:sp>
    </p:spTree>
    <p:extLst>
      <p:ext uri="{BB962C8B-B14F-4D97-AF65-F5344CB8AC3E}">
        <p14:creationId xmlns:p14="http://schemas.microsoft.com/office/powerpoint/2010/main" val="1573298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a:defRPr sz="1200">
                <a:solidFill>
                  <a:schemeClr val="tx1"/>
                </a:solidFill>
                <a:latin typeface="Arial" charset="0"/>
                <a:cs typeface="Arial" charset="0"/>
              </a:defRPr>
            </a:lvl1pPr>
            <a:lvl2pPr marL="741323" indent="-284147" defTabSz="930224">
              <a:defRPr sz="1200">
                <a:solidFill>
                  <a:schemeClr val="tx1"/>
                </a:solidFill>
                <a:latin typeface="Arial" charset="0"/>
                <a:cs typeface="Arial" charset="0"/>
              </a:defRPr>
            </a:lvl2pPr>
            <a:lvl3pPr marL="1141350" indent="-227001" defTabSz="930224">
              <a:defRPr sz="1200">
                <a:solidFill>
                  <a:schemeClr val="tx1"/>
                </a:solidFill>
                <a:latin typeface="Arial" charset="0"/>
                <a:cs typeface="Arial" charset="0"/>
              </a:defRPr>
            </a:lvl3pPr>
            <a:lvl4pPr marL="1598525" indent="-227001" defTabSz="930224">
              <a:defRPr sz="1200">
                <a:solidFill>
                  <a:schemeClr val="tx1"/>
                </a:solidFill>
                <a:latin typeface="Arial" charset="0"/>
                <a:cs typeface="Arial" charset="0"/>
              </a:defRPr>
            </a:lvl4pPr>
            <a:lvl5pPr marL="2055699" indent="-227001" defTabSz="930224">
              <a:defRPr sz="1200">
                <a:solidFill>
                  <a:schemeClr val="tx1"/>
                </a:solidFill>
                <a:latin typeface="Arial" charset="0"/>
                <a:cs typeface="Arial" charset="0"/>
              </a:defRPr>
            </a:lvl5pPr>
            <a:lvl6pPr marL="2512874" indent="-227001" defTabSz="930224" eaLnBrk="0" fontAlgn="base" hangingPunct="0">
              <a:spcBef>
                <a:spcPct val="30000"/>
              </a:spcBef>
              <a:spcAft>
                <a:spcPct val="0"/>
              </a:spcAft>
              <a:defRPr sz="1200">
                <a:solidFill>
                  <a:schemeClr val="tx1"/>
                </a:solidFill>
                <a:latin typeface="Arial" charset="0"/>
                <a:cs typeface="Arial" charset="0"/>
              </a:defRPr>
            </a:lvl6pPr>
            <a:lvl7pPr marL="2970049" indent="-227001" defTabSz="930224" eaLnBrk="0" fontAlgn="base" hangingPunct="0">
              <a:spcBef>
                <a:spcPct val="30000"/>
              </a:spcBef>
              <a:spcAft>
                <a:spcPct val="0"/>
              </a:spcAft>
              <a:defRPr sz="1200">
                <a:solidFill>
                  <a:schemeClr val="tx1"/>
                </a:solidFill>
                <a:latin typeface="Arial" charset="0"/>
                <a:cs typeface="Arial" charset="0"/>
              </a:defRPr>
            </a:lvl7pPr>
            <a:lvl8pPr marL="3427223" indent="-227001" defTabSz="930224" eaLnBrk="0" fontAlgn="base" hangingPunct="0">
              <a:spcBef>
                <a:spcPct val="30000"/>
              </a:spcBef>
              <a:spcAft>
                <a:spcPct val="0"/>
              </a:spcAft>
              <a:defRPr sz="1200">
                <a:solidFill>
                  <a:schemeClr val="tx1"/>
                </a:solidFill>
                <a:latin typeface="Arial" charset="0"/>
                <a:cs typeface="Arial" charset="0"/>
              </a:defRPr>
            </a:lvl8pPr>
            <a:lvl9pPr marL="3884398" indent="-227001" defTabSz="930224" eaLnBrk="0" fontAlgn="base" hangingPunct="0">
              <a:spcBef>
                <a:spcPct val="30000"/>
              </a:spcBef>
              <a:spcAft>
                <a:spcPct val="0"/>
              </a:spcAft>
              <a:defRPr sz="1200">
                <a:solidFill>
                  <a:schemeClr val="tx1"/>
                </a:solidFill>
                <a:latin typeface="Arial" charset="0"/>
                <a:cs typeface="Arial" charset="0"/>
              </a:defRPr>
            </a:lvl9pPr>
          </a:lstStyle>
          <a:p>
            <a:fld id="{8E80BBE3-67BC-40D7-9AAC-CAA89E588831}" type="slidenum">
              <a:rPr lang="en-US" altLang="en-US" smtClean="0">
                <a:solidFill>
                  <a:prstClr val="black"/>
                </a:solidFill>
              </a:rPr>
              <a:pPr/>
              <a:t>8</a:t>
            </a:fld>
            <a:endParaRPr lang="en-US" altLang="en-US" smtClean="0">
              <a:solidFill>
                <a:prstClr val="black"/>
              </a:solidFill>
            </a:endParaRPr>
          </a:p>
        </p:txBody>
      </p:sp>
    </p:spTree>
    <p:extLst>
      <p:ext uri="{BB962C8B-B14F-4D97-AF65-F5344CB8AC3E}">
        <p14:creationId xmlns:p14="http://schemas.microsoft.com/office/powerpoint/2010/main" val="308248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DA7653-8F24-478C-93B4-897223C8FD4B}" type="datetime1">
              <a:rPr lang="en-US"/>
              <a:pPr>
                <a:defRPr/>
              </a:pPr>
              <a:t>10/10/2017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D6531-73BC-4C57-B5AF-4632C9636509}" type="slidenum">
              <a:rPr lang="en-US"/>
              <a:pPr>
                <a:defRPr/>
              </a:pPr>
              <a:t>‹#›</a:t>
            </a:fld>
            <a:endParaRPr lang="en-US" dirty="0"/>
          </a:p>
        </p:txBody>
      </p:sp>
    </p:spTree>
    <p:extLst>
      <p:ext uri="{BB962C8B-B14F-4D97-AF65-F5344CB8AC3E}">
        <p14:creationId xmlns:p14="http://schemas.microsoft.com/office/powerpoint/2010/main" val="139203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008D3-2D81-44B0-9840-D61A0B29EF97}" type="datetime1">
              <a:rPr lang="en-US"/>
              <a:pPr>
                <a:defRPr/>
              </a:pPr>
              <a:t>10/10/2017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E19E4-F50B-4A7C-A068-091F9D113440}" type="slidenum">
              <a:rPr lang="en-US"/>
              <a:pPr>
                <a:defRPr/>
              </a:pPr>
              <a:t>‹#›</a:t>
            </a:fld>
            <a:endParaRPr lang="en-US" dirty="0"/>
          </a:p>
        </p:txBody>
      </p:sp>
    </p:spTree>
    <p:extLst>
      <p:ext uri="{BB962C8B-B14F-4D97-AF65-F5344CB8AC3E}">
        <p14:creationId xmlns:p14="http://schemas.microsoft.com/office/powerpoint/2010/main" val="348556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18E6D8-D8E8-4530-BED6-8D0C0C94BC6B}" type="datetime1">
              <a:rPr lang="en-US"/>
              <a:pPr>
                <a:defRPr/>
              </a:pPr>
              <a:t>10/10/2017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9D15-F680-4152-83E7-6CB345E6C77C}" type="slidenum">
              <a:rPr lang="en-US"/>
              <a:pPr>
                <a:defRPr/>
              </a:pPr>
              <a:t>‹#›</a:t>
            </a:fld>
            <a:endParaRPr lang="en-US" dirty="0"/>
          </a:p>
        </p:txBody>
      </p:sp>
    </p:spTree>
    <p:extLst>
      <p:ext uri="{BB962C8B-B14F-4D97-AF65-F5344CB8AC3E}">
        <p14:creationId xmlns:p14="http://schemas.microsoft.com/office/powerpoint/2010/main" val="173688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0C6A0EE0-4AA5-4840-B9E7-AF4DE00DB9B5}" type="datetime1">
              <a:rPr lang="en-US"/>
              <a:pPr>
                <a:defRPr/>
              </a:pPr>
              <a:t>10/10/2017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E42BC-B2F9-49BF-BF71-14EDF7993716}" type="slidenum">
              <a:rPr lang="en-US"/>
              <a:pPr>
                <a:defRPr/>
              </a:pPr>
              <a:t>‹#›</a:t>
            </a:fld>
            <a:endParaRPr lang="en-US" dirty="0"/>
          </a:p>
        </p:txBody>
      </p:sp>
    </p:spTree>
    <p:extLst>
      <p:ext uri="{BB962C8B-B14F-4D97-AF65-F5344CB8AC3E}">
        <p14:creationId xmlns:p14="http://schemas.microsoft.com/office/powerpoint/2010/main" val="26177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B23B7-9152-4F12-A62F-4721F61105F5}" type="datetime1">
              <a:rPr lang="en-US"/>
              <a:pPr>
                <a:defRPr/>
              </a:pPr>
              <a:t>10/10/2017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9F003-2850-49BD-B191-B191FDD3A441}" type="slidenum">
              <a:rPr lang="en-US"/>
              <a:pPr>
                <a:defRPr/>
              </a:pPr>
              <a:t>‹#›</a:t>
            </a:fld>
            <a:endParaRPr lang="en-US" dirty="0"/>
          </a:p>
        </p:txBody>
      </p:sp>
    </p:spTree>
    <p:extLst>
      <p:ext uri="{BB962C8B-B14F-4D97-AF65-F5344CB8AC3E}">
        <p14:creationId xmlns:p14="http://schemas.microsoft.com/office/powerpoint/2010/main" val="21173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1C933E-C121-4221-8F1D-5EBBC1AE2C19}" type="datetime1">
              <a:rPr lang="en-US"/>
              <a:pPr>
                <a:defRPr/>
              </a:pPr>
              <a:t>10/10/2017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CE672-EC27-4D77-A58F-CF610848D95D}" type="slidenum">
              <a:rPr lang="en-US"/>
              <a:pPr>
                <a:defRPr/>
              </a:pPr>
              <a:t>‹#›</a:t>
            </a:fld>
            <a:endParaRPr lang="en-US" dirty="0"/>
          </a:p>
        </p:txBody>
      </p:sp>
    </p:spTree>
    <p:extLst>
      <p:ext uri="{BB962C8B-B14F-4D97-AF65-F5344CB8AC3E}">
        <p14:creationId xmlns:p14="http://schemas.microsoft.com/office/powerpoint/2010/main" val="33485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A61228-392F-4391-B969-4B15C1F79E61}" type="datetime1">
              <a:rPr lang="en-US"/>
              <a:pPr>
                <a:defRPr/>
              </a:pPr>
              <a:t>10/10/2017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1037C-982F-44E8-BA3F-1A5B7AB13ACE}" type="slidenum">
              <a:rPr lang="en-US"/>
              <a:pPr>
                <a:defRPr/>
              </a:pPr>
              <a:t>‹#›</a:t>
            </a:fld>
            <a:endParaRPr lang="en-US" dirty="0"/>
          </a:p>
        </p:txBody>
      </p:sp>
    </p:spTree>
    <p:extLst>
      <p:ext uri="{BB962C8B-B14F-4D97-AF65-F5344CB8AC3E}">
        <p14:creationId xmlns:p14="http://schemas.microsoft.com/office/powerpoint/2010/main" val="262887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E86AB28-98CF-4F33-8D1D-D39CC92F6FF9}" type="datetime1">
              <a:rPr lang="en-US"/>
              <a:pPr>
                <a:defRPr/>
              </a:pPr>
              <a:t>10/10/2017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FA383D-616B-4333-8292-EE01E20C3C82}" type="slidenum">
              <a:rPr lang="en-US"/>
              <a:pPr>
                <a:defRPr/>
              </a:pPr>
              <a:t>‹#›</a:t>
            </a:fld>
            <a:endParaRPr lang="en-US" dirty="0"/>
          </a:p>
        </p:txBody>
      </p:sp>
    </p:spTree>
    <p:extLst>
      <p:ext uri="{BB962C8B-B14F-4D97-AF65-F5344CB8AC3E}">
        <p14:creationId xmlns:p14="http://schemas.microsoft.com/office/powerpoint/2010/main" val="72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F0C2BE-EAEA-4D11-9637-0D74ADEC20AA}" type="datetime1">
              <a:rPr lang="en-US"/>
              <a:pPr>
                <a:defRPr/>
              </a:pPr>
              <a:t>10/10/2017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0E8234-DAC2-4DFC-AFF0-86CD040E2E96}" type="slidenum">
              <a:rPr lang="en-US"/>
              <a:pPr>
                <a:defRPr/>
              </a:pPr>
              <a:t>‹#›</a:t>
            </a:fld>
            <a:endParaRPr lang="en-US" dirty="0"/>
          </a:p>
        </p:txBody>
      </p:sp>
    </p:spTree>
    <p:extLst>
      <p:ext uri="{BB962C8B-B14F-4D97-AF65-F5344CB8AC3E}">
        <p14:creationId xmlns:p14="http://schemas.microsoft.com/office/powerpoint/2010/main" val="41715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762C40-23D1-4098-9631-49BC987086ED}" type="datetime1">
              <a:rPr lang="en-US"/>
              <a:pPr>
                <a:defRPr/>
              </a:pPr>
              <a:t>10/10/2017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77070-59F1-495A-8DAF-6393DA71EE53}" type="slidenum">
              <a:rPr lang="en-US"/>
              <a:pPr>
                <a:defRPr/>
              </a:pPr>
              <a:t>‹#›</a:t>
            </a:fld>
            <a:endParaRPr lang="en-US" dirty="0"/>
          </a:p>
        </p:txBody>
      </p:sp>
    </p:spTree>
    <p:extLst>
      <p:ext uri="{BB962C8B-B14F-4D97-AF65-F5344CB8AC3E}">
        <p14:creationId xmlns:p14="http://schemas.microsoft.com/office/powerpoint/2010/main" val="972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FD1555-9B1E-4DE2-AF42-979AF0A7BE36}" type="datetime1">
              <a:rPr lang="en-US"/>
              <a:pPr>
                <a:defRPr/>
              </a:pPr>
              <a:t>10/10/2017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2662B-3171-499D-AD7B-6CCA79FED859}" type="slidenum">
              <a:rPr lang="en-US"/>
              <a:pPr>
                <a:defRPr/>
              </a:pPr>
              <a:t>‹#›</a:t>
            </a:fld>
            <a:endParaRPr lang="en-US" dirty="0"/>
          </a:p>
        </p:txBody>
      </p:sp>
    </p:spTree>
    <p:extLst>
      <p:ext uri="{BB962C8B-B14F-4D97-AF65-F5344CB8AC3E}">
        <p14:creationId xmlns:p14="http://schemas.microsoft.com/office/powerpoint/2010/main" val="32646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DC070D-A113-43D5-B42C-A22D441480F2}" type="datetime1">
              <a:rPr lang="en-US"/>
              <a:pPr>
                <a:defRPr/>
              </a:pPr>
              <a:t>10/10/2017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FC6F-5577-4C59-9B6E-CD1FB5C99E71}" type="slidenum">
              <a:rPr lang="en-US"/>
              <a:pPr>
                <a:defRPr/>
              </a:pPr>
              <a:t>‹#›</a:t>
            </a:fld>
            <a:endParaRPr lang="en-US" dirty="0"/>
          </a:p>
        </p:txBody>
      </p:sp>
    </p:spTree>
    <p:extLst>
      <p:ext uri="{BB962C8B-B14F-4D97-AF65-F5344CB8AC3E}">
        <p14:creationId xmlns:p14="http://schemas.microsoft.com/office/powerpoint/2010/main" val="77750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CCA80530-EAA0-4473-91E0-C756F194A774}" type="datetime1">
              <a:rPr lang="en-US"/>
              <a:pPr>
                <a:defRPr/>
              </a:pPr>
              <a:t>10/10/2017</a:t>
            </a:fld>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3FAF337-76AC-4445-9DF4-FC281EB872A8}" type="slidenum">
              <a:rPr lang="en-US"/>
              <a:pPr>
                <a:defRPr/>
              </a:pPr>
              <a:t>‹#›</a:t>
            </a:fld>
            <a:endParaRPr lang="en-US" dirty="0"/>
          </a:p>
        </p:txBody>
      </p:sp>
      <p:pic>
        <p:nvPicPr>
          <p:cNvPr id="1031" name="Picture 8" descr="npo00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66888"/>
            <a:ext cx="9144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2" name="Picture 9" descr="EG&am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00" y="50800"/>
            <a:ext cx="11303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D:\Documents and Settings\timmy.babineaux\My Documents\My Pictures\mcb_log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3400" y="50800"/>
            <a:ext cx="9017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pPr marL="0" indent="0" algn="ctr">
              <a:buNone/>
            </a:pPr>
            <a:endParaRPr lang="en-US" dirty="0" smtClean="0"/>
          </a:p>
          <a:p>
            <a:pPr marL="0" indent="0" algn="ctr">
              <a:buNone/>
            </a:pPr>
            <a:endParaRPr lang="en-US" dirty="0"/>
          </a:p>
          <a:p>
            <a:pPr marL="0" indent="0" algn="ctr">
              <a:buNone/>
            </a:pPr>
            <a:r>
              <a:rPr lang="en-US" altLang="en-US" sz="4400" cap="all" dirty="0" smtClean="0"/>
              <a:t>DLA-DS </a:t>
            </a:r>
            <a:endParaRPr lang="en-US" sz="4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407430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1905000"/>
            <a:ext cx="9144000" cy="4953000"/>
          </a:xfrm>
        </p:spPr>
        <p:txBody>
          <a:bodyPr/>
          <a:lstStyle/>
          <a:p>
            <a:pPr>
              <a:lnSpc>
                <a:spcPct val="80000"/>
              </a:lnSpc>
            </a:pPr>
            <a:r>
              <a:rPr lang="en-US" altLang="en-US" sz="2400" b="1" u="sng" dirty="0"/>
              <a:t>DSR</a:t>
            </a:r>
            <a:r>
              <a:rPr lang="en-US" altLang="en-US" sz="2400" b="1" dirty="0"/>
              <a:t> – </a:t>
            </a:r>
            <a:r>
              <a:rPr lang="en-US" altLang="en-US" sz="2400" dirty="0"/>
              <a:t>Sharon</a:t>
            </a:r>
            <a:r>
              <a:rPr lang="en-US" altLang="en-US" sz="2400" b="1" dirty="0"/>
              <a:t> </a:t>
            </a:r>
            <a:r>
              <a:rPr lang="en-US" altLang="en-US" sz="2400" dirty="0"/>
              <a:t>“Cher” Burke – DSN 751-0963  </a:t>
            </a:r>
            <a:r>
              <a:rPr lang="en-US" altLang="en-US" sz="2400" dirty="0" smtClean="0">
                <a:solidFill>
                  <a:srgbClr val="FF0000"/>
                </a:solidFill>
              </a:rPr>
              <a:t>sharon.burke@dla.mil</a:t>
            </a:r>
          </a:p>
          <a:p>
            <a:pPr>
              <a:lnSpc>
                <a:spcPct val="80000"/>
              </a:lnSpc>
            </a:pPr>
            <a:endParaRPr lang="en-US" altLang="en-US" sz="2400" dirty="0">
              <a:solidFill>
                <a:srgbClr val="FF0000"/>
              </a:solidFill>
            </a:endParaRPr>
          </a:p>
          <a:p>
            <a:pPr>
              <a:lnSpc>
                <a:spcPct val="80000"/>
              </a:lnSpc>
            </a:pPr>
            <a:r>
              <a:rPr lang="en-US" altLang="en-US" sz="2400" b="1" u="sng" dirty="0" smtClean="0"/>
              <a:t>DSR</a:t>
            </a:r>
            <a:r>
              <a:rPr lang="en-US" altLang="en-US" sz="2400" dirty="0" smtClean="0"/>
              <a:t> – William “Jay” Hamilton – DSN 751-0961  </a:t>
            </a:r>
            <a:r>
              <a:rPr lang="en-US" altLang="en-US" sz="2400" dirty="0" smtClean="0">
                <a:solidFill>
                  <a:srgbClr val="FF0000"/>
                </a:solidFill>
              </a:rPr>
              <a:t>william.hamilton@dla.mil</a:t>
            </a:r>
          </a:p>
          <a:p>
            <a:pPr>
              <a:lnSpc>
                <a:spcPct val="80000"/>
              </a:lnSpc>
            </a:pPr>
            <a:endParaRPr lang="en-US" altLang="en-US" sz="2400" dirty="0" smtClean="0"/>
          </a:p>
          <a:p>
            <a:pPr>
              <a:lnSpc>
                <a:spcPct val="80000"/>
              </a:lnSpc>
            </a:pPr>
            <a:r>
              <a:rPr lang="en-US" altLang="en-US" sz="2400" b="1" u="sng" dirty="0" smtClean="0"/>
              <a:t>DSR</a:t>
            </a:r>
            <a:r>
              <a:rPr lang="en-US" altLang="en-US" sz="2400" b="1" dirty="0" smtClean="0"/>
              <a:t> – </a:t>
            </a:r>
            <a:r>
              <a:rPr lang="en-US" altLang="en-US" sz="2400" dirty="0" smtClean="0"/>
              <a:t>Paul McGrath – DSN 751-0965  </a:t>
            </a:r>
            <a:r>
              <a:rPr lang="en-US" altLang="en-US" sz="2400" dirty="0" smtClean="0">
                <a:solidFill>
                  <a:srgbClr val="FF0000"/>
                </a:solidFill>
              </a:rPr>
              <a:t>paul.mcgrath@dla.mil</a:t>
            </a:r>
          </a:p>
          <a:p>
            <a:pPr marL="0" indent="0">
              <a:lnSpc>
                <a:spcPct val="80000"/>
              </a:lnSpc>
              <a:buNone/>
            </a:pPr>
            <a:endParaRPr lang="en-US" altLang="en-US" sz="2400" dirty="0" smtClean="0"/>
          </a:p>
          <a:p>
            <a:pPr>
              <a:lnSpc>
                <a:spcPct val="80000"/>
              </a:lnSpc>
            </a:pPr>
            <a:r>
              <a:rPr lang="en-US" altLang="en-US" sz="2400" b="1" u="sng" dirty="0" smtClean="0"/>
              <a:t>Site Manager</a:t>
            </a:r>
            <a:r>
              <a:rPr lang="en-US" altLang="en-US" sz="2400" b="1" dirty="0" smtClean="0"/>
              <a:t> – Christina DeMarco-Valdez</a:t>
            </a:r>
            <a:r>
              <a:rPr lang="en-US" altLang="en-US" sz="2400" dirty="0" smtClean="0"/>
              <a:t> – DSN 750-9296 </a:t>
            </a:r>
            <a:r>
              <a:rPr lang="en-US" altLang="en-US" sz="2400" dirty="0" smtClean="0">
                <a:solidFill>
                  <a:srgbClr val="FF0000"/>
                </a:solidFill>
              </a:rPr>
              <a:t>christina.demarco-valdez@dla.mil</a:t>
            </a:r>
            <a:r>
              <a:rPr lang="en-US" altLang="en-US" sz="2400" dirty="0" smtClean="0"/>
              <a:t> </a:t>
            </a:r>
          </a:p>
          <a:p>
            <a:pPr>
              <a:lnSpc>
                <a:spcPct val="80000"/>
              </a:lnSpc>
            </a:pPr>
            <a:endParaRPr lang="en-US" altLang="en-US" sz="2400" dirty="0" smtClean="0">
              <a:solidFill>
                <a:schemeClr val="folHlink"/>
              </a:solidFill>
            </a:endParaRPr>
          </a:p>
          <a:p>
            <a:pPr>
              <a:lnSpc>
                <a:spcPct val="80000"/>
              </a:lnSpc>
            </a:pPr>
            <a:r>
              <a:rPr lang="en-US" altLang="en-US" sz="2400" b="1" u="sng" dirty="0" smtClean="0"/>
              <a:t>Area Manager  </a:t>
            </a:r>
            <a:r>
              <a:rPr lang="en-US" altLang="en-US" sz="2400" dirty="0" smtClean="0"/>
              <a:t> – Beth Ford DSN 236-8456  </a:t>
            </a:r>
            <a:r>
              <a:rPr lang="en-US" altLang="en-US" sz="2400" dirty="0" smtClean="0">
                <a:solidFill>
                  <a:srgbClr val="FF0000"/>
                </a:solidFill>
              </a:rPr>
              <a:t>beth.ford@dla.mil   </a:t>
            </a:r>
          </a:p>
          <a:p>
            <a:pPr>
              <a:lnSpc>
                <a:spcPct val="80000"/>
              </a:lnSpc>
              <a:buFontTx/>
              <a:buNone/>
            </a:pPr>
            <a:endParaRPr lang="en-US" altLang="en-US" sz="2000" dirty="0" smtClean="0">
              <a:solidFill>
                <a:srgbClr val="008000"/>
              </a:solidFill>
            </a:endParaRPr>
          </a:p>
          <a:p>
            <a:pPr>
              <a:lnSpc>
                <a:spcPct val="80000"/>
              </a:lnSpc>
              <a:buFontTx/>
              <a:buNone/>
            </a:pPr>
            <a:endParaRPr lang="en-US" altLang="en-US" sz="2000" dirty="0" smtClean="0">
              <a:solidFill>
                <a:schemeClr val="hlink"/>
              </a:solidFill>
            </a:endParaRPr>
          </a:p>
          <a:p>
            <a:pPr>
              <a:lnSpc>
                <a:spcPct val="80000"/>
              </a:lnSpc>
              <a:buFontTx/>
              <a:buNone/>
            </a:pPr>
            <a:endParaRPr lang="en-US" altLang="en-US" sz="2000" b="1" dirty="0" smtClean="0">
              <a:solidFill>
                <a:schemeClr val="hlink"/>
              </a:solidFill>
            </a:endParaRP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3466574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defRPr/>
            </a:pPr>
            <a:r>
              <a:rPr lang="en-US" sz="7200" dirty="0" smtClean="0"/>
              <a:t>Questions</a:t>
            </a:r>
            <a:endParaRPr lang="en-US" sz="7200" dirty="0"/>
          </a:p>
        </p:txBody>
      </p:sp>
      <p:sp>
        <p:nvSpPr>
          <p:cNvPr id="880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224FD43D-565A-4ABF-AB5F-25359014A9E7}" type="slidenum">
              <a:rPr lang="en-US" altLang="en-US" sz="1400" smtClean="0">
                <a:solidFill>
                  <a:srgbClr val="000000"/>
                </a:solidFill>
              </a:rPr>
              <a:pPr/>
              <a:t>11</a:t>
            </a:fld>
            <a:endParaRPr lang="en-US" altLang="en-US" sz="1400" smtClean="0">
              <a:solidFill>
                <a:srgbClr val="000000"/>
              </a:solidFill>
            </a:endParaRPr>
          </a:p>
        </p:txBody>
      </p:sp>
    </p:spTree>
    <p:extLst>
      <p:ext uri="{BB962C8B-B14F-4D97-AF65-F5344CB8AC3E}">
        <p14:creationId xmlns:p14="http://schemas.microsoft.com/office/powerpoint/2010/main" val="2979583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0" y="1905000"/>
            <a:ext cx="9144000" cy="4953000"/>
          </a:xfrm>
        </p:spPr>
        <p:txBody>
          <a:bodyPr/>
          <a:lstStyle/>
          <a:p>
            <a:pPr marL="0" indent="0" algn="ctr">
              <a:buNone/>
            </a:pPr>
            <a:r>
              <a:rPr lang="en-US" altLang="en-US" sz="2400" b="1" dirty="0" smtClean="0"/>
              <a:t>Brass Turn-ins</a:t>
            </a:r>
          </a:p>
          <a:p>
            <a:endParaRPr lang="en-US" altLang="en-US" sz="1200" dirty="0" smtClean="0"/>
          </a:p>
          <a:p>
            <a:r>
              <a:rPr lang="en-US" altLang="en-US" sz="2400" b="1" dirty="0" smtClean="0"/>
              <a:t>Expended Brass Certifications:  </a:t>
            </a:r>
          </a:p>
          <a:p>
            <a:endParaRPr lang="en-US" altLang="en-US" sz="1200" dirty="0" smtClean="0"/>
          </a:p>
          <a:p>
            <a:pPr lvl="1"/>
            <a:r>
              <a:rPr lang="en-US" altLang="en-US" sz="2000" dirty="0" smtClean="0"/>
              <a:t>No margin for error.  Must be 100% accurate.</a:t>
            </a:r>
          </a:p>
          <a:p>
            <a:pPr marL="457200" lvl="1" indent="0">
              <a:buNone/>
            </a:pPr>
            <a:endParaRPr lang="en-US" altLang="en-US" sz="1200" dirty="0" smtClean="0"/>
          </a:p>
          <a:p>
            <a:pPr lvl="1"/>
            <a:r>
              <a:rPr lang="en-US" altLang="en-US" sz="2000" dirty="0" smtClean="0"/>
              <a:t>Vast majority of certifications are accurate.</a:t>
            </a:r>
          </a:p>
          <a:p>
            <a:pPr lvl="1"/>
            <a:endParaRPr lang="en-US" altLang="en-US" sz="1200" dirty="0" smtClean="0"/>
          </a:p>
          <a:p>
            <a:pPr lvl="1"/>
            <a:r>
              <a:rPr lang="en-US" altLang="en-US" sz="2000" dirty="0" smtClean="0"/>
              <a:t>DLA DS is not authorized to open packages/crates boxes after units certify.</a:t>
            </a:r>
          </a:p>
          <a:p>
            <a:pPr lvl="1"/>
            <a:endParaRPr lang="en-US" altLang="en-US" sz="1200" dirty="0" smtClean="0"/>
          </a:p>
          <a:p>
            <a:pPr lvl="1"/>
            <a:r>
              <a:rPr lang="en-US" altLang="en-US" sz="2000" dirty="0" smtClean="0"/>
              <a:t>During last 3 shipments, buyer has received items certified as expended smalls brass but was actually other INERT munitions components.</a:t>
            </a:r>
          </a:p>
          <a:p>
            <a:pPr lvl="1"/>
            <a:endParaRPr lang="en-US" altLang="en-US" sz="1200" dirty="0" smtClean="0"/>
          </a:p>
          <a:p>
            <a:pPr lvl="1"/>
            <a:r>
              <a:rPr lang="en-US" altLang="en-US" sz="2000" dirty="0" smtClean="0"/>
              <a:t>No live munitions were discovered.</a:t>
            </a: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smtClean="0">
                <a:solidFill>
                  <a:srgbClr val="000000"/>
                </a:solidFill>
              </a:rPr>
              <a:t>DLA-Ds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9994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0" y="1905000"/>
            <a:ext cx="9144000" cy="4953000"/>
          </a:xfrm>
        </p:spPr>
        <p:txBody>
          <a:bodyPr/>
          <a:lstStyle/>
          <a:p>
            <a:r>
              <a:rPr lang="en-US" altLang="en-US" sz="2400" b="1" dirty="0" smtClean="0"/>
              <a:t>Improper Inert Certifications:</a:t>
            </a:r>
          </a:p>
          <a:p>
            <a:endParaRPr lang="en-US" altLang="en-US" sz="1600" dirty="0" smtClean="0"/>
          </a:p>
          <a:p>
            <a:pPr lvl="1"/>
            <a:r>
              <a:rPr lang="en-US" altLang="en-US" sz="2000" dirty="0" smtClean="0"/>
              <a:t>Result in monetary claim by contractor against U.S. Government.</a:t>
            </a:r>
          </a:p>
          <a:p>
            <a:pPr lvl="1"/>
            <a:endParaRPr lang="en-US" altLang="en-US" sz="1200" dirty="0" smtClean="0"/>
          </a:p>
          <a:p>
            <a:pPr lvl="1"/>
            <a:r>
              <a:rPr lang="en-US" altLang="en-US" sz="2000" dirty="0" smtClean="0"/>
              <a:t>Casts doubt on reliability of INERT Certifications on remaining property.</a:t>
            </a:r>
          </a:p>
          <a:p>
            <a:pPr lvl="1"/>
            <a:endParaRPr lang="en-US" altLang="en-US" sz="1200" dirty="0" smtClean="0"/>
          </a:p>
          <a:p>
            <a:pPr lvl="1"/>
            <a:r>
              <a:rPr lang="en-US" altLang="en-US" sz="2000" dirty="0" smtClean="0"/>
              <a:t>Results in personnel making site visit to contractor’s site to validate claim.</a:t>
            </a:r>
          </a:p>
          <a:p>
            <a:pPr lvl="1"/>
            <a:endParaRPr lang="en-US" altLang="en-US" sz="1200" dirty="0" smtClean="0"/>
          </a:p>
          <a:p>
            <a:pPr lvl="1"/>
            <a:r>
              <a:rPr lang="en-US" altLang="en-US" sz="2000" dirty="0" smtClean="0"/>
              <a:t>.50 Cal. brass must be separated from other brass.</a:t>
            </a:r>
          </a:p>
          <a:p>
            <a:pPr>
              <a:buFont typeface="Wingdings" pitchFamily="2" charset="2"/>
              <a:buChar char="Ø"/>
            </a:pPr>
            <a:endParaRPr lang="en-US" altLang="en-US" sz="2400" dirty="0" smtClean="0"/>
          </a:p>
        </p:txBody>
      </p:sp>
      <p:sp>
        <p:nvSpPr>
          <p:cNvPr id="798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D7FB6842-A47B-474D-9DAB-B471E7FF8C9F}" type="slidenum">
              <a:rPr lang="en-US" altLang="en-US" sz="1400" smtClean="0">
                <a:solidFill>
                  <a:srgbClr val="000000"/>
                </a:solidFill>
              </a:rPr>
              <a:pPr/>
              <a:t>3</a:t>
            </a:fld>
            <a:endParaRPr lang="en-US" altLang="en-US" sz="1400" smtClean="0">
              <a:solidFill>
                <a:srgbClr val="000000"/>
              </a:solidFill>
            </a:endParaRPr>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784667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10" descr="photo3.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36550" y="2622550"/>
            <a:ext cx="4040188" cy="3030538"/>
          </a:xfrm>
        </p:spPr>
      </p:pic>
      <p:pic>
        <p:nvPicPr>
          <p:cNvPr id="80899" name="Content Placeholder 9" descr="photo1.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854575" y="2622550"/>
            <a:ext cx="4041775" cy="3030538"/>
          </a:xfrm>
        </p:spPr>
      </p:pic>
      <p:sp>
        <p:nvSpPr>
          <p:cNvPr id="9" name="Text Placeholder 4"/>
          <p:cNvSpPr txBox="1">
            <a:spLocks/>
          </p:cNvSpPr>
          <p:nvPr/>
        </p:nvSpPr>
        <p:spPr bwMode="auto">
          <a:xfrm>
            <a:off x="457200" y="2058988"/>
            <a:ext cx="4040188" cy="639762"/>
          </a:xfrm>
          <a:prstGeom prst="rect">
            <a:avLst/>
          </a:prstGeom>
          <a:noFill/>
          <a:ln w="9525">
            <a:noFill/>
            <a:miter lim="800000"/>
            <a:headEnd/>
            <a:tailEnd/>
          </a:ln>
        </p:spPr>
        <p:txBody>
          <a:bodyPr>
            <a:normAutofit fontScale="77500" lnSpcReduction="20000"/>
          </a:bodyPr>
          <a:lstStyle/>
          <a:p>
            <a:pPr marL="342900" indent="-342900" eaLnBrk="0" hangingPunct="0">
              <a:spcBef>
                <a:spcPct val="20000"/>
              </a:spcBef>
              <a:defRPr/>
            </a:pPr>
            <a:r>
              <a:rPr lang="en-US" sz="3200" kern="0" dirty="0">
                <a:solidFill>
                  <a:srgbClr val="000000"/>
                </a:solidFill>
                <a:latin typeface="Times New Roman"/>
                <a:cs typeface="+mn-cs"/>
              </a:rPr>
              <a:t>Correct way to prep turn-in	</a:t>
            </a:r>
          </a:p>
        </p:txBody>
      </p:sp>
      <p:sp>
        <p:nvSpPr>
          <p:cNvPr id="10" name="Text Placeholder 6"/>
          <p:cNvSpPr txBox="1">
            <a:spLocks/>
          </p:cNvSpPr>
          <p:nvPr/>
        </p:nvSpPr>
        <p:spPr>
          <a:xfrm>
            <a:off x="4648200" y="1981200"/>
            <a:ext cx="4343400" cy="639763"/>
          </a:xfrm>
          <a:prstGeom prst="rect">
            <a:avLst/>
          </a:prstGeom>
        </p:spPr>
        <p:txBody>
          <a:bodyPr/>
          <a:lstStyle/>
          <a:p>
            <a:pPr marL="342900" indent="-342900" algn="ctr" eaLnBrk="0" hangingPunct="0">
              <a:spcBef>
                <a:spcPct val="20000"/>
              </a:spcBef>
              <a:defRPr/>
            </a:pPr>
            <a:r>
              <a:rPr lang="en-US" sz="2400" kern="0" dirty="0">
                <a:solidFill>
                  <a:srgbClr val="000000"/>
                </a:solidFill>
                <a:latin typeface="Times New Roman"/>
                <a:cs typeface="+mn-cs"/>
              </a:rPr>
              <a:t>Incorrect way to prep turn-in</a:t>
            </a:r>
          </a:p>
        </p:txBody>
      </p:sp>
      <p:sp>
        <p:nvSpPr>
          <p:cNvPr id="11" name="TextBox 10"/>
          <p:cNvSpPr txBox="1"/>
          <p:nvPr/>
        </p:nvSpPr>
        <p:spPr>
          <a:xfrm>
            <a:off x="381000" y="5791200"/>
            <a:ext cx="3962400" cy="646113"/>
          </a:xfrm>
          <a:prstGeom prst="rect">
            <a:avLst/>
          </a:prstGeom>
          <a:noFill/>
        </p:spPr>
        <p:txBody>
          <a:bodyPr>
            <a:spAutoFit/>
          </a:bodyPr>
          <a:lstStyle/>
          <a:p>
            <a:pPr algn="ctr">
              <a:defRPr/>
            </a:pPr>
            <a:r>
              <a:rPr lang="en-US" sz="1200" b="1" dirty="0">
                <a:solidFill>
                  <a:srgbClr val="000000">
                    <a:lumMod val="85000"/>
                    <a:lumOff val="15000"/>
                  </a:srgbClr>
                </a:solidFill>
              </a:rPr>
              <a:t>Notice that banding is around the pallet as well as over each row of ammo cans.  You have to secure the cans/boxes.</a:t>
            </a:r>
          </a:p>
        </p:txBody>
      </p:sp>
      <p:sp>
        <p:nvSpPr>
          <p:cNvPr id="12" name="TextBox 11"/>
          <p:cNvSpPr txBox="1"/>
          <p:nvPr/>
        </p:nvSpPr>
        <p:spPr>
          <a:xfrm>
            <a:off x="4800600" y="5715000"/>
            <a:ext cx="3810000" cy="830263"/>
          </a:xfrm>
          <a:prstGeom prst="rect">
            <a:avLst/>
          </a:prstGeom>
          <a:noFill/>
        </p:spPr>
        <p:txBody>
          <a:bodyPr>
            <a:spAutoFit/>
          </a:bodyPr>
          <a:lstStyle/>
          <a:p>
            <a:pPr algn="ctr">
              <a:defRPr/>
            </a:pPr>
            <a:r>
              <a:rPr lang="en-US" sz="1200" b="1" dirty="0">
                <a:solidFill>
                  <a:srgbClr val="000000">
                    <a:lumMod val="85000"/>
                    <a:lumOff val="15000"/>
                  </a:srgbClr>
                </a:solidFill>
              </a:rPr>
              <a:t>The brass is protruding out of the box on top of the pallet.  You have to be able to secure the box so that no one can tamper with the brass once it is certified and verified.</a:t>
            </a:r>
          </a:p>
        </p:txBody>
      </p:sp>
      <p:sp>
        <p:nvSpPr>
          <p:cNvPr id="13"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51350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bwMode="auto">
          <a:xfrm>
            <a:off x="457200" y="2058988"/>
            <a:ext cx="4040188" cy="639762"/>
          </a:xfrm>
          <a:prstGeom prst="rect">
            <a:avLst/>
          </a:prstGeom>
          <a:noFill/>
          <a:ln w="9525">
            <a:noFill/>
            <a:miter lim="800000"/>
            <a:headEnd/>
            <a:tailEnd/>
          </a:ln>
        </p:spPr>
        <p:txBody>
          <a:bodyPr>
            <a:normAutofit fontScale="77500" lnSpcReduction="20000"/>
          </a:bodyPr>
          <a:lstStyle/>
          <a:p>
            <a:pPr marL="342900" indent="-342900" eaLnBrk="0" hangingPunct="0">
              <a:spcBef>
                <a:spcPct val="20000"/>
              </a:spcBef>
              <a:defRPr/>
            </a:pPr>
            <a:r>
              <a:rPr lang="en-US" sz="3200" kern="0" dirty="0">
                <a:solidFill>
                  <a:srgbClr val="000000"/>
                </a:solidFill>
                <a:latin typeface="Times New Roman"/>
                <a:cs typeface="+mn-cs"/>
              </a:rPr>
              <a:t>Correct way to prep turn-in	</a:t>
            </a:r>
          </a:p>
        </p:txBody>
      </p:sp>
      <p:sp>
        <p:nvSpPr>
          <p:cNvPr id="7" name="Text Placeholder 6"/>
          <p:cNvSpPr txBox="1">
            <a:spLocks/>
          </p:cNvSpPr>
          <p:nvPr/>
        </p:nvSpPr>
        <p:spPr>
          <a:xfrm>
            <a:off x="4648200" y="1981200"/>
            <a:ext cx="4343400" cy="639763"/>
          </a:xfrm>
          <a:prstGeom prst="rect">
            <a:avLst/>
          </a:prstGeom>
        </p:spPr>
        <p:txBody>
          <a:bodyPr/>
          <a:lstStyle/>
          <a:p>
            <a:pPr marL="342900" indent="-342900" algn="ctr" eaLnBrk="0" hangingPunct="0">
              <a:spcBef>
                <a:spcPct val="20000"/>
              </a:spcBef>
              <a:defRPr/>
            </a:pPr>
            <a:r>
              <a:rPr lang="en-US" sz="2400" kern="0" dirty="0">
                <a:solidFill>
                  <a:srgbClr val="000000"/>
                </a:solidFill>
                <a:latin typeface="Times New Roman"/>
                <a:cs typeface="+mn-cs"/>
              </a:rPr>
              <a:t>Incorrect way to prep turn-in</a:t>
            </a:r>
          </a:p>
        </p:txBody>
      </p:sp>
      <p:pic>
        <p:nvPicPr>
          <p:cNvPr id="81924" name="Content Placeholder 6" descr="photo4.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2590800"/>
            <a:ext cx="4040188" cy="3030538"/>
          </a:xfrm>
        </p:spPr>
      </p:pic>
      <p:pic>
        <p:nvPicPr>
          <p:cNvPr id="81925" name="Content Placeholder 7" descr="photo2.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876800" y="2590800"/>
            <a:ext cx="4041775" cy="3030538"/>
          </a:xfrm>
        </p:spPr>
      </p:pic>
      <p:sp>
        <p:nvSpPr>
          <p:cNvPr id="10" name="TextBox 9"/>
          <p:cNvSpPr txBox="1"/>
          <p:nvPr/>
        </p:nvSpPr>
        <p:spPr>
          <a:xfrm>
            <a:off x="533400" y="5867400"/>
            <a:ext cx="3810000" cy="461963"/>
          </a:xfrm>
          <a:prstGeom prst="rect">
            <a:avLst/>
          </a:prstGeom>
          <a:noFill/>
        </p:spPr>
        <p:txBody>
          <a:bodyPr>
            <a:spAutoFit/>
          </a:bodyPr>
          <a:lstStyle/>
          <a:p>
            <a:pPr algn="ctr">
              <a:defRPr/>
            </a:pPr>
            <a:r>
              <a:rPr lang="en-US" sz="1200" b="1" dirty="0">
                <a:solidFill>
                  <a:srgbClr val="000000">
                    <a:lumMod val="85000"/>
                    <a:lumOff val="15000"/>
                  </a:srgbClr>
                </a:solidFill>
              </a:rPr>
              <a:t>Banded so that you are unable to remove any of the brass once certified and verified.</a:t>
            </a:r>
          </a:p>
        </p:txBody>
      </p:sp>
      <p:sp>
        <p:nvSpPr>
          <p:cNvPr id="11" name="TextBox 10"/>
          <p:cNvSpPr txBox="1"/>
          <p:nvPr/>
        </p:nvSpPr>
        <p:spPr>
          <a:xfrm>
            <a:off x="4800600" y="6019800"/>
            <a:ext cx="3962400" cy="307975"/>
          </a:xfrm>
          <a:prstGeom prst="rect">
            <a:avLst/>
          </a:prstGeom>
          <a:noFill/>
        </p:spPr>
        <p:txBody>
          <a:bodyPr>
            <a:spAutoFit/>
          </a:bodyPr>
          <a:lstStyle/>
          <a:p>
            <a:pPr algn="ctr">
              <a:defRPr/>
            </a:pPr>
            <a:r>
              <a:rPr lang="en-US" sz="1400" b="1" dirty="0">
                <a:solidFill>
                  <a:srgbClr val="000000">
                    <a:lumMod val="85000"/>
                    <a:lumOff val="15000"/>
                  </a:srgbClr>
                </a:solidFill>
              </a:rPr>
              <a:t>Unsecured ammo cans/boxes.  </a:t>
            </a:r>
          </a:p>
        </p:txBody>
      </p:sp>
      <p:sp>
        <p:nvSpPr>
          <p:cNvPr id="13"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00329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5"/>
          <p:cNvSpPr>
            <a:spLocks noGrp="1"/>
          </p:cNvSpPr>
          <p:nvPr>
            <p:ph sz="half" idx="1"/>
          </p:nvPr>
        </p:nvSpPr>
        <p:spPr>
          <a:xfrm>
            <a:off x="0" y="1905000"/>
            <a:ext cx="4572000" cy="4953000"/>
          </a:xfrm>
        </p:spPr>
        <p:txBody>
          <a:bodyPr/>
          <a:lstStyle/>
          <a:p>
            <a:pPr marL="0" indent="0" algn="ctr">
              <a:buNone/>
            </a:pPr>
            <a:r>
              <a:rPr lang="en-US" altLang="en-US" sz="2400" b="1" dirty="0" smtClean="0"/>
              <a:t>Ammo Can Turn-ins</a:t>
            </a:r>
          </a:p>
          <a:p>
            <a:pPr>
              <a:buFont typeface="Wingdings" pitchFamily="2" charset="2"/>
              <a:buChar char="Ø"/>
            </a:pPr>
            <a:endParaRPr lang="en-US" altLang="en-US" sz="1600" dirty="0"/>
          </a:p>
          <a:p>
            <a:r>
              <a:rPr lang="en-US" altLang="en-US" sz="2400" dirty="0" smtClean="0"/>
              <a:t>Special processing:</a:t>
            </a:r>
          </a:p>
          <a:p>
            <a:endParaRPr lang="en-US" altLang="en-US" sz="1600" dirty="0" smtClean="0"/>
          </a:p>
          <a:p>
            <a:pPr lvl="1"/>
            <a:r>
              <a:rPr lang="en-US" altLang="en-US" dirty="0" smtClean="0"/>
              <a:t>Inert certificate</a:t>
            </a:r>
          </a:p>
          <a:p>
            <a:pPr lvl="1"/>
            <a:endParaRPr lang="en-US" altLang="en-US" sz="1600" dirty="0" smtClean="0"/>
          </a:p>
          <a:p>
            <a:pPr lvl="1"/>
            <a:r>
              <a:rPr lang="en-US" altLang="en-US" dirty="0" smtClean="0"/>
              <a:t>Lids off</a:t>
            </a:r>
          </a:p>
        </p:txBody>
      </p:sp>
      <p:pic>
        <p:nvPicPr>
          <p:cNvPr id="82948" name="Picture 3" descr="PACK02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905000"/>
            <a:ext cx="4572000" cy="4953000"/>
          </a:xfrm>
        </p:spPr>
      </p:pic>
      <p:sp>
        <p:nvSpPr>
          <p:cNvPr id="8"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7081166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7"/>
          <p:cNvSpPr>
            <a:spLocks noGrp="1"/>
          </p:cNvSpPr>
          <p:nvPr>
            <p:ph sz="half" idx="1"/>
          </p:nvPr>
        </p:nvSpPr>
        <p:spPr>
          <a:xfrm>
            <a:off x="0" y="1905000"/>
            <a:ext cx="4495800" cy="4953000"/>
          </a:xfrm>
        </p:spPr>
        <p:txBody>
          <a:bodyPr/>
          <a:lstStyle/>
          <a:p>
            <a:pPr marL="0" indent="0" algn="ctr">
              <a:buNone/>
            </a:pPr>
            <a:r>
              <a:rPr lang="en-US" altLang="en-US" sz="2400" b="1" dirty="0" smtClean="0"/>
              <a:t>MPPEH</a:t>
            </a:r>
            <a:r>
              <a:rPr lang="en-US" altLang="en-US" sz="2400" b="1" dirty="0" smtClean="0"/>
              <a:t> </a:t>
            </a:r>
            <a:r>
              <a:rPr lang="en-US" altLang="en-US" sz="2400" b="1" dirty="0" smtClean="0"/>
              <a:t>Inert Certification</a:t>
            </a:r>
          </a:p>
          <a:p>
            <a:pPr>
              <a:buFont typeface="Wingdings" pitchFamily="2" charset="2"/>
              <a:buChar char="Ø"/>
            </a:pPr>
            <a:endParaRPr lang="en-US" altLang="en-US" sz="1600" dirty="0"/>
          </a:p>
          <a:p>
            <a:r>
              <a:rPr lang="en-US" altLang="en-US" sz="2400" dirty="0" smtClean="0">
                <a:solidFill>
                  <a:srgbClr val="FF0000"/>
                </a:solidFill>
              </a:rPr>
              <a:t>Requires certification and verification</a:t>
            </a:r>
          </a:p>
          <a:p>
            <a:endParaRPr lang="en-US" altLang="en-US" sz="1600" dirty="0" smtClean="0">
              <a:solidFill>
                <a:srgbClr val="FF0000"/>
              </a:solidFill>
            </a:endParaRPr>
          </a:p>
          <a:p>
            <a:pPr lvl="1"/>
            <a:r>
              <a:rPr lang="en-US" altLang="en-US" sz="2000" dirty="0" smtClean="0">
                <a:solidFill>
                  <a:srgbClr val="FF0000"/>
                </a:solidFill>
              </a:rPr>
              <a:t>Requires Commanding Officer appointment</a:t>
            </a:r>
          </a:p>
        </p:txBody>
      </p:sp>
      <p:pic>
        <p:nvPicPr>
          <p:cNvPr id="839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1654" t="16667" r="14444" b="12962"/>
          <a:stretch>
            <a:fillRect/>
          </a:stretch>
        </p:blipFill>
        <p:spPr>
          <a:xfrm>
            <a:off x="4495800" y="1905000"/>
            <a:ext cx="4648200" cy="4800600"/>
          </a:xfrm>
        </p:spPr>
      </p:pic>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6228678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1667" t="21669" r="5000" b="13322"/>
          <a:stretch>
            <a:fillRect/>
          </a:stretch>
        </p:blipFill>
        <p:spPr>
          <a:xfrm>
            <a:off x="4495800" y="1905000"/>
            <a:ext cx="4648200" cy="4953000"/>
          </a:xfrm>
        </p:spPr>
      </p:pic>
      <p:sp>
        <p:nvSpPr>
          <p:cNvPr id="84995" name="Content Placeholder 7"/>
          <p:cNvSpPr>
            <a:spLocks noGrp="1"/>
          </p:cNvSpPr>
          <p:nvPr>
            <p:ph sz="half" idx="2"/>
          </p:nvPr>
        </p:nvSpPr>
        <p:spPr>
          <a:xfrm>
            <a:off x="0" y="1905000"/>
            <a:ext cx="4495800" cy="4953000"/>
          </a:xfrm>
        </p:spPr>
        <p:txBody>
          <a:bodyPr/>
          <a:lstStyle/>
          <a:p>
            <a:pPr marL="0" indent="0" algn="ctr">
              <a:buNone/>
            </a:pPr>
            <a:r>
              <a:rPr lang="en-US" altLang="en-US" sz="2400" b="1" dirty="0" smtClean="0"/>
              <a:t>MPPEH</a:t>
            </a:r>
            <a:r>
              <a:rPr lang="en-US" altLang="en-US" sz="2400" b="1" dirty="0" smtClean="0"/>
              <a:t> </a:t>
            </a:r>
            <a:r>
              <a:rPr lang="en-US" altLang="en-US" sz="2400" b="1" dirty="0" smtClean="0"/>
              <a:t>Letter</a:t>
            </a:r>
          </a:p>
          <a:p>
            <a:endParaRPr lang="en-US" altLang="en-US" sz="1600" dirty="0"/>
          </a:p>
          <a:p>
            <a:r>
              <a:rPr lang="en-US" altLang="en-US" sz="2400" dirty="0" smtClean="0"/>
              <a:t>Letter must be updated annually</a:t>
            </a:r>
          </a:p>
          <a:p>
            <a:endParaRPr lang="en-US" altLang="en-US" sz="1600" dirty="0" smtClean="0"/>
          </a:p>
          <a:p>
            <a:r>
              <a:rPr lang="en-US" altLang="en-US" sz="2400" dirty="0" smtClean="0"/>
              <a:t>Copy attached to each DD1348-1A with the </a:t>
            </a:r>
            <a:r>
              <a:rPr lang="en-US" altLang="en-US" sz="2400" dirty="0" smtClean="0"/>
              <a:t>MPPEH</a:t>
            </a:r>
            <a:r>
              <a:rPr lang="en-US" altLang="en-US" sz="2400" dirty="0" smtClean="0"/>
              <a:t> </a:t>
            </a:r>
            <a:r>
              <a:rPr lang="en-US" altLang="en-US" sz="2400" dirty="0" smtClean="0"/>
              <a:t>Inert certification.</a:t>
            </a:r>
          </a:p>
          <a:p>
            <a:endParaRPr lang="en-US" altLang="en-US" dirty="0" smtClean="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6738838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0" y="1905000"/>
            <a:ext cx="9144000" cy="4953000"/>
          </a:xfrm>
        </p:spPr>
        <p:txBody>
          <a:bodyPr/>
          <a:lstStyle/>
          <a:p>
            <a:pPr marL="0" indent="0" algn="ctr">
              <a:buNone/>
            </a:pPr>
            <a:r>
              <a:rPr lang="en-US" altLang="en-US" b="1" dirty="0" smtClean="0"/>
              <a:t>Additional Info</a:t>
            </a:r>
          </a:p>
          <a:p>
            <a:endParaRPr lang="en-US" altLang="en-US" sz="1600" dirty="0"/>
          </a:p>
          <a:p>
            <a:r>
              <a:rPr lang="en-US" altLang="en-US" sz="2400" dirty="0" smtClean="0"/>
              <a:t>All retrograde materials that are scrap (i.e. fiber containers, plastic tubes, de-</a:t>
            </a:r>
            <a:r>
              <a:rPr lang="en-US" altLang="en-US" sz="2400" dirty="0" err="1" smtClean="0"/>
              <a:t>miled</a:t>
            </a:r>
            <a:r>
              <a:rPr lang="en-US" altLang="en-US" sz="2400" dirty="0" smtClean="0"/>
              <a:t> expended AT-4/LAWs, grenade canisters etc. can be processed by DRMO without appointments.  </a:t>
            </a:r>
          </a:p>
          <a:p>
            <a:endParaRPr lang="en-US" altLang="en-US" sz="1600" dirty="0" smtClean="0"/>
          </a:p>
          <a:p>
            <a:r>
              <a:rPr lang="en-US" altLang="en-US" sz="2400" dirty="0" smtClean="0"/>
              <a:t>Brass, Ready Cans, and Containers require appointments.</a:t>
            </a:r>
          </a:p>
          <a:p>
            <a:endParaRPr lang="en-US" altLang="en-US" sz="2400" dirty="0"/>
          </a:p>
        </p:txBody>
      </p:sp>
      <p:sp>
        <p:nvSpPr>
          <p:cNvPr id="86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7417E484-31A1-46E2-8A01-A46E388FD48B}" type="slidenum">
              <a:rPr lang="en-US" altLang="en-US" sz="1400" smtClean="0">
                <a:solidFill>
                  <a:srgbClr val="000000"/>
                </a:solidFill>
              </a:rPr>
              <a:pPr/>
              <a:t>9</a:t>
            </a:fld>
            <a:endParaRPr lang="en-US" altLang="en-US" sz="1400" smtClean="0">
              <a:solidFill>
                <a:srgbClr val="000000"/>
              </a:solidFill>
            </a:endParaRPr>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a:solidFill>
                  <a:srgbClr val="000000"/>
                </a:solidFill>
              </a:rPr>
              <a:t>DLA-Ds</a:t>
            </a:r>
            <a:r>
              <a:rPr lang="en-US" altLang="en-US" kern="0" dirty="0">
                <a:solidFill>
                  <a:srgbClr val="000000"/>
                </a:solidFill>
              </a:rPr>
              <a:t/>
            </a:r>
            <a:br>
              <a:rPr lang="en-US" altLang="en-US" kern="0" dirty="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498077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SD Brief">
  <a:themeElements>
    <a:clrScheme name="">
      <a:dk1>
        <a:srgbClr val="000000"/>
      </a:dk1>
      <a:lt1>
        <a:srgbClr val="99FF66"/>
      </a:lt1>
      <a:dk2>
        <a:srgbClr val="000000"/>
      </a:dk2>
      <a:lt2>
        <a:srgbClr val="808080"/>
      </a:lt2>
      <a:accent1>
        <a:srgbClr val="00CC99"/>
      </a:accent1>
      <a:accent2>
        <a:srgbClr val="3333CC"/>
      </a:accent2>
      <a:accent3>
        <a:srgbClr val="CAFFB8"/>
      </a:accent3>
      <a:accent4>
        <a:srgbClr val="000000"/>
      </a:accent4>
      <a:accent5>
        <a:srgbClr val="AAE2CA"/>
      </a:accent5>
      <a:accent6>
        <a:srgbClr val="2D2DB9"/>
      </a:accent6>
      <a:hlink>
        <a:srgbClr val="CCCCFF"/>
      </a:hlink>
      <a:folHlink>
        <a:srgbClr val="B2B2B2"/>
      </a:folHlink>
    </a:clrScheme>
    <a:fontScheme name="BLSD Brie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LSD 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SD 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SD 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SD 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SD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SD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SD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BLSD Brief</Template>
  <TotalTime>47732</TotalTime>
  <Words>356</Words>
  <Application>Microsoft Office PowerPoint</Application>
  <PresentationFormat>On-screen Show (4:3)</PresentationFormat>
  <Paragraphs>80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Courier New</vt:lpstr>
      <vt:lpstr>Times New Roman</vt:lpstr>
      <vt:lpstr>Wingdings</vt:lpstr>
      <vt:lpstr>BLSD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tom.barton</dc:creator>
  <cp:lastModifiedBy>Belcastro SSgt Matthew J</cp:lastModifiedBy>
  <cp:revision>1708</cp:revision>
  <cp:lastPrinted>2014-06-18T16:13:53Z</cp:lastPrinted>
  <dcterms:created xsi:type="dcterms:W3CDTF">2007-07-26T17:56:45Z</dcterms:created>
  <dcterms:modified xsi:type="dcterms:W3CDTF">2017-10-10T14:50:57Z</dcterms:modified>
</cp:coreProperties>
</file>