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1323" r:id="rId2"/>
    <p:sldId id="1324" r:id="rId3"/>
    <p:sldId id="1325" r:id="rId4"/>
    <p:sldId id="1326" r:id="rId5"/>
    <p:sldId id="1327" r:id="rId6"/>
    <p:sldId id="1328" r:id="rId7"/>
    <p:sldId id="1329" r:id="rId8"/>
    <p:sldId id="1330" r:id="rId9"/>
    <p:sldId id="1331" r:id="rId10"/>
    <p:sldId id="1332" r:id="rId11"/>
    <p:sldId id="1333" r:id="rId12"/>
    <p:sldId id="1334" r:id="rId13"/>
    <p:sldId id="133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114" d="100"/>
          <a:sy n="114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en-US" sz="4400" cap="all" dirty="0" smtClean="0"/>
              <a:t>Qualification and certification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5"/>
          <p:cNvSpPr>
            <a:spLocks noGrp="1"/>
          </p:cNvSpPr>
          <p:nvPr>
            <p:ph idx="1"/>
          </p:nvPr>
        </p:nvSpPr>
        <p:spPr>
          <a:xfrm>
            <a:off x="5105400" y="1905000"/>
            <a:ext cx="4038600" cy="4953000"/>
          </a:xfrm>
        </p:spPr>
        <p:txBody>
          <a:bodyPr/>
          <a:lstStyle/>
          <a:p>
            <a:pPr marL="914400" lvl="2" indent="0">
              <a:buNone/>
            </a:pPr>
            <a:endParaRPr lang="en-US" altLang="en-US" sz="1600" dirty="0" smtClean="0"/>
          </a:p>
          <a:p>
            <a:pPr marL="914400" lvl="2" indent="0">
              <a:buNone/>
            </a:pPr>
            <a:endParaRPr lang="en-US" altLang="en-US" sz="1600" dirty="0"/>
          </a:p>
          <a:p>
            <a:pPr marL="914400" lvl="2" indent="0">
              <a:buNone/>
            </a:pPr>
            <a:endParaRPr lang="en-US" altLang="en-US" sz="1600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8C838-C872-4226-8D88-BB19A0A26C0B}" type="slidenum">
              <a:rPr lang="en-US" altLang="en-US" sz="1400" smtClean="0">
                <a:solidFill>
                  <a:srgbClr val="000000"/>
                </a:solidFill>
              </a:rPr>
              <a:pPr/>
              <a:t>10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905000"/>
            <a:ext cx="510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-457200" algn="l">
              <a:buFont typeface="Arial" pitchFamily="34" charset="0"/>
              <a:buChar char="•"/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Annual Training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E-</a:t>
            </a:r>
            <a:r>
              <a:rPr lang="en-US" altLang="en-US" sz="2400" b="1" dirty="0" err="1" smtClean="0">
                <a:solidFill>
                  <a:srgbClr val="000000"/>
                </a:solidFill>
              </a:rPr>
              <a:t>Qual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lvl="1" algn="l" eaLnBrk="1" hangingPunct="1"/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 algn="l" eaLnBrk="1" hangingPunct="1">
              <a:buFont typeface="Courier New" pitchFamily="49" charset="0"/>
              <a:buChar char="−"/>
            </a:pPr>
            <a:endParaRPr lang="en-US" altLang="en-US" sz="2000" kern="0" dirty="0">
              <a:solidFill>
                <a:srgbClr val="000000"/>
              </a:solidFill>
              <a:latin typeface="Times New Roman"/>
            </a:endParaRPr>
          </a:p>
          <a:p>
            <a:pPr indent="-457200" algn="l">
              <a:buFont typeface="Arial" pitchFamily="34" charset="0"/>
              <a:buChar char="•"/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sz="2000" kern="0" dirty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/>
            </a:r>
            <a:br>
              <a:rPr lang="en-US" altLang="en-US" sz="2400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62200"/>
            <a:ext cx="7848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5"/>
          <p:cNvSpPr>
            <a:spLocks noGrp="1"/>
          </p:cNvSpPr>
          <p:nvPr>
            <p:ph idx="1"/>
          </p:nvPr>
        </p:nvSpPr>
        <p:spPr>
          <a:xfrm>
            <a:off x="5105400" y="1905000"/>
            <a:ext cx="4038600" cy="4953000"/>
          </a:xfrm>
        </p:spPr>
        <p:txBody>
          <a:bodyPr/>
          <a:lstStyle/>
          <a:p>
            <a:pPr marL="914400" lvl="2" indent="0">
              <a:buNone/>
            </a:pPr>
            <a:endParaRPr lang="en-US" altLang="en-US" sz="1600" dirty="0" smtClean="0"/>
          </a:p>
          <a:p>
            <a:pPr marL="914400" lvl="2" indent="0">
              <a:buNone/>
            </a:pPr>
            <a:endParaRPr lang="en-US" altLang="en-US" sz="1600" dirty="0"/>
          </a:p>
          <a:p>
            <a:pPr marL="914400" lvl="2" indent="0">
              <a:buNone/>
            </a:pPr>
            <a:endParaRPr lang="en-US" altLang="en-US" sz="1600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8C838-C872-4226-8D88-BB19A0A26C0B}" type="slidenum">
              <a:rPr lang="en-US" altLang="en-US" sz="1400" smtClean="0">
                <a:solidFill>
                  <a:srgbClr val="000000"/>
                </a:solidFill>
              </a:rPr>
              <a:pPr/>
              <a:t>11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914035"/>
            <a:ext cx="5105400" cy="485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  <a:defRPr/>
            </a:pPr>
            <a:r>
              <a:rPr lang="en-US" altLang="en-US" sz="2400" b="1" dirty="0" smtClean="0">
                <a:solidFill>
                  <a:srgbClr val="000000"/>
                </a:solidFill>
              </a:rPr>
              <a:t>Enroll attendees</a:t>
            </a:r>
            <a:endParaRPr lang="en-US" altLang="en-US" sz="2400" b="1" dirty="0" smtClean="0">
              <a:solidFill>
                <a:srgbClr val="000000"/>
              </a:solidFill>
            </a:endParaRP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800100" lvl="2" indent="-342900" algn="l">
              <a:buFont typeface="Arial" pitchFamily="34" charset="0"/>
              <a:buChar char="•"/>
              <a:defRPr/>
            </a:pPr>
            <a:endParaRPr lang="en-US" altLang="en-US" sz="2000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kern="0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8839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De-Certification/Suspension</a:t>
            </a:r>
            <a:endParaRPr lang="en-US" altLang="en-US" sz="1600" b="1" dirty="0" smtClean="0"/>
          </a:p>
          <a:p>
            <a:pPr lvl="1"/>
            <a:r>
              <a:rPr lang="en-US" altLang="en-US" sz="2400" dirty="0" smtClean="0"/>
              <a:t>Temporary administrative measure to allow for retraining and subsequent re-certification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Mandatory when an explosive mishap occurs and is caused due to negligence, carelessness, safety infractions or no longer meets AA&amp;E screening.</a:t>
            </a:r>
            <a:endParaRPr lang="en-US" altLang="en-US" sz="1600" dirty="0" smtClean="0">
              <a:solidFill>
                <a:srgbClr val="FF0000"/>
              </a:solidFill>
            </a:endParaRPr>
          </a:p>
          <a:p>
            <a:r>
              <a:rPr lang="en-US" altLang="en-US" sz="2400" b="1" dirty="0" smtClean="0"/>
              <a:t>Revocation</a:t>
            </a:r>
            <a:endParaRPr lang="en-US" altLang="en-US" sz="1600" b="1" dirty="0"/>
          </a:p>
          <a:p>
            <a:pPr lvl="1"/>
            <a:r>
              <a:rPr lang="en-US" altLang="en-US" sz="2400" dirty="0"/>
              <a:t>Action to permanently remove an individual from the QUAL/CERT program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Administrative </a:t>
            </a:r>
            <a:r>
              <a:rPr lang="en-US" altLang="en-US" dirty="0">
                <a:solidFill>
                  <a:srgbClr val="FF0000"/>
                </a:solidFill>
              </a:rPr>
              <a:t>action must be taken to remove individual from MOS.</a:t>
            </a:r>
          </a:p>
          <a:p>
            <a:pPr lvl="2"/>
            <a:endParaRPr lang="en-US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7DF8F0-A014-4DA7-BA38-678780D47753}" type="slidenum">
              <a:rPr lang="en-US" altLang="en-US" sz="1400" smtClean="0">
                <a:solidFill>
                  <a:srgbClr val="000000"/>
                </a:solidFill>
              </a:rPr>
              <a:pPr/>
              <a:t>12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6EBDA3-A1E0-4D41-89EC-3AF77AEAE369}" type="slidenum">
              <a:rPr lang="en-US" altLang="en-US" sz="1400" smtClean="0">
                <a:solidFill>
                  <a:srgbClr val="000000"/>
                </a:solidFill>
              </a:rPr>
              <a:pPr/>
              <a:t>13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44958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MCO </a:t>
            </a:r>
            <a:r>
              <a:rPr lang="en-US" sz="2400" dirty="0" smtClean="0"/>
              <a:t>8023.3C </a:t>
            </a:r>
            <a:r>
              <a:rPr lang="en-US" sz="2400" dirty="0" smtClean="0"/>
              <a:t>mandates that all personnel whose duties include the handling of A&amp;E will participate in a personnel QUAL/CERT program.  This includes but is not limited to personnel assigned to the MOS fields 2300 and 6500 unless exempted.</a:t>
            </a:r>
            <a:br>
              <a:rPr lang="en-US" sz="24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43D0C3-BB12-45FB-A4F5-A8DA5206CE76}" type="slidenum">
              <a:rPr lang="en-US" altLang="en-US" sz="1400" smtClean="0">
                <a:solidFill>
                  <a:srgbClr val="000000"/>
                </a:solidFill>
              </a:rPr>
              <a:pPr/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91A328-F230-4DCB-97D2-81F4A8D22A9F}" type="slidenum">
              <a:rPr lang="en-US" altLang="en-US" sz="1400" smtClean="0">
                <a:solidFill>
                  <a:srgbClr val="000000"/>
                </a:solidFill>
              </a:rPr>
              <a:pPr/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Times New Roman"/>
              </a:rPr>
              <a:t>Documentation and Personnel Screening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/>
              </a:rPr>
              <a:t>Personnel that require screening:</a:t>
            </a:r>
          </a:p>
          <a:p>
            <a:pPr lvl="1"/>
            <a:endParaRPr lang="en-US" altLang="en-US" sz="1600" dirty="0">
              <a:solidFill>
                <a:srgbClr val="000000"/>
              </a:solidFill>
              <a:latin typeface="Times New Roman"/>
            </a:endParaRPr>
          </a:p>
          <a:p>
            <a:pPr marL="914400" lvl="1" indent="-457200">
              <a:buFont typeface="Courier New" pitchFamily="49" charset="0"/>
              <a:buChar char="−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All personnel involved in the custody, maintenance, disposal, distribution, or security of AA&amp;E in the performance of their duties will be screened using the AA&amp;E screening package in the MCO 5530.</a:t>
            </a:r>
          </a:p>
          <a:p>
            <a:pPr marL="914400" lvl="1" indent="-457200">
              <a:buFont typeface="Courier New" pitchFamily="49" charset="0"/>
              <a:buChar char="−"/>
            </a:pPr>
            <a:endParaRPr lang="en-US" sz="2000" dirty="0" smtClean="0">
              <a:solidFill>
                <a:srgbClr val="000000"/>
              </a:solidFill>
              <a:latin typeface="Times New Roman"/>
            </a:endParaRPr>
          </a:p>
          <a:p>
            <a:pPr marL="914400" lvl="1" indent="-457200">
              <a:buFont typeface="Courier New" pitchFamily="49" charset="0"/>
              <a:buChar char="−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The qualification certification program (MCO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8032.3c)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is a further requirement of the A&amp;E program, this does not replace the AA&amp;E screening requirement. 	</a:t>
            </a:r>
            <a:endParaRPr lang="en-US" sz="20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55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AA&amp;E screening must be completed prior to QUAL/CERT and consists of:</a:t>
            </a:r>
            <a:endParaRPr lang="en-US" altLang="en-US" sz="2000" dirty="0"/>
          </a:p>
          <a:p>
            <a:pPr lvl="1"/>
            <a:r>
              <a:rPr lang="en-US" altLang="en-US" sz="2000" dirty="0" smtClean="0"/>
              <a:t>AA&amp;E screening form (NAVMC 11386)</a:t>
            </a:r>
          </a:p>
          <a:p>
            <a:pPr lvl="1"/>
            <a:r>
              <a:rPr lang="en-US" altLang="en-US" sz="2000" dirty="0" smtClean="0"/>
              <a:t>Statement of Understanding</a:t>
            </a:r>
          </a:p>
          <a:p>
            <a:pPr lvl="1"/>
            <a:r>
              <a:rPr lang="en-US" altLang="en-US" sz="2000" dirty="0" smtClean="0"/>
              <a:t>Local Records Check</a:t>
            </a:r>
          </a:p>
          <a:p>
            <a:pPr lvl="1"/>
            <a:r>
              <a:rPr lang="en-US" altLang="en-US" sz="2000" dirty="0" smtClean="0"/>
              <a:t>Medical </a:t>
            </a:r>
            <a:r>
              <a:rPr lang="en-US" altLang="en-US" sz="2000" dirty="0" smtClean="0"/>
              <a:t>screening annual</a:t>
            </a:r>
          </a:p>
          <a:p>
            <a:pPr lvl="1"/>
            <a:r>
              <a:rPr lang="en-US" altLang="en-US" sz="2000" dirty="0" smtClean="0"/>
              <a:t>Medical Examiners Certificate OPNAV 8020/6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Validate National Agency Check (NAC) or Entrance National Agency Check (ENTNAC)</a:t>
            </a:r>
          </a:p>
          <a:p>
            <a:pPr lvl="1"/>
            <a:r>
              <a:rPr lang="en-US" altLang="en-US" sz="2000" dirty="0" smtClean="0"/>
              <a:t>Unit Diary entry (upon completion of screening)</a:t>
            </a:r>
          </a:p>
          <a:p>
            <a:pPr lvl="2"/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2B77B3-F7E5-4CD3-96A0-7B8DD05022E9}" type="slidenum">
              <a:rPr lang="en-US" altLang="en-US" sz="1400" smtClean="0">
                <a:solidFill>
                  <a:srgbClr val="000000"/>
                </a:solidFill>
              </a:rPr>
              <a:pPr/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Records will be electronic and </a:t>
            </a:r>
            <a:r>
              <a:rPr lang="en-US" altLang="en-US" sz="2400" b="1" dirty="0" smtClean="0"/>
              <a:t>via </a:t>
            </a:r>
            <a:r>
              <a:rPr lang="en-US" altLang="en-US" sz="2400" b="1" dirty="0" err="1" smtClean="0"/>
              <a:t>EQual</a:t>
            </a:r>
            <a:endParaRPr lang="en-US" altLang="en-US" sz="2400" b="1" dirty="0" smtClean="0"/>
          </a:p>
          <a:p>
            <a:endParaRPr lang="en-US" altLang="en-US" sz="1600" dirty="0" smtClean="0"/>
          </a:p>
          <a:p>
            <a:pPr lvl="1"/>
            <a:r>
              <a:rPr lang="en-US" altLang="en-US" sz="2000" dirty="0" err="1" smtClean="0"/>
              <a:t>eQual</a:t>
            </a:r>
            <a:r>
              <a:rPr lang="en-US" altLang="en-US" sz="2000" dirty="0" smtClean="0"/>
              <a:t> is mandated for all ground activities to document QUAL/CERT.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Paper records are not authorized without written approval from HQMC</a:t>
            </a:r>
            <a:endParaRPr lang="en-US" altLang="en-US" sz="2000" dirty="0" smtClean="0"/>
          </a:p>
          <a:p>
            <a:pPr marL="457200" lvl="1" indent="0">
              <a:buNone/>
            </a:pPr>
            <a:endParaRPr lang="en-US" altLang="en-US" sz="2000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E26BF0-1194-4C8A-B39D-6F49309683B7}" type="slidenum">
              <a:rPr lang="en-US" altLang="en-US" sz="1400" smtClean="0">
                <a:solidFill>
                  <a:srgbClr val="000000"/>
                </a:solidFill>
              </a:rPr>
              <a:pPr/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QUAL/CERT training and Documentation</a:t>
            </a:r>
          </a:p>
          <a:p>
            <a:endParaRPr lang="en-US" altLang="en-US" sz="1100" dirty="0" smtClean="0"/>
          </a:p>
          <a:p>
            <a:pPr lvl="1"/>
            <a:r>
              <a:rPr lang="en-US" altLang="en-US" sz="2000" dirty="0" smtClean="0"/>
              <a:t>Training </a:t>
            </a:r>
            <a:r>
              <a:rPr lang="en-US" altLang="en-US" sz="2000" dirty="0" smtClean="0"/>
              <a:t>module </a:t>
            </a:r>
            <a:r>
              <a:rPr lang="en-US" altLang="en-US" sz="2000" dirty="0" err="1" smtClean="0"/>
              <a:t>eQual</a:t>
            </a:r>
            <a:endParaRPr lang="en-US" altLang="en-US" sz="1100" dirty="0" smtClean="0"/>
          </a:p>
          <a:p>
            <a:pPr lvl="2"/>
            <a:r>
              <a:rPr lang="en-US" altLang="en-US" sz="1600" dirty="0" smtClean="0"/>
              <a:t>Formal/informal and </a:t>
            </a:r>
            <a:r>
              <a:rPr lang="en-US" altLang="en-US" sz="1600" dirty="0" smtClean="0"/>
              <a:t>OJT</a:t>
            </a:r>
          </a:p>
          <a:p>
            <a:pPr lvl="2"/>
            <a:r>
              <a:rPr lang="en-US" altLang="en-US" sz="1600" dirty="0" smtClean="0"/>
              <a:t>Training scheduled in </a:t>
            </a:r>
            <a:r>
              <a:rPr lang="en-US" altLang="en-US" sz="1600" dirty="0" err="1" smtClean="0"/>
              <a:t>eQual</a:t>
            </a:r>
            <a:r>
              <a:rPr lang="en-US" altLang="en-US" sz="1600" dirty="0" smtClean="0"/>
              <a:t> will cover you for ESSA requirement.</a:t>
            </a:r>
            <a:endParaRPr lang="en-US" altLang="en-US" sz="1600" dirty="0" smtClean="0"/>
          </a:p>
          <a:p>
            <a:pPr lvl="2"/>
            <a:endParaRPr lang="en-US" altLang="en-US" sz="1100" dirty="0" smtClean="0"/>
          </a:p>
          <a:p>
            <a:pPr lvl="1"/>
            <a:r>
              <a:rPr lang="en-US" altLang="en-US" sz="2000" dirty="0" smtClean="0"/>
              <a:t>Semi Annual </a:t>
            </a:r>
            <a:r>
              <a:rPr lang="en-US" altLang="en-US" sz="2000" dirty="0" smtClean="0"/>
              <a:t>Training Documentation </a:t>
            </a:r>
            <a:r>
              <a:rPr lang="en-US" altLang="en-US" sz="2000" dirty="0" err="1" smtClean="0"/>
              <a:t>eQual</a:t>
            </a:r>
            <a:endParaRPr lang="en-US" altLang="en-US" sz="1100" dirty="0" smtClean="0"/>
          </a:p>
          <a:p>
            <a:pPr lvl="2"/>
            <a:r>
              <a:rPr lang="en-US" altLang="en-US" sz="1600" dirty="0" smtClean="0"/>
              <a:t>Records latest training conducted by family group and work task </a:t>
            </a:r>
            <a:r>
              <a:rPr lang="en-US" altLang="en-US" sz="1600" dirty="0" smtClean="0"/>
              <a:t>code every 6 months</a:t>
            </a:r>
            <a:endParaRPr lang="en-US" altLang="en-US" sz="1600" dirty="0" smtClean="0"/>
          </a:p>
          <a:p>
            <a:pPr lvl="2"/>
            <a:endParaRPr lang="en-US" altLang="en-US" sz="1100" dirty="0" smtClean="0"/>
          </a:p>
          <a:p>
            <a:pPr lvl="1"/>
            <a:r>
              <a:rPr lang="en-US" altLang="en-US" sz="2000" dirty="0"/>
              <a:t>Qualification/Certification </a:t>
            </a:r>
            <a:endParaRPr lang="en-US" altLang="en-US" sz="1100" dirty="0" smtClean="0"/>
          </a:p>
          <a:p>
            <a:pPr lvl="2"/>
            <a:r>
              <a:rPr lang="en-US" altLang="en-US" sz="1600" dirty="0" smtClean="0"/>
              <a:t>Board Chairperson certifies via </a:t>
            </a:r>
            <a:r>
              <a:rPr lang="en-US" altLang="en-US" sz="1600" dirty="0" err="1" smtClean="0"/>
              <a:t>eQual</a:t>
            </a:r>
            <a:endParaRPr lang="en-US" altLang="en-US" sz="1100" dirty="0" smtClean="0"/>
          </a:p>
          <a:p>
            <a:pPr lvl="2"/>
            <a:r>
              <a:rPr lang="en-US" altLang="en-US" sz="1600" dirty="0" smtClean="0"/>
              <a:t>Tells </a:t>
            </a:r>
            <a:r>
              <a:rPr lang="en-US" altLang="en-US" sz="1600" dirty="0"/>
              <a:t>you what you are authorized to </a:t>
            </a:r>
            <a:r>
              <a:rPr lang="en-US" altLang="en-US" sz="1600" dirty="0" smtClean="0"/>
              <a:t>handle</a:t>
            </a:r>
            <a:endParaRPr lang="en-US" altLang="en-US" sz="1100" dirty="0"/>
          </a:p>
          <a:p>
            <a:pPr lvl="2"/>
            <a:r>
              <a:rPr lang="en-US" altLang="en-US" sz="1600" dirty="0"/>
              <a:t>Form may be modified to allow for more family groups (only authorized family </a:t>
            </a:r>
            <a:endParaRPr lang="en-US" altLang="en-US" sz="1600" dirty="0" smtClean="0"/>
          </a:p>
          <a:p>
            <a:pPr marL="914400" lvl="2" indent="0"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   groups </a:t>
            </a:r>
            <a:r>
              <a:rPr lang="en-US" altLang="en-US" sz="1600" dirty="0"/>
              <a:t>from MCO </a:t>
            </a:r>
            <a:r>
              <a:rPr lang="en-US" altLang="en-US" sz="1600" dirty="0" smtClean="0"/>
              <a:t>8023.3C)</a:t>
            </a:r>
            <a:endParaRPr lang="en-US" altLang="en-US" sz="1600" dirty="0"/>
          </a:p>
          <a:p>
            <a:pPr lvl="2"/>
            <a:endParaRPr lang="en-US" altLang="en-US" sz="1600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8C838-C872-4226-8D88-BB19A0A26C0B}" type="slidenum">
              <a:rPr lang="en-US" altLang="en-US" sz="1400" smtClean="0">
                <a:solidFill>
                  <a:srgbClr val="000000"/>
                </a:solidFill>
              </a:rPr>
              <a:pPr/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Qualification Categories</a:t>
            </a:r>
            <a:endParaRPr lang="en-US" altLang="en-US" sz="1400" b="1" dirty="0" smtClean="0"/>
          </a:p>
          <a:p>
            <a:pPr lvl="1"/>
            <a:r>
              <a:rPr lang="en-US" altLang="en-US" sz="2000" dirty="0" smtClean="0"/>
              <a:t>Team Member (TM) – Must be supervised by a TL or SO at all times.</a:t>
            </a:r>
          </a:p>
          <a:p>
            <a:pPr lvl="1"/>
            <a:endParaRPr lang="en-US" altLang="en-US" sz="1400" dirty="0" smtClean="0"/>
          </a:p>
          <a:p>
            <a:pPr lvl="1"/>
            <a:r>
              <a:rPr lang="en-US" altLang="en-US" sz="2000" dirty="0" smtClean="0"/>
              <a:t>Team Leader (TL) – The Rank of Corporal or above.  Rank requirement may be waived by commander.</a:t>
            </a:r>
          </a:p>
          <a:p>
            <a:pPr lvl="1"/>
            <a:endParaRPr lang="en-US" altLang="en-US" sz="1400" dirty="0" smtClean="0"/>
          </a:p>
          <a:p>
            <a:pPr lvl="1"/>
            <a:r>
              <a:rPr lang="en-US" altLang="en-US" sz="2000" dirty="0" smtClean="0"/>
              <a:t>Individual (IND) – Applies to supported units any ranks, does not require supervision by a TL or SO</a:t>
            </a:r>
          </a:p>
          <a:p>
            <a:pPr lvl="1"/>
            <a:endParaRPr lang="en-US" altLang="en-US" sz="1400" dirty="0" smtClean="0"/>
          </a:p>
          <a:p>
            <a:pPr lvl="1"/>
            <a:r>
              <a:rPr lang="en-US" altLang="en-US" sz="2000" dirty="0" smtClean="0"/>
              <a:t>Quality Assurance (QA) – Must be a Corporal or above who has held the position of a TL.</a:t>
            </a:r>
          </a:p>
          <a:p>
            <a:pPr lvl="1"/>
            <a:endParaRPr lang="en-US" altLang="en-US" sz="1400" dirty="0" smtClean="0"/>
          </a:p>
          <a:p>
            <a:pPr lvl="1"/>
            <a:r>
              <a:rPr lang="en-US" altLang="en-US" sz="2000" dirty="0" smtClean="0"/>
              <a:t>Safety Observer (SO) -  Must be a Corporal or above. Rank requirement        may be waived by commander.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C304E0-19B2-430F-BF55-54A767E191DD}" type="slidenum">
              <a:rPr lang="en-US" altLang="en-US" sz="1400" smtClean="0">
                <a:solidFill>
                  <a:srgbClr val="000000"/>
                </a:solidFill>
              </a:rPr>
              <a:pPr/>
              <a:t>7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5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Work Task Codes and Family Groups </a:t>
            </a:r>
            <a:endParaRPr lang="en-US" altLang="en-US" sz="1600" b="1" dirty="0" smtClean="0"/>
          </a:p>
          <a:p>
            <a:pPr lvl="1"/>
            <a:r>
              <a:rPr lang="en-US" altLang="en-US" sz="2000" dirty="0" smtClean="0"/>
              <a:t>Individuals will only be QUAL/</a:t>
            </a:r>
            <a:r>
              <a:rPr lang="en-US" altLang="en-US" sz="2000" dirty="0" err="1" smtClean="0"/>
              <a:t>CERT’d</a:t>
            </a:r>
            <a:r>
              <a:rPr lang="en-US" altLang="en-US" sz="2000" dirty="0" smtClean="0"/>
              <a:t> for the Family Groups and the Work Task Codes listed in the MCO </a:t>
            </a:r>
            <a:r>
              <a:rPr lang="en-US" altLang="en-US" sz="2000" dirty="0" smtClean="0"/>
              <a:t>8023.3C.  </a:t>
            </a:r>
            <a:r>
              <a:rPr lang="en-US" altLang="en-US" sz="2000" dirty="0" smtClean="0"/>
              <a:t>No other Family Groups can be added to </a:t>
            </a:r>
            <a:r>
              <a:rPr lang="en-US" altLang="en-US" sz="2000" dirty="0" err="1" smtClean="0"/>
              <a:t>eQual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Board members and clerks can input training</a:t>
            </a:r>
            <a:endParaRPr lang="en-US" altLang="en-US" sz="2000" dirty="0" smtClean="0"/>
          </a:p>
          <a:p>
            <a:pPr lvl="1"/>
            <a:endParaRPr lang="en-US" altLang="en-US" sz="1600" dirty="0"/>
          </a:p>
          <a:p>
            <a:r>
              <a:rPr lang="en-US" altLang="en-US" sz="2400" b="1" dirty="0"/>
              <a:t>Duration of </a:t>
            </a:r>
            <a:r>
              <a:rPr lang="en-US" altLang="en-US" sz="2400" b="1" dirty="0" smtClean="0"/>
              <a:t>Certification</a:t>
            </a:r>
            <a:endParaRPr lang="en-US" altLang="en-US" sz="1600" b="1" dirty="0"/>
          </a:p>
          <a:p>
            <a:pPr lvl="1"/>
            <a:r>
              <a:rPr lang="en-US" altLang="en-US" sz="2000" dirty="0"/>
              <a:t>Valid for the duration of assignment to the same command as long as it is reviewed </a:t>
            </a:r>
            <a:r>
              <a:rPr lang="en-US" altLang="en-US" sz="2000" i="1" u="sng" dirty="0"/>
              <a:t>annually</a:t>
            </a:r>
            <a:r>
              <a:rPr lang="en-US" altLang="en-US" sz="2000" dirty="0"/>
              <a:t>.</a:t>
            </a:r>
          </a:p>
          <a:p>
            <a:pPr lvl="1"/>
            <a:endParaRPr lang="en-US" altLang="en-US" sz="1600" dirty="0"/>
          </a:p>
          <a:p>
            <a:pPr lvl="1"/>
            <a:r>
              <a:rPr lang="en-US" altLang="en-US" sz="2000" dirty="0"/>
              <a:t>Certification is transferable at the discretion of the receiving command.</a:t>
            </a:r>
          </a:p>
          <a:p>
            <a:pPr lvl="1"/>
            <a:endParaRPr lang="en-US" altLang="en-US" sz="2000" dirty="0" smtClean="0"/>
          </a:p>
          <a:p>
            <a:pPr lvl="1"/>
            <a:endParaRPr lang="en-US" altLang="en-US" sz="16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46B976-B7FF-446D-96BC-908E9C868874}" type="slidenum">
              <a:rPr lang="en-US" altLang="en-US" sz="1400" smtClean="0">
                <a:solidFill>
                  <a:srgbClr val="000000"/>
                </a:solidFill>
              </a:rPr>
              <a:pPr/>
              <a:t>8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5"/>
          <p:cNvSpPr>
            <a:spLocks noGrp="1"/>
          </p:cNvSpPr>
          <p:nvPr>
            <p:ph idx="1"/>
          </p:nvPr>
        </p:nvSpPr>
        <p:spPr>
          <a:xfrm>
            <a:off x="5105400" y="1905000"/>
            <a:ext cx="4038600" cy="4953000"/>
          </a:xfrm>
        </p:spPr>
        <p:txBody>
          <a:bodyPr/>
          <a:lstStyle/>
          <a:p>
            <a:pPr marL="914400" lvl="2" indent="0">
              <a:buNone/>
            </a:pPr>
            <a:endParaRPr lang="en-US" altLang="en-US" sz="1600" dirty="0" smtClean="0"/>
          </a:p>
          <a:p>
            <a:pPr marL="914400" lvl="2" indent="0">
              <a:buNone/>
            </a:pPr>
            <a:endParaRPr lang="en-US" altLang="en-US" sz="1600" dirty="0"/>
          </a:p>
          <a:p>
            <a:pPr marL="914400" lvl="2" indent="0">
              <a:buNone/>
            </a:pPr>
            <a:endParaRPr lang="en-US" altLang="en-US" sz="1600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A8C838-C872-4226-8D88-BB19A0A26C0B}" type="slidenum">
              <a:rPr lang="en-US" altLang="en-US" sz="1400" smtClean="0">
                <a:solidFill>
                  <a:srgbClr val="000000"/>
                </a:solidFill>
              </a:rPr>
              <a:pPr/>
              <a:t>9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qualification and </a:t>
            </a:r>
          </a:p>
          <a:p>
            <a:pPr>
              <a:defRPr/>
            </a:pPr>
            <a:r>
              <a:rPr lang="en-US" altLang="en-US" kern="0" cap="all" dirty="0" smtClean="0">
                <a:solidFill>
                  <a:srgbClr val="000000"/>
                </a:solidFill>
              </a:rPr>
              <a:t>Certification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905000"/>
            <a:ext cx="510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lvl="1" indent="-342900" algn="l">
              <a:buFont typeface="Arial" pitchFamily="34" charset="0"/>
              <a:buChar char="•"/>
              <a:defRPr/>
            </a:pPr>
            <a:r>
              <a:rPr lang="en-US" altLang="en-US" sz="2400" b="1" dirty="0" smtClean="0">
                <a:solidFill>
                  <a:srgbClr val="000000"/>
                </a:solidFill>
              </a:rPr>
              <a:t>E-</a:t>
            </a:r>
            <a:r>
              <a:rPr lang="en-US" altLang="en-US" sz="2400" b="1" dirty="0" err="1" smtClean="0">
                <a:solidFill>
                  <a:srgbClr val="000000"/>
                </a:solidFill>
              </a:rPr>
              <a:t>Qual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Training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400" b="1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Times New Roman" panose="02020603050405020304" pitchFamily="18" charset="0"/>
              <a:buChar char="–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Create the training event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000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Times New Roman" panose="02020603050405020304" pitchFamily="18" charset="0"/>
              <a:buChar char="‒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Enroll attendees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000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Times New Roman" panose="02020603050405020304" pitchFamily="18" charset="0"/>
              <a:buChar char="‒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Conduct the training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000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Times New Roman" panose="02020603050405020304" pitchFamily="18" charset="0"/>
              <a:buChar char="‒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Confirm attendees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000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Times New Roman" panose="02020603050405020304" pitchFamily="18" charset="0"/>
              <a:buChar char="‒"/>
              <a:defRPr/>
            </a:pPr>
            <a:r>
              <a:rPr lang="en-US" altLang="en-US" sz="2000" kern="0" dirty="0" smtClean="0">
                <a:solidFill>
                  <a:srgbClr val="000000"/>
                </a:solidFill>
              </a:rPr>
              <a:t>Verify Training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400" b="1" kern="0" dirty="0">
              <a:solidFill>
                <a:srgbClr val="000000"/>
              </a:solidFill>
            </a:endParaRPr>
          </a:p>
          <a:p>
            <a:pPr marL="342900" lvl="1" indent="-342900" algn="l">
              <a:buFont typeface="Arial" pitchFamily="34" charset="0"/>
              <a:buChar char="•"/>
              <a:defRPr/>
            </a:pPr>
            <a:endParaRPr lang="en-US" altLang="en-US" sz="2400" kern="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/>
            </a:r>
            <a:br>
              <a:rPr lang="en-US" altLang="en-US" sz="2400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47452</TotalTime>
  <Words>545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Courier New</vt:lpstr>
      <vt:lpstr>Times New Roman</vt:lpstr>
      <vt:lpstr>BLSD Brief</vt:lpstr>
      <vt:lpstr>PowerPoint Presentation</vt:lpstr>
      <vt:lpstr>MCO 8023.3C mandates that all personnel whose duties include the handling of A&amp;E will participate in a personnel QUAL/CERT program.  This includes but is not limited to personnel assigned to the MOS fields 2300 and 6500 unless exempted.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Allison MSgt Jared R</cp:lastModifiedBy>
  <cp:revision>1711</cp:revision>
  <cp:lastPrinted>2014-06-18T16:13:53Z</cp:lastPrinted>
  <dcterms:created xsi:type="dcterms:W3CDTF">2007-07-26T17:56:45Z</dcterms:created>
  <dcterms:modified xsi:type="dcterms:W3CDTF">2017-10-10T14:04:14Z</dcterms:modified>
</cp:coreProperties>
</file>