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1323" r:id="rId2"/>
    <p:sldId id="1324" r:id="rId3"/>
    <p:sldId id="1325" r:id="rId4"/>
    <p:sldId id="1326" r:id="rId5"/>
    <p:sldId id="1327" r:id="rId6"/>
    <p:sldId id="1328" r:id="rId7"/>
    <p:sldId id="1329" r:id="rId8"/>
    <p:sldId id="1330" r:id="rId9"/>
    <p:sldId id="1331" r:id="rId10"/>
    <p:sldId id="1332" r:id="rId11"/>
    <p:sldId id="1333" r:id="rId12"/>
    <p:sldId id="1334" r:id="rId13"/>
    <p:sldId id="1335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7" autoAdjust="0"/>
    <p:restoredTop sz="95534" autoAdjust="0"/>
  </p:normalViewPr>
  <p:slideViewPr>
    <p:cSldViewPr>
      <p:cViewPr varScale="1">
        <p:scale>
          <a:sx n="114" d="100"/>
          <a:sy n="114" d="100"/>
        </p:scale>
        <p:origin x="114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81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A431815-1E30-4C57-AF0B-69A42EC697AD}" type="datetimeFigureOut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CB6D85D-C996-4444-AC1E-DBFD259D4B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821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7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4838"/>
            <a:ext cx="5610225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fld id="{F6B7B77D-D41B-4583-9002-6715D1867E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298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A7653-8F24-478C-93B4-897223C8FD4B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D6531-73BC-4C57-B5AF-4632C96365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038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008D3-2D81-44B0-9840-D61A0B29EF97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E19E4-F50B-4A7C-A068-091F9D1134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63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8E6D8-D8E8-4530-BED6-8D0C0C94BC6B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89D15-F680-4152-83E7-6CB345E6C7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881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A0EE0-4AA5-4840-B9E7-AF4DE00DB9B5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E42BC-B2F9-49BF-BF71-14EDF79937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75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B23B7-9152-4F12-A62F-4721F61105F5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9F003-2850-49BD-B191-B191FDD3A4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3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C933E-C121-4221-8F1D-5EBBC1AE2C19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CE672-EC27-4D77-A58F-CF610848D9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59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61228-392F-4391-B969-4B15C1F79E61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1037C-982F-44E8-BA3F-1A5B7AB13A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870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6AB28-98CF-4F33-8D1D-D39CC92F6FF9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A383D-616B-4333-8292-EE01E20C3C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0C2BE-EAEA-4D11-9637-0D74ADEC20AA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E8234-DAC2-4DFC-AFF0-86CD040E2E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1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62C40-23D1-4098-9631-49BC987086ED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77070-59F1-495A-8DAF-6393DA71EE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4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D1555-9B1E-4DE2-AF42-979AF0A7BE36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2662B-3171-499D-AD7B-6CCA79FED8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64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C070D-A113-43D5-B42C-A22D441480F2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2FC6F-5577-4C59-9B6E-CD1FB5C99E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50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CCA80530-EAA0-4473-91E0-C756F194A774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F3FAF337-76AC-4445-9DF4-FC281EB872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8" descr="npo00000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66888"/>
            <a:ext cx="9144000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9" descr="EG&amp;A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0800"/>
            <a:ext cx="11303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0" descr="D:\Documents and Settings\timmy.babineaux\My Documents\My Pictures\mcb_logo.png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0800"/>
            <a:ext cx="901700" cy="118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44" r:id="rId2"/>
    <p:sldLayoutId id="2147484245" r:id="rId3"/>
    <p:sldLayoutId id="2147484246" r:id="rId4"/>
    <p:sldLayoutId id="2147484247" r:id="rId5"/>
    <p:sldLayoutId id="2147484248" r:id="rId6"/>
    <p:sldLayoutId id="2147484249" r:id="rId7"/>
    <p:sldLayoutId id="2147484250" r:id="rId8"/>
    <p:sldLayoutId id="2147484251" r:id="rId9"/>
    <p:sldLayoutId id="2147484252" r:id="rId10"/>
    <p:sldLayoutId id="2147484253" r:id="rId11"/>
    <p:sldLayoutId id="214748425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altLang="en-US" sz="4400" cap="all" dirty="0" smtClean="0"/>
              <a:t>Qualification and certification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39F003-2850-49BD-B191-B191FDD3A44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65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Content Placeholder 5"/>
          <p:cNvSpPr>
            <a:spLocks noGrp="1"/>
          </p:cNvSpPr>
          <p:nvPr>
            <p:ph idx="1"/>
          </p:nvPr>
        </p:nvSpPr>
        <p:spPr>
          <a:xfrm>
            <a:off x="5105400" y="1905000"/>
            <a:ext cx="4038600" cy="4953000"/>
          </a:xfrm>
        </p:spPr>
        <p:txBody>
          <a:bodyPr/>
          <a:lstStyle/>
          <a:p>
            <a:pPr marL="914400" lvl="2" indent="0">
              <a:buNone/>
            </a:pPr>
            <a:endParaRPr lang="en-US" altLang="en-US" sz="1600" dirty="0" smtClean="0"/>
          </a:p>
          <a:p>
            <a:pPr marL="914400" lvl="2" indent="0">
              <a:buNone/>
            </a:pPr>
            <a:endParaRPr lang="en-US" altLang="en-US" sz="1600" dirty="0"/>
          </a:p>
          <a:p>
            <a:pPr marL="914400" lvl="2" indent="0">
              <a:buNone/>
            </a:pPr>
            <a:endParaRPr lang="en-US" altLang="en-US" sz="1600" dirty="0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8A8C838-C872-4226-8D88-BB19A0A26C0B}" type="slidenum">
              <a:rPr lang="en-US" altLang="en-US" sz="1400" smtClean="0">
                <a:solidFill>
                  <a:srgbClr val="000000"/>
                </a:solidFill>
              </a:rPr>
              <a:pPr/>
              <a:t>10</a:t>
            </a:fld>
            <a:endParaRPr lang="en-US" altLang="en-US" sz="1400" dirty="0" smtClean="0">
              <a:solidFill>
                <a:srgbClr val="00000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cap="all" dirty="0" smtClean="0">
                <a:solidFill>
                  <a:srgbClr val="000000"/>
                </a:solidFill>
              </a:rPr>
              <a:t>qualification and </a:t>
            </a:r>
          </a:p>
          <a:p>
            <a:pPr>
              <a:defRPr/>
            </a:pPr>
            <a:r>
              <a:rPr lang="en-US" altLang="en-US" kern="0" cap="all" dirty="0" smtClean="0">
                <a:solidFill>
                  <a:srgbClr val="000000"/>
                </a:solidFill>
              </a:rPr>
              <a:t>Certification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0" y="1905000"/>
            <a:ext cx="5105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indent="-457200" algn="l">
              <a:buFont typeface="Arial" pitchFamily="34" charset="0"/>
              <a:buChar char="•"/>
              <a:defRPr/>
            </a:pPr>
            <a:r>
              <a:rPr lang="en-US" altLang="en-US" sz="2400" b="1" dirty="0">
                <a:solidFill>
                  <a:srgbClr val="000000"/>
                </a:solidFill>
              </a:rPr>
              <a:t>Annual Training </a:t>
            </a:r>
            <a:r>
              <a:rPr lang="en-US" altLang="en-US" sz="2400" b="1" dirty="0" smtClean="0">
                <a:solidFill>
                  <a:srgbClr val="000000"/>
                </a:solidFill>
              </a:rPr>
              <a:t>E-</a:t>
            </a:r>
            <a:r>
              <a:rPr lang="en-US" altLang="en-US" sz="2400" b="1" dirty="0" err="1" smtClean="0">
                <a:solidFill>
                  <a:srgbClr val="000000"/>
                </a:solidFill>
              </a:rPr>
              <a:t>Qual</a:t>
            </a:r>
            <a:endParaRPr lang="en-US" altLang="en-US" sz="2000" dirty="0" smtClean="0">
              <a:solidFill>
                <a:srgbClr val="000000"/>
              </a:solidFill>
            </a:endParaRPr>
          </a:p>
          <a:p>
            <a:pPr lvl="1" algn="l" eaLnBrk="1" hangingPunct="1"/>
            <a:endParaRPr lang="en-US" altLang="en-US" sz="2000" kern="0" dirty="0">
              <a:solidFill>
                <a:srgbClr val="000000"/>
              </a:solidFill>
              <a:latin typeface="Times New Roman"/>
            </a:endParaRPr>
          </a:p>
          <a:p>
            <a:pPr marL="914400" lvl="1" indent="-457200" algn="l" eaLnBrk="1" hangingPunct="1">
              <a:buFont typeface="Courier New" pitchFamily="49" charset="0"/>
              <a:buChar char="−"/>
            </a:pPr>
            <a:endParaRPr lang="en-US" altLang="en-US" sz="2000" kern="0" dirty="0" smtClean="0">
              <a:solidFill>
                <a:srgbClr val="000000"/>
              </a:solidFill>
              <a:latin typeface="Times New Roman"/>
            </a:endParaRPr>
          </a:p>
          <a:p>
            <a:pPr marL="914400" lvl="1" indent="-457200" algn="l" eaLnBrk="1" hangingPunct="1">
              <a:buFont typeface="Courier New" pitchFamily="49" charset="0"/>
              <a:buChar char="−"/>
            </a:pPr>
            <a:endParaRPr lang="en-US" altLang="en-US" sz="2000" kern="0" dirty="0">
              <a:solidFill>
                <a:srgbClr val="000000"/>
              </a:solidFill>
              <a:latin typeface="Times New Roman"/>
            </a:endParaRPr>
          </a:p>
          <a:p>
            <a:pPr marL="914400" lvl="1" indent="-457200" algn="l" eaLnBrk="1" hangingPunct="1">
              <a:buFont typeface="Courier New" pitchFamily="49" charset="0"/>
              <a:buChar char="−"/>
            </a:pPr>
            <a:endParaRPr lang="en-US" altLang="en-US" sz="2000" kern="0" dirty="0" smtClean="0">
              <a:solidFill>
                <a:srgbClr val="000000"/>
              </a:solidFill>
              <a:latin typeface="Times New Roman"/>
            </a:endParaRPr>
          </a:p>
          <a:p>
            <a:pPr marL="914400" lvl="1" indent="-457200" algn="l" eaLnBrk="1" hangingPunct="1">
              <a:buFont typeface="Courier New" pitchFamily="49" charset="0"/>
              <a:buChar char="−"/>
            </a:pPr>
            <a:endParaRPr lang="en-US" altLang="en-US" sz="2000" kern="0" dirty="0">
              <a:solidFill>
                <a:srgbClr val="000000"/>
              </a:solidFill>
              <a:latin typeface="Times New Roman"/>
            </a:endParaRPr>
          </a:p>
          <a:p>
            <a:pPr marL="914400" lvl="1" indent="-457200" algn="l" eaLnBrk="1" hangingPunct="1">
              <a:buFont typeface="Courier New" pitchFamily="49" charset="0"/>
              <a:buChar char="−"/>
            </a:pPr>
            <a:endParaRPr lang="en-US" altLang="en-US" sz="2000" kern="0" dirty="0" smtClean="0">
              <a:solidFill>
                <a:srgbClr val="000000"/>
              </a:solidFill>
              <a:latin typeface="Times New Roman"/>
            </a:endParaRPr>
          </a:p>
          <a:p>
            <a:pPr marL="914400" lvl="1" indent="-457200" algn="l" eaLnBrk="1" hangingPunct="1">
              <a:buFont typeface="Courier New" pitchFamily="49" charset="0"/>
              <a:buChar char="−"/>
            </a:pPr>
            <a:endParaRPr lang="en-US" altLang="en-US" sz="2000" kern="0" dirty="0">
              <a:solidFill>
                <a:srgbClr val="000000"/>
              </a:solidFill>
              <a:latin typeface="Times New Roman"/>
            </a:endParaRPr>
          </a:p>
          <a:p>
            <a:pPr marL="914400" lvl="1" indent="-457200" algn="l" eaLnBrk="1" hangingPunct="1">
              <a:buFont typeface="Courier New" pitchFamily="49" charset="0"/>
              <a:buChar char="−"/>
            </a:pPr>
            <a:endParaRPr lang="en-US" altLang="en-US" sz="2000" kern="0" dirty="0" smtClean="0">
              <a:solidFill>
                <a:srgbClr val="000000"/>
              </a:solidFill>
              <a:latin typeface="Times New Roman"/>
            </a:endParaRPr>
          </a:p>
          <a:p>
            <a:pPr marL="914400" lvl="1" indent="-457200" algn="l" eaLnBrk="1" hangingPunct="1">
              <a:buFont typeface="Courier New" pitchFamily="49" charset="0"/>
              <a:buChar char="−"/>
            </a:pPr>
            <a:endParaRPr lang="en-US" altLang="en-US" sz="2000" kern="0" dirty="0">
              <a:solidFill>
                <a:srgbClr val="000000"/>
              </a:solidFill>
              <a:latin typeface="Times New Roman"/>
            </a:endParaRPr>
          </a:p>
          <a:p>
            <a:pPr marL="914400" lvl="1" indent="-457200" algn="l" eaLnBrk="1" hangingPunct="1">
              <a:buFont typeface="Courier New" pitchFamily="49" charset="0"/>
              <a:buChar char="−"/>
            </a:pPr>
            <a:endParaRPr lang="en-US" altLang="en-US" sz="2000" kern="0" dirty="0">
              <a:solidFill>
                <a:srgbClr val="000000"/>
              </a:solidFill>
              <a:latin typeface="Times New Roman"/>
            </a:endParaRPr>
          </a:p>
          <a:p>
            <a:pPr indent="-457200" algn="l">
              <a:buFont typeface="Arial" pitchFamily="34" charset="0"/>
              <a:buChar char="•"/>
              <a:defRPr/>
            </a:pPr>
            <a:endParaRPr lang="en-US" altLang="en-US" sz="2000" dirty="0" smtClean="0">
              <a:solidFill>
                <a:srgbClr val="000000"/>
              </a:solidFill>
            </a:endParaRPr>
          </a:p>
          <a:p>
            <a:pPr algn="l">
              <a:defRPr/>
            </a:pPr>
            <a:endParaRPr lang="en-US" altLang="en-US" sz="2000" kern="0" dirty="0">
              <a:solidFill>
                <a:srgbClr val="000000"/>
              </a:solidFill>
            </a:endParaRPr>
          </a:p>
          <a:p>
            <a:pPr algn="l">
              <a:defRPr/>
            </a:pPr>
            <a:r>
              <a:rPr lang="en-US" altLang="en-US" sz="2400" kern="0" dirty="0" smtClean="0">
                <a:solidFill>
                  <a:srgbClr val="000000"/>
                </a:solidFill>
              </a:rPr>
              <a:t/>
            </a:r>
            <a:br>
              <a:rPr lang="en-US" altLang="en-US" sz="2400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362200"/>
            <a:ext cx="784860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34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Content Placeholder 5"/>
          <p:cNvSpPr>
            <a:spLocks noGrp="1"/>
          </p:cNvSpPr>
          <p:nvPr>
            <p:ph idx="1"/>
          </p:nvPr>
        </p:nvSpPr>
        <p:spPr>
          <a:xfrm>
            <a:off x="5105400" y="1905000"/>
            <a:ext cx="4038600" cy="4953000"/>
          </a:xfrm>
        </p:spPr>
        <p:txBody>
          <a:bodyPr/>
          <a:lstStyle/>
          <a:p>
            <a:pPr marL="914400" lvl="2" indent="0">
              <a:buNone/>
            </a:pPr>
            <a:endParaRPr lang="en-US" altLang="en-US" sz="1600" dirty="0" smtClean="0"/>
          </a:p>
          <a:p>
            <a:pPr marL="914400" lvl="2" indent="0">
              <a:buNone/>
            </a:pPr>
            <a:endParaRPr lang="en-US" altLang="en-US" sz="1600" dirty="0"/>
          </a:p>
          <a:p>
            <a:pPr marL="914400" lvl="2" indent="0">
              <a:buNone/>
            </a:pPr>
            <a:endParaRPr lang="en-US" altLang="en-US" sz="1600" dirty="0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8A8C838-C872-4226-8D88-BB19A0A26C0B}" type="slidenum">
              <a:rPr lang="en-US" altLang="en-US" sz="1400" smtClean="0">
                <a:solidFill>
                  <a:srgbClr val="000000"/>
                </a:solidFill>
              </a:rPr>
              <a:pPr/>
              <a:t>11</a:t>
            </a:fld>
            <a:endParaRPr lang="en-US" altLang="en-US" sz="1400" dirty="0" smtClean="0">
              <a:solidFill>
                <a:srgbClr val="00000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cap="all" dirty="0" smtClean="0">
                <a:solidFill>
                  <a:srgbClr val="000000"/>
                </a:solidFill>
              </a:rPr>
              <a:t>qualification and </a:t>
            </a:r>
          </a:p>
          <a:p>
            <a:pPr>
              <a:defRPr/>
            </a:pPr>
            <a:r>
              <a:rPr lang="en-US" altLang="en-US" kern="0" cap="all" dirty="0" smtClean="0">
                <a:solidFill>
                  <a:srgbClr val="000000"/>
                </a:solidFill>
              </a:rPr>
              <a:t>Certification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0" y="1914035"/>
            <a:ext cx="5105400" cy="4851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342900" lvl="1" indent="-342900" algn="l">
              <a:buFont typeface="Arial" pitchFamily="34" charset="0"/>
              <a:buChar char="•"/>
              <a:defRPr/>
            </a:pPr>
            <a:r>
              <a:rPr lang="en-US" altLang="en-US" sz="2400" b="1" dirty="0" smtClean="0">
                <a:solidFill>
                  <a:srgbClr val="000000"/>
                </a:solidFill>
              </a:rPr>
              <a:t>Enroll attendees</a:t>
            </a:r>
            <a:endParaRPr lang="en-US" altLang="en-US" sz="2400" b="1" dirty="0" smtClean="0">
              <a:solidFill>
                <a:srgbClr val="000000"/>
              </a:solidFill>
            </a:endParaRPr>
          </a:p>
          <a:p>
            <a:pPr marL="342900" lvl="1" indent="-342900" algn="l">
              <a:buFont typeface="Arial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</a:endParaRPr>
          </a:p>
          <a:p>
            <a:pPr marL="800100" lvl="2" indent="-342900" algn="l">
              <a:buFont typeface="Arial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</a:endParaRPr>
          </a:p>
          <a:p>
            <a:pPr algn="l">
              <a:defRPr/>
            </a:pPr>
            <a:endParaRPr lang="en-US" altLang="en-US" kern="0" dirty="0" smtClean="0">
              <a:solidFill>
                <a:srgbClr val="0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362200"/>
            <a:ext cx="88392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95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Content Placeholder 5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r>
              <a:rPr lang="en-US" altLang="en-US" sz="2400" b="1" dirty="0" smtClean="0"/>
              <a:t>De-Certification/Suspension</a:t>
            </a:r>
            <a:endParaRPr lang="en-US" altLang="en-US" sz="1600" b="1" dirty="0" smtClean="0"/>
          </a:p>
          <a:p>
            <a:pPr lvl="1"/>
            <a:r>
              <a:rPr lang="en-US" altLang="en-US" sz="2400" dirty="0" smtClean="0"/>
              <a:t>Temporary administrative measure to allow for retraining and subsequent re-certification</a:t>
            </a:r>
          </a:p>
          <a:p>
            <a:pPr lvl="2"/>
            <a:r>
              <a:rPr lang="en-US" altLang="en-US" dirty="0" smtClean="0">
                <a:solidFill>
                  <a:srgbClr val="FF0000"/>
                </a:solidFill>
              </a:rPr>
              <a:t>Mandatory when an explosive mishap occurs and is caused due to negligence, carelessness, safety infractions or no longer meets AA&amp;E screening.</a:t>
            </a:r>
            <a:endParaRPr lang="en-US" altLang="en-US" sz="1600" dirty="0" smtClean="0">
              <a:solidFill>
                <a:srgbClr val="FF0000"/>
              </a:solidFill>
            </a:endParaRPr>
          </a:p>
          <a:p>
            <a:r>
              <a:rPr lang="en-US" altLang="en-US" sz="2400" b="1" dirty="0" smtClean="0"/>
              <a:t>Revocation</a:t>
            </a:r>
            <a:endParaRPr lang="en-US" altLang="en-US" sz="1600" b="1" dirty="0"/>
          </a:p>
          <a:p>
            <a:pPr lvl="1"/>
            <a:r>
              <a:rPr lang="en-US" altLang="en-US" sz="2400" dirty="0"/>
              <a:t>Action to permanently remove an individual from the QUAL/CERT program</a:t>
            </a:r>
            <a:r>
              <a:rPr lang="en-US" altLang="en-US" sz="2400" dirty="0" smtClean="0"/>
              <a:t>.</a:t>
            </a:r>
            <a:endParaRPr lang="en-US" altLang="en-US" sz="2400" dirty="0"/>
          </a:p>
          <a:p>
            <a:pPr lvl="2"/>
            <a:r>
              <a:rPr lang="en-US" altLang="en-US" dirty="0" smtClean="0">
                <a:solidFill>
                  <a:srgbClr val="FF0000"/>
                </a:solidFill>
              </a:rPr>
              <a:t>Administrative </a:t>
            </a:r>
            <a:r>
              <a:rPr lang="en-US" altLang="en-US" dirty="0">
                <a:solidFill>
                  <a:srgbClr val="FF0000"/>
                </a:solidFill>
              </a:rPr>
              <a:t>action must be taken to remove individual from MOS.</a:t>
            </a:r>
          </a:p>
          <a:p>
            <a:pPr lvl="2"/>
            <a:endParaRPr lang="en-US" altLang="en-US" sz="1600" dirty="0" smtClean="0">
              <a:solidFill>
                <a:srgbClr val="FF0000"/>
              </a:solidFill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C7DF8F0-A014-4DA7-BA38-678780D47753}" type="slidenum">
              <a:rPr lang="en-US" altLang="en-US" sz="1400" smtClean="0">
                <a:solidFill>
                  <a:srgbClr val="000000"/>
                </a:solidFill>
              </a:rPr>
              <a:pPr/>
              <a:t>12</a:t>
            </a:fld>
            <a:endParaRPr lang="en-US" altLang="en-US" sz="1400" smtClean="0">
              <a:solidFill>
                <a:srgbClr val="00000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cap="all" dirty="0" smtClean="0">
                <a:solidFill>
                  <a:srgbClr val="000000"/>
                </a:solidFill>
              </a:rPr>
              <a:t>qualification and </a:t>
            </a:r>
          </a:p>
          <a:p>
            <a:pPr>
              <a:defRPr/>
            </a:pPr>
            <a:r>
              <a:rPr lang="en-US" altLang="en-US" kern="0" cap="all" dirty="0" smtClean="0">
                <a:solidFill>
                  <a:srgbClr val="000000"/>
                </a:solidFill>
              </a:rPr>
              <a:t>Certification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00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2819400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US" sz="7200" dirty="0" smtClean="0"/>
              <a:t>Questions?</a:t>
            </a:r>
            <a:endParaRPr lang="en-US" sz="7200" dirty="0"/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36EBDA3-A1E0-4D41-89EC-3AF77AEAE369}" type="slidenum">
              <a:rPr lang="en-US" altLang="en-US" sz="1400" smtClean="0">
                <a:solidFill>
                  <a:srgbClr val="000000"/>
                </a:solidFill>
              </a:rPr>
              <a:pPr/>
              <a:t>13</a:t>
            </a:fld>
            <a:endParaRPr lang="en-US" alt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64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2057400"/>
            <a:ext cx="9144000" cy="44958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400" dirty="0" smtClean="0"/>
              <a:t>MCO </a:t>
            </a:r>
            <a:r>
              <a:rPr lang="en-US" sz="2400" dirty="0" smtClean="0"/>
              <a:t>8023.3C </a:t>
            </a:r>
            <a:r>
              <a:rPr lang="en-US" sz="2400" dirty="0" smtClean="0"/>
              <a:t>mandates that all personnel whose duties include the handling of A&amp;E will participate in a personnel QUAL/CERT program.  This includes but is not limited to personnel assigned to the MOS fields 2300 and 6500 unless exempted.</a:t>
            </a:r>
            <a:br>
              <a:rPr lang="en-US" sz="24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B43D0C3-BB12-45FB-A4F5-A8DA5206CE76}" type="slidenum">
              <a:rPr lang="en-US" altLang="en-US" sz="1400" smtClean="0">
                <a:solidFill>
                  <a:srgbClr val="000000"/>
                </a:solidFill>
              </a:rPr>
              <a:pPr/>
              <a:t>2</a:t>
            </a:fld>
            <a:endParaRPr lang="en-US" altLang="en-US" sz="1400" smtClean="0">
              <a:solidFill>
                <a:srgbClr val="00000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cap="all" dirty="0" smtClean="0">
                <a:solidFill>
                  <a:srgbClr val="000000"/>
                </a:solidFill>
              </a:rPr>
              <a:t>qualification and </a:t>
            </a:r>
          </a:p>
          <a:p>
            <a:pPr>
              <a:defRPr/>
            </a:pPr>
            <a:r>
              <a:rPr lang="en-US" altLang="en-US" kern="0" cap="all" dirty="0" smtClean="0">
                <a:solidFill>
                  <a:srgbClr val="000000"/>
                </a:solidFill>
              </a:rPr>
              <a:t>Certification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31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191A328-F230-4DCB-97D2-81F4A8D22A9F}" type="slidenum">
              <a:rPr lang="en-US" altLang="en-US" sz="1400" smtClean="0">
                <a:solidFill>
                  <a:srgbClr val="000000"/>
                </a:solidFill>
              </a:rPr>
              <a:pPr/>
              <a:t>3</a:t>
            </a:fld>
            <a:endParaRPr lang="en-US" altLang="en-US" sz="1400" smtClean="0">
              <a:solidFill>
                <a:srgbClr val="00000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cap="all" dirty="0" smtClean="0">
                <a:solidFill>
                  <a:srgbClr val="000000"/>
                </a:solidFill>
              </a:rPr>
              <a:t>qualification and </a:t>
            </a:r>
          </a:p>
          <a:p>
            <a:pPr>
              <a:defRPr/>
            </a:pPr>
            <a:r>
              <a:rPr lang="en-US" altLang="en-US" kern="0" cap="all" dirty="0" smtClean="0">
                <a:solidFill>
                  <a:srgbClr val="000000"/>
                </a:solidFill>
              </a:rPr>
              <a:t>Certification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905000"/>
            <a:ext cx="9144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400" b="1" dirty="0">
                <a:solidFill>
                  <a:srgbClr val="000000"/>
                </a:solidFill>
                <a:latin typeface="Times New Roman"/>
              </a:rPr>
              <a:t>Documentation and Personnel Screening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/>
              </a:rPr>
              <a:t>Personnel that require screening:</a:t>
            </a:r>
          </a:p>
          <a:p>
            <a:pPr lvl="1"/>
            <a:endParaRPr lang="en-US" altLang="en-US" sz="1600" dirty="0">
              <a:solidFill>
                <a:srgbClr val="000000"/>
              </a:solidFill>
              <a:latin typeface="Times New Roman"/>
            </a:endParaRPr>
          </a:p>
          <a:p>
            <a:pPr marL="914400" lvl="1" indent="-457200">
              <a:buFont typeface="Courier New" pitchFamily="49" charset="0"/>
              <a:buChar char="−"/>
            </a:pPr>
            <a:r>
              <a:rPr lang="en-US" sz="2000" dirty="0" smtClean="0">
                <a:solidFill>
                  <a:srgbClr val="000000"/>
                </a:solidFill>
                <a:latin typeface="Times New Roman"/>
              </a:rPr>
              <a:t>All personnel involved in the custody, maintenance, disposal, distribution, or security of AA&amp;E in the performance of their duties will be screened using the AA&amp;E screening package in the MCO 5530.</a:t>
            </a:r>
          </a:p>
          <a:p>
            <a:pPr marL="914400" lvl="1" indent="-457200">
              <a:buFont typeface="Courier New" pitchFamily="49" charset="0"/>
              <a:buChar char="−"/>
            </a:pPr>
            <a:endParaRPr lang="en-US" sz="2000" dirty="0" smtClean="0">
              <a:solidFill>
                <a:srgbClr val="000000"/>
              </a:solidFill>
              <a:latin typeface="Times New Roman"/>
            </a:endParaRPr>
          </a:p>
          <a:p>
            <a:pPr marL="914400" lvl="1" indent="-457200">
              <a:buFont typeface="Courier New" pitchFamily="49" charset="0"/>
              <a:buChar char="−"/>
            </a:pPr>
            <a:r>
              <a:rPr lang="en-US" sz="2000" dirty="0" smtClean="0">
                <a:solidFill>
                  <a:srgbClr val="000000"/>
                </a:solidFill>
                <a:latin typeface="Times New Roman"/>
              </a:rPr>
              <a:t>The qualification certification program (MCO </a:t>
            </a:r>
            <a:r>
              <a:rPr lang="en-US" sz="2000" dirty="0" smtClean="0">
                <a:solidFill>
                  <a:srgbClr val="000000"/>
                </a:solidFill>
                <a:latin typeface="Times New Roman"/>
              </a:rPr>
              <a:t>8032.3c) </a:t>
            </a:r>
            <a:r>
              <a:rPr lang="en-US" sz="2000" dirty="0" smtClean="0">
                <a:solidFill>
                  <a:srgbClr val="000000"/>
                </a:solidFill>
                <a:latin typeface="Times New Roman"/>
              </a:rPr>
              <a:t>is a further requirement of the A&amp;E program, this does not replace the AA&amp;E screening requirement. 	</a:t>
            </a:r>
            <a:endParaRPr lang="en-US" sz="2000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0554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Content Placeholder 5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r>
              <a:rPr lang="en-US" altLang="en-US" sz="2400" dirty="0" smtClean="0"/>
              <a:t>AA&amp;E screening must be completed prior to QUAL/CERT and consists of:</a:t>
            </a:r>
            <a:endParaRPr lang="en-US" altLang="en-US" sz="2000" dirty="0"/>
          </a:p>
          <a:p>
            <a:pPr lvl="1"/>
            <a:r>
              <a:rPr lang="en-US" altLang="en-US" sz="2000" dirty="0" smtClean="0"/>
              <a:t>AA&amp;E screening form (NAVMC 11386)</a:t>
            </a:r>
          </a:p>
          <a:p>
            <a:pPr lvl="1"/>
            <a:r>
              <a:rPr lang="en-US" altLang="en-US" sz="2000" dirty="0" smtClean="0"/>
              <a:t>Statement of Understanding</a:t>
            </a:r>
          </a:p>
          <a:p>
            <a:pPr lvl="1"/>
            <a:r>
              <a:rPr lang="en-US" altLang="en-US" sz="2000" dirty="0" smtClean="0"/>
              <a:t>Local Records Check</a:t>
            </a:r>
          </a:p>
          <a:p>
            <a:pPr lvl="1"/>
            <a:r>
              <a:rPr lang="en-US" altLang="en-US" sz="2000" dirty="0" smtClean="0"/>
              <a:t>Medical </a:t>
            </a:r>
            <a:r>
              <a:rPr lang="en-US" altLang="en-US" sz="2000" dirty="0" smtClean="0"/>
              <a:t>screening annual</a:t>
            </a:r>
          </a:p>
          <a:p>
            <a:pPr lvl="1"/>
            <a:r>
              <a:rPr lang="en-US" altLang="en-US" sz="2000" dirty="0" smtClean="0"/>
              <a:t>Medical Examiners Certificate OPNAV 8020/6</a:t>
            </a:r>
            <a:endParaRPr lang="en-US" altLang="en-US" sz="2000" dirty="0" smtClean="0"/>
          </a:p>
          <a:p>
            <a:pPr lvl="1"/>
            <a:r>
              <a:rPr lang="en-US" altLang="en-US" sz="2000" dirty="0" smtClean="0"/>
              <a:t>Validate National Agency Check (NAC) or Entrance National Agency Check (ENTNAC)</a:t>
            </a:r>
          </a:p>
          <a:p>
            <a:pPr lvl="1"/>
            <a:r>
              <a:rPr lang="en-US" altLang="en-US" sz="2000" dirty="0" smtClean="0"/>
              <a:t>Unit Diary entry (upon completion of screening)</a:t>
            </a:r>
          </a:p>
          <a:p>
            <a:pPr lvl="2"/>
            <a:endParaRPr lang="en-US" altLang="en-US" dirty="0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C2B77B3-F7E5-4CD3-96A0-7B8DD05022E9}" type="slidenum">
              <a:rPr lang="en-US" altLang="en-US" sz="1400" smtClean="0">
                <a:solidFill>
                  <a:srgbClr val="000000"/>
                </a:solidFill>
              </a:rPr>
              <a:pPr/>
              <a:t>4</a:t>
            </a:fld>
            <a:endParaRPr lang="en-US" altLang="en-US" sz="1400" smtClean="0">
              <a:solidFill>
                <a:srgbClr val="00000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cap="all" dirty="0" smtClean="0">
                <a:solidFill>
                  <a:srgbClr val="000000"/>
                </a:solidFill>
              </a:rPr>
              <a:t>qualification and </a:t>
            </a:r>
          </a:p>
          <a:p>
            <a:pPr>
              <a:defRPr/>
            </a:pPr>
            <a:r>
              <a:rPr lang="en-US" altLang="en-US" kern="0" cap="all" dirty="0" smtClean="0">
                <a:solidFill>
                  <a:srgbClr val="000000"/>
                </a:solidFill>
              </a:rPr>
              <a:t>Certification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80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Content Placeholder 5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r>
              <a:rPr lang="en-US" altLang="en-US" sz="2400" b="1" dirty="0" smtClean="0"/>
              <a:t>Records will be electronic and </a:t>
            </a:r>
            <a:r>
              <a:rPr lang="en-US" altLang="en-US" sz="2400" b="1" dirty="0" smtClean="0"/>
              <a:t>via </a:t>
            </a:r>
            <a:r>
              <a:rPr lang="en-US" altLang="en-US" sz="2400" b="1" dirty="0" err="1" smtClean="0"/>
              <a:t>EQual</a:t>
            </a:r>
            <a:endParaRPr lang="en-US" altLang="en-US" sz="2400" b="1" dirty="0" smtClean="0"/>
          </a:p>
          <a:p>
            <a:endParaRPr lang="en-US" altLang="en-US" sz="1600" dirty="0" smtClean="0"/>
          </a:p>
          <a:p>
            <a:pPr lvl="1"/>
            <a:r>
              <a:rPr lang="en-US" altLang="en-US" sz="2000" dirty="0" err="1" smtClean="0"/>
              <a:t>eQual</a:t>
            </a:r>
            <a:r>
              <a:rPr lang="en-US" altLang="en-US" sz="2000" dirty="0" smtClean="0"/>
              <a:t> is mandated for all ground activities to document QUAL/CERT. </a:t>
            </a:r>
            <a:endParaRPr lang="en-US" altLang="en-US" sz="2000" dirty="0" smtClean="0"/>
          </a:p>
          <a:p>
            <a:pPr lvl="1"/>
            <a:r>
              <a:rPr lang="en-US" altLang="en-US" sz="2000" dirty="0" smtClean="0"/>
              <a:t>Paper records are not authorized without written approval from HQMC</a:t>
            </a:r>
            <a:endParaRPr lang="en-US" altLang="en-US" sz="2000" dirty="0" smtClean="0"/>
          </a:p>
          <a:p>
            <a:pPr marL="457200" lvl="1" indent="0">
              <a:buNone/>
            </a:pPr>
            <a:endParaRPr lang="en-US" altLang="en-US" sz="2000" dirty="0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7E26BF0-1194-4C8A-B39D-6F49309683B7}" type="slidenum">
              <a:rPr lang="en-US" altLang="en-US" sz="1400" smtClean="0">
                <a:solidFill>
                  <a:srgbClr val="000000"/>
                </a:solidFill>
              </a:rPr>
              <a:pPr/>
              <a:t>5</a:t>
            </a:fld>
            <a:endParaRPr lang="en-US" altLang="en-US" sz="1400" smtClean="0">
              <a:solidFill>
                <a:srgbClr val="00000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cap="all" dirty="0" smtClean="0">
                <a:solidFill>
                  <a:srgbClr val="000000"/>
                </a:solidFill>
              </a:rPr>
              <a:t>qualification and </a:t>
            </a:r>
          </a:p>
          <a:p>
            <a:pPr>
              <a:defRPr/>
            </a:pPr>
            <a:r>
              <a:rPr lang="en-US" altLang="en-US" kern="0" cap="all" dirty="0" smtClean="0">
                <a:solidFill>
                  <a:srgbClr val="000000"/>
                </a:solidFill>
              </a:rPr>
              <a:t>Certification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22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Content Placeholder 5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r>
              <a:rPr lang="en-US" altLang="en-US" sz="2400" b="1" dirty="0" smtClean="0"/>
              <a:t>QUAL/CERT training and Documentation</a:t>
            </a:r>
          </a:p>
          <a:p>
            <a:endParaRPr lang="en-US" altLang="en-US" sz="1100" dirty="0" smtClean="0"/>
          </a:p>
          <a:p>
            <a:pPr lvl="1"/>
            <a:r>
              <a:rPr lang="en-US" altLang="en-US" sz="2000" dirty="0" smtClean="0"/>
              <a:t>Training </a:t>
            </a:r>
            <a:r>
              <a:rPr lang="en-US" altLang="en-US" sz="2000" dirty="0" smtClean="0"/>
              <a:t>module </a:t>
            </a:r>
            <a:r>
              <a:rPr lang="en-US" altLang="en-US" sz="2000" dirty="0" err="1" smtClean="0"/>
              <a:t>eQual</a:t>
            </a:r>
            <a:endParaRPr lang="en-US" altLang="en-US" sz="1100" dirty="0" smtClean="0"/>
          </a:p>
          <a:p>
            <a:pPr lvl="2"/>
            <a:r>
              <a:rPr lang="en-US" altLang="en-US" sz="1600" dirty="0" smtClean="0"/>
              <a:t>Formal/informal and </a:t>
            </a:r>
            <a:r>
              <a:rPr lang="en-US" altLang="en-US" sz="1600" dirty="0" smtClean="0"/>
              <a:t>OJT</a:t>
            </a:r>
          </a:p>
          <a:p>
            <a:pPr lvl="2"/>
            <a:r>
              <a:rPr lang="en-US" altLang="en-US" sz="1600" dirty="0" smtClean="0"/>
              <a:t>Training scheduled in </a:t>
            </a:r>
            <a:r>
              <a:rPr lang="en-US" altLang="en-US" sz="1600" dirty="0" err="1" smtClean="0"/>
              <a:t>eQual</a:t>
            </a:r>
            <a:r>
              <a:rPr lang="en-US" altLang="en-US" sz="1600" dirty="0" smtClean="0"/>
              <a:t> will cover you for ESSA requirement.</a:t>
            </a:r>
            <a:endParaRPr lang="en-US" altLang="en-US" sz="1600" dirty="0" smtClean="0"/>
          </a:p>
          <a:p>
            <a:pPr lvl="2"/>
            <a:endParaRPr lang="en-US" altLang="en-US" sz="1100" dirty="0" smtClean="0"/>
          </a:p>
          <a:p>
            <a:pPr lvl="1"/>
            <a:r>
              <a:rPr lang="en-US" altLang="en-US" sz="2000" dirty="0" smtClean="0"/>
              <a:t>Semi Annual </a:t>
            </a:r>
            <a:r>
              <a:rPr lang="en-US" altLang="en-US" sz="2000" dirty="0" smtClean="0"/>
              <a:t>Training Documentation </a:t>
            </a:r>
            <a:r>
              <a:rPr lang="en-US" altLang="en-US" sz="2000" dirty="0" err="1" smtClean="0"/>
              <a:t>eQual</a:t>
            </a:r>
            <a:endParaRPr lang="en-US" altLang="en-US" sz="1100" dirty="0" smtClean="0"/>
          </a:p>
          <a:p>
            <a:pPr lvl="2"/>
            <a:r>
              <a:rPr lang="en-US" altLang="en-US" sz="1600" dirty="0" smtClean="0"/>
              <a:t>Records latest training conducted by family group and work task </a:t>
            </a:r>
            <a:r>
              <a:rPr lang="en-US" altLang="en-US" sz="1600" dirty="0" smtClean="0"/>
              <a:t>code every 6 months</a:t>
            </a:r>
            <a:endParaRPr lang="en-US" altLang="en-US" sz="1600" dirty="0" smtClean="0"/>
          </a:p>
          <a:p>
            <a:pPr lvl="2"/>
            <a:endParaRPr lang="en-US" altLang="en-US" sz="1100" dirty="0" smtClean="0"/>
          </a:p>
          <a:p>
            <a:pPr lvl="1"/>
            <a:r>
              <a:rPr lang="en-US" altLang="en-US" sz="2000" dirty="0"/>
              <a:t>Qualification/Certification </a:t>
            </a:r>
            <a:endParaRPr lang="en-US" altLang="en-US" sz="1100" dirty="0" smtClean="0"/>
          </a:p>
          <a:p>
            <a:pPr lvl="2"/>
            <a:r>
              <a:rPr lang="en-US" altLang="en-US" sz="1600" dirty="0" smtClean="0"/>
              <a:t>Board Chairperson certifies via </a:t>
            </a:r>
            <a:r>
              <a:rPr lang="en-US" altLang="en-US" sz="1600" dirty="0" err="1" smtClean="0"/>
              <a:t>eQual</a:t>
            </a:r>
            <a:endParaRPr lang="en-US" altLang="en-US" sz="1100" dirty="0" smtClean="0"/>
          </a:p>
          <a:p>
            <a:pPr lvl="2"/>
            <a:r>
              <a:rPr lang="en-US" altLang="en-US" sz="1600" dirty="0" smtClean="0"/>
              <a:t>Tells </a:t>
            </a:r>
            <a:r>
              <a:rPr lang="en-US" altLang="en-US" sz="1600" dirty="0"/>
              <a:t>you what you are authorized to </a:t>
            </a:r>
            <a:r>
              <a:rPr lang="en-US" altLang="en-US" sz="1600" dirty="0" smtClean="0"/>
              <a:t>handle</a:t>
            </a:r>
            <a:endParaRPr lang="en-US" altLang="en-US" sz="1100" dirty="0"/>
          </a:p>
          <a:p>
            <a:pPr lvl="2"/>
            <a:r>
              <a:rPr lang="en-US" altLang="en-US" sz="1600" dirty="0"/>
              <a:t>Form may be modified to allow for more family groups (only authorized family </a:t>
            </a:r>
            <a:endParaRPr lang="en-US" altLang="en-US" sz="1600" dirty="0" smtClean="0"/>
          </a:p>
          <a:p>
            <a:pPr marL="914400" lvl="2" indent="0">
              <a:buNone/>
            </a:pPr>
            <a:r>
              <a:rPr lang="en-US" altLang="en-US" sz="1600" dirty="0"/>
              <a:t> </a:t>
            </a:r>
            <a:r>
              <a:rPr lang="en-US" altLang="en-US" sz="1600" dirty="0" smtClean="0"/>
              <a:t>   groups </a:t>
            </a:r>
            <a:r>
              <a:rPr lang="en-US" altLang="en-US" sz="1600" dirty="0"/>
              <a:t>from MCO </a:t>
            </a:r>
            <a:r>
              <a:rPr lang="en-US" altLang="en-US" sz="1600" dirty="0" smtClean="0"/>
              <a:t>8023.3C)</a:t>
            </a:r>
            <a:endParaRPr lang="en-US" altLang="en-US" sz="1600" dirty="0"/>
          </a:p>
          <a:p>
            <a:pPr lvl="2"/>
            <a:endParaRPr lang="en-US" altLang="en-US" sz="1600" dirty="0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8A8C838-C872-4226-8D88-BB19A0A26C0B}" type="slidenum">
              <a:rPr lang="en-US" altLang="en-US" sz="1400" smtClean="0">
                <a:solidFill>
                  <a:srgbClr val="000000"/>
                </a:solidFill>
              </a:rPr>
              <a:pPr/>
              <a:t>6</a:t>
            </a:fld>
            <a:endParaRPr lang="en-US" altLang="en-US" sz="1400" dirty="0" smtClean="0">
              <a:solidFill>
                <a:srgbClr val="00000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cap="all" dirty="0" smtClean="0">
                <a:solidFill>
                  <a:srgbClr val="000000"/>
                </a:solidFill>
              </a:rPr>
              <a:t>qualification and </a:t>
            </a:r>
          </a:p>
          <a:p>
            <a:pPr>
              <a:defRPr/>
            </a:pPr>
            <a:r>
              <a:rPr lang="en-US" altLang="en-US" kern="0" cap="all" dirty="0" smtClean="0">
                <a:solidFill>
                  <a:srgbClr val="000000"/>
                </a:solidFill>
              </a:rPr>
              <a:t>Certification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38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Content Placeholder 5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r>
              <a:rPr lang="en-US" altLang="en-US" sz="2400" b="1" dirty="0" smtClean="0"/>
              <a:t>Qualification Categories</a:t>
            </a:r>
            <a:endParaRPr lang="en-US" altLang="en-US" sz="1400" b="1" dirty="0" smtClean="0"/>
          </a:p>
          <a:p>
            <a:pPr lvl="1"/>
            <a:r>
              <a:rPr lang="en-US" altLang="en-US" sz="2000" dirty="0" smtClean="0"/>
              <a:t>Team Member (TM) – Must be supervised by a TL or SO at all times.</a:t>
            </a:r>
          </a:p>
          <a:p>
            <a:pPr lvl="1"/>
            <a:endParaRPr lang="en-US" altLang="en-US" sz="1400" dirty="0" smtClean="0"/>
          </a:p>
          <a:p>
            <a:pPr lvl="1"/>
            <a:r>
              <a:rPr lang="en-US" altLang="en-US" sz="2000" dirty="0" smtClean="0"/>
              <a:t>Team Leader (TL) – The Rank of Corporal or above.  Rank requirement may be waived by commander.</a:t>
            </a:r>
          </a:p>
          <a:p>
            <a:pPr lvl="1"/>
            <a:endParaRPr lang="en-US" altLang="en-US" sz="1400" dirty="0" smtClean="0"/>
          </a:p>
          <a:p>
            <a:pPr lvl="1"/>
            <a:r>
              <a:rPr lang="en-US" altLang="en-US" sz="2000" dirty="0" smtClean="0"/>
              <a:t>Individual (IND) – Applies to supported units any ranks, does not require supervision by a TL or SO</a:t>
            </a:r>
          </a:p>
          <a:p>
            <a:pPr lvl="1"/>
            <a:endParaRPr lang="en-US" altLang="en-US" sz="1400" dirty="0" smtClean="0"/>
          </a:p>
          <a:p>
            <a:pPr lvl="1"/>
            <a:r>
              <a:rPr lang="en-US" altLang="en-US" sz="2000" dirty="0" smtClean="0"/>
              <a:t>Quality Assurance (QA) – Must be a Corporal or above who has held the position of a TL.</a:t>
            </a:r>
          </a:p>
          <a:p>
            <a:pPr lvl="1"/>
            <a:endParaRPr lang="en-US" altLang="en-US" sz="1400" dirty="0" smtClean="0"/>
          </a:p>
          <a:p>
            <a:pPr lvl="1"/>
            <a:r>
              <a:rPr lang="en-US" altLang="en-US" sz="2000" dirty="0" smtClean="0"/>
              <a:t>Safety Observer (SO) -  Must be a Corporal or above. Rank requirement        may be waived by commander.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b="1" dirty="0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1C304E0-19B2-430F-BF55-54A767E191DD}" type="slidenum">
              <a:rPr lang="en-US" altLang="en-US" sz="1400" smtClean="0">
                <a:solidFill>
                  <a:srgbClr val="000000"/>
                </a:solidFill>
              </a:rPr>
              <a:pPr/>
              <a:t>7</a:t>
            </a:fld>
            <a:endParaRPr lang="en-US" altLang="en-US" sz="1400" dirty="0" smtClean="0">
              <a:solidFill>
                <a:srgbClr val="00000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cap="all" dirty="0" smtClean="0">
                <a:solidFill>
                  <a:srgbClr val="000000"/>
                </a:solidFill>
              </a:rPr>
              <a:t>qualification and </a:t>
            </a:r>
          </a:p>
          <a:p>
            <a:pPr>
              <a:defRPr/>
            </a:pPr>
            <a:r>
              <a:rPr lang="en-US" altLang="en-US" kern="0" cap="all" dirty="0" smtClean="0">
                <a:solidFill>
                  <a:srgbClr val="000000"/>
                </a:solidFill>
              </a:rPr>
              <a:t>Certification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3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Content Placeholder 5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r>
              <a:rPr lang="en-US" altLang="en-US" sz="2400" b="1" dirty="0" smtClean="0"/>
              <a:t>Work Task Codes and Family Groups </a:t>
            </a:r>
            <a:endParaRPr lang="en-US" altLang="en-US" sz="1600" b="1" dirty="0" smtClean="0"/>
          </a:p>
          <a:p>
            <a:pPr lvl="1"/>
            <a:r>
              <a:rPr lang="en-US" altLang="en-US" sz="2000" dirty="0" smtClean="0"/>
              <a:t>Individuals will only be QUAL/</a:t>
            </a:r>
            <a:r>
              <a:rPr lang="en-US" altLang="en-US" sz="2000" dirty="0" err="1" smtClean="0"/>
              <a:t>CERT’d</a:t>
            </a:r>
            <a:r>
              <a:rPr lang="en-US" altLang="en-US" sz="2000" dirty="0" smtClean="0"/>
              <a:t> for the Family Groups and the Work Task Codes listed in the MCO </a:t>
            </a:r>
            <a:r>
              <a:rPr lang="en-US" altLang="en-US" sz="2000" dirty="0" smtClean="0"/>
              <a:t>8023.3C.  </a:t>
            </a:r>
            <a:r>
              <a:rPr lang="en-US" altLang="en-US" sz="2000" dirty="0" smtClean="0"/>
              <a:t>No other Family Groups can be added to </a:t>
            </a:r>
            <a:r>
              <a:rPr lang="en-US" altLang="en-US" sz="2000" dirty="0" err="1" smtClean="0"/>
              <a:t>eQual</a:t>
            </a:r>
            <a:r>
              <a:rPr lang="en-US" altLang="en-US" sz="2000" dirty="0" smtClean="0"/>
              <a:t>.</a:t>
            </a:r>
          </a:p>
          <a:p>
            <a:pPr lvl="1"/>
            <a:r>
              <a:rPr lang="en-US" altLang="en-US" sz="2000" dirty="0" smtClean="0"/>
              <a:t>Board members and clerks can input training</a:t>
            </a:r>
            <a:endParaRPr lang="en-US" altLang="en-US" sz="2000" dirty="0" smtClean="0"/>
          </a:p>
          <a:p>
            <a:pPr lvl="1"/>
            <a:endParaRPr lang="en-US" altLang="en-US" sz="1600" dirty="0"/>
          </a:p>
          <a:p>
            <a:r>
              <a:rPr lang="en-US" altLang="en-US" sz="2400" b="1" dirty="0"/>
              <a:t>Duration of </a:t>
            </a:r>
            <a:r>
              <a:rPr lang="en-US" altLang="en-US" sz="2400" b="1" dirty="0" smtClean="0"/>
              <a:t>Certification</a:t>
            </a:r>
            <a:endParaRPr lang="en-US" altLang="en-US" sz="1600" b="1" dirty="0"/>
          </a:p>
          <a:p>
            <a:pPr lvl="1"/>
            <a:r>
              <a:rPr lang="en-US" altLang="en-US" sz="2000" dirty="0"/>
              <a:t>Valid for the duration of assignment to the same command as long as it is reviewed </a:t>
            </a:r>
            <a:r>
              <a:rPr lang="en-US" altLang="en-US" sz="2000" i="1" u="sng" dirty="0"/>
              <a:t>annually</a:t>
            </a:r>
            <a:r>
              <a:rPr lang="en-US" altLang="en-US" sz="2000" dirty="0"/>
              <a:t>.</a:t>
            </a:r>
          </a:p>
          <a:p>
            <a:pPr lvl="1"/>
            <a:endParaRPr lang="en-US" altLang="en-US" sz="1600" dirty="0"/>
          </a:p>
          <a:p>
            <a:pPr lvl="1"/>
            <a:r>
              <a:rPr lang="en-US" altLang="en-US" sz="2000" dirty="0"/>
              <a:t>Certification is transferable at the discretion of the receiving command.</a:t>
            </a:r>
          </a:p>
          <a:p>
            <a:pPr lvl="1"/>
            <a:endParaRPr lang="en-US" altLang="en-US" sz="2000" dirty="0" smtClean="0"/>
          </a:p>
          <a:p>
            <a:pPr lvl="1"/>
            <a:endParaRPr lang="en-US" altLang="en-US" sz="1600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b="1" dirty="0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946B976-B7FF-446D-96BC-908E9C868874}" type="slidenum">
              <a:rPr lang="en-US" altLang="en-US" sz="1400" smtClean="0">
                <a:solidFill>
                  <a:srgbClr val="000000"/>
                </a:solidFill>
              </a:rPr>
              <a:pPr/>
              <a:t>8</a:t>
            </a:fld>
            <a:endParaRPr lang="en-US" altLang="en-US" sz="1400" smtClean="0">
              <a:solidFill>
                <a:srgbClr val="00000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cap="all" dirty="0" smtClean="0">
                <a:solidFill>
                  <a:srgbClr val="000000"/>
                </a:solidFill>
              </a:rPr>
              <a:t>qualification and </a:t>
            </a:r>
          </a:p>
          <a:p>
            <a:pPr>
              <a:defRPr/>
            </a:pPr>
            <a:r>
              <a:rPr lang="en-US" altLang="en-US" kern="0" cap="all" dirty="0" smtClean="0">
                <a:solidFill>
                  <a:srgbClr val="000000"/>
                </a:solidFill>
              </a:rPr>
              <a:t>Certification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92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Content Placeholder 5"/>
          <p:cNvSpPr>
            <a:spLocks noGrp="1"/>
          </p:cNvSpPr>
          <p:nvPr>
            <p:ph idx="1"/>
          </p:nvPr>
        </p:nvSpPr>
        <p:spPr>
          <a:xfrm>
            <a:off x="5105400" y="1905000"/>
            <a:ext cx="4038600" cy="4953000"/>
          </a:xfrm>
        </p:spPr>
        <p:txBody>
          <a:bodyPr/>
          <a:lstStyle/>
          <a:p>
            <a:pPr marL="914400" lvl="2" indent="0">
              <a:buNone/>
            </a:pPr>
            <a:endParaRPr lang="en-US" altLang="en-US" sz="1600" dirty="0" smtClean="0"/>
          </a:p>
          <a:p>
            <a:pPr marL="914400" lvl="2" indent="0">
              <a:buNone/>
            </a:pPr>
            <a:endParaRPr lang="en-US" altLang="en-US" sz="1600" dirty="0"/>
          </a:p>
          <a:p>
            <a:pPr marL="914400" lvl="2" indent="0">
              <a:buNone/>
            </a:pPr>
            <a:endParaRPr lang="en-US" altLang="en-US" sz="1600" dirty="0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8A8C838-C872-4226-8D88-BB19A0A26C0B}" type="slidenum">
              <a:rPr lang="en-US" altLang="en-US" sz="1400" smtClean="0">
                <a:solidFill>
                  <a:srgbClr val="000000"/>
                </a:solidFill>
              </a:rPr>
              <a:pPr/>
              <a:t>9</a:t>
            </a:fld>
            <a:endParaRPr lang="en-US" altLang="en-US" sz="1400" dirty="0" smtClean="0">
              <a:solidFill>
                <a:srgbClr val="00000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cap="all" dirty="0" smtClean="0">
                <a:solidFill>
                  <a:srgbClr val="000000"/>
                </a:solidFill>
              </a:rPr>
              <a:t>qualification and </a:t>
            </a:r>
          </a:p>
          <a:p>
            <a:pPr>
              <a:defRPr/>
            </a:pPr>
            <a:r>
              <a:rPr lang="en-US" altLang="en-US" kern="0" cap="all" dirty="0" smtClean="0">
                <a:solidFill>
                  <a:srgbClr val="000000"/>
                </a:solidFill>
              </a:rPr>
              <a:t>Certification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0" y="1905000"/>
            <a:ext cx="5105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342900" lvl="1" indent="-342900" algn="l">
              <a:buFont typeface="Arial" pitchFamily="34" charset="0"/>
              <a:buChar char="•"/>
              <a:defRPr/>
            </a:pPr>
            <a:r>
              <a:rPr lang="en-US" altLang="en-US" sz="2400" b="1" dirty="0" smtClean="0">
                <a:solidFill>
                  <a:srgbClr val="000000"/>
                </a:solidFill>
              </a:rPr>
              <a:t>E-</a:t>
            </a:r>
            <a:r>
              <a:rPr lang="en-US" altLang="en-US" sz="2400" b="1" dirty="0" err="1" smtClean="0">
                <a:solidFill>
                  <a:srgbClr val="000000"/>
                </a:solidFill>
              </a:rPr>
              <a:t>Qual</a:t>
            </a:r>
            <a:r>
              <a:rPr lang="en-US" altLang="en-US" sz="2400" b="1" dirty="0" smtClean="0">
                <a:solidFill>
                  <a:srgbClr val="000000"/>
                </a:solidFill>
              </a:rPr>
              <a:t> Training</a:t>
            </a:r>
          </a:p>
          <a:p>
            <a:pPr marL="342900" lvl="1" indent="-342900" algn="l">
              <a:buFont typeface="Arial" pitchFamily="34" charset="0"/>
              <a:buChar char="•"/>
              <a:defRPr/>
            </a:pPr>
            <a:endParaRPr lang="en-US" altLang="en-US" sz="2400" b="1" kern="0" dirty="0">
              <a:solidFill>
                <a:srgbClr val="000000"/>
              </a:solidFill>
            </a:endParaRPr>
          </a:p>
          <a:p>
            <a:pPr marL="342900" lvl="1" indent="-342900" algn="l">
              <a:buFont typeface="Times New Roman" panose="02020603050405020304" pitchFamily="18" charset="0"/>
              <a:buChar char="–"/>
              <a:defRPr/>
            </a:pPr>
            <a:r>
              <a:rPr lang="en-US" altLang="en-US" sz="2000" kern="0" dirty="0" smtClean="0">
                <a:solidFill>
                  <a:srgbClr val="000000"/>
                </a:solidFill>
              </a:rPr>
              <a:t>Create the training event</a:t>
            </a:r>
          </a:p>
          <a:p>
            <a:pPr marL="342900" lvl="1" indent="-342900" algn="l">
              <a:buFont typeface="Arial" pitchFamily="34" charset="0"/>
              <a:buChar char="•"/>
              <a:defRPr/>
            </a:pPr>
            <a:endParaRPr lang="en-US" altLang="en-US" sz="2000" kern="0" dirty="0">
              <a:solidFill>
                <a:srgbClr val="000000"/>
              </a:solidFill>
            </a:endParaRPr>
          </a:p>
          <a:p>
            <a:pPr marL="342900" lvl="1" indent="-342900" algn="l">
              <a:buFont typeface="Times New Roman" panose="02020603050405020304" pitchFamily="18" charset="0"/>
              <a:buChar char="‒"/>
              <a:defRPr/>
            </a:pPr>
            <a:r>
              <a:rPr lang="en-US" altLang="en-US" sz="2000" kern="0" dirty="0" smtClean="0">
                <a:solidFill>
                  <a:srgbClr val="000000"/>
                </a:solidFill>
              </a:rPr>
              <a:t>Enroll attendees</a:t>
            </a:r>
          </a:p>
          <a:p>
            <a:pPr marL="342900" lvl="1" indent="-342900" algn="l">
              <a:buFont typeface="Arial" pitchFamily="34" charset="0"/>
              <a:buChar char="•"/>
              <a:defRPr/>
            </a:pPr>
            <a:endParaRPr lang="en-US" altLang="en-US" sz="2000" kern="0" dirty="0">
              <a:solidFill>
                <a:srgbClr val="000000"/>
              </a:solidFill>
            </a:endParaRPr>
          </a:p>
          <a:p>
            <a:pPr marL="342900" lvl="1" indent="-342900" algn="l">
              <a:buFont typeface="Times New Roman" panose="02020603050405020304" pitchFamily="18" charset="0"/>
              <a:buChar char="‒"/>
              <a:defRPr/>
            </a:pPr>
            <a:r>
              <a:rPr lang="en-US" altLang="en-US" sz="2000" kern="0" dirty="0" smtClean="0">
                <a:solidFill>
                  <a:srgbClr val="000000"/>
                </a:solidFill>
              </a:rPr>
              <a:t>Conduct the training</a:t>
            </a:r>
          </a:p>
          <a:p>
            <a:pPr marL="342900" lvl="1" indent="-342900" algn="l">
              <a:buFont typeface="Arial" pitchFamily="34" charset="0"/>
              <a:buChar char="•"/>
              <a:defRPr/>
            </a:pPr>
            <a:endParaRPr lang="en-US" altLang="en-US" sz="2000" kern="0" dirty="0">
              <a:solidFill>
                <a:srgbClr val="000000"/>
              </a:solidFill>
            </a:endParaRPr>
          </a:p>
          <a:p>
            <a:pPr marL="342900" lvl="1" indent="-342900" algn="l">
              <a:buFont typeface="Times New Roman" panose="02020603050405020304" pitchFamily="18" charset="0"/>
              <a:buChar char="‒"/>
              <a:defRPr/>
            </a:pPr>
            <a:r>
              <a:rPr lang="en-US" altLang="en-US" sz="2000" kern="0" dirty="0" smtClean="0">
                <a:solidFill>
                  <a:srgbClr val="000000"/>
                </a:solidFill>
              </a:rPr>
              <a:t>Confirm attendees</a:t>
            </a:r>
          </a:p>
          <a:p>
            <a:pPr marL="342900" lvl="1" indent="-342900" algn="l">
              <a:buFont typeface="Arial" pitchFamily="34" charset="0"/>
              <a:buChar char="•"/>
              <a:defRPr/>
            </a:pPr>
            <a:endParaRPr lang="en-US" altLang="en-US" sz="2000" kern="0" dirty="0">
              <a:solidFill>
                <a:srgbClr val="000000"/>
              </a:solidFill>
            </a:endParaRPr>
          </a:p>
          <a:p>
            <a:pPr marL="342900" lvl="1" indent="-342900" algn="l">
              <a:buFont typeface="Times New Roman" panose="02020603050405020304" pitchFamily="18" charset="0"/>
              <a:buChar char="‒"/>
              <a:defRPr/>
            </a:pPr>
            <a:r>
              <a:rPr lang="en-US" altLang="en-US" sz="2000" kern="0" dirty="0" smtClean="0">
                <a:solidFill>
                  <a:srgbClr val="000000"/>
                </a:solidFill>
              </a:rPr>
              <a:t>Verify Training</a:t>
            </a:r>
          </a:p>
          <a:p>
            <a:pPr marL="342900" lvl="1" indent="-342900" algn="l">
              <a:buFont typeface="Arial" pitchFamily="34" charset="0"/>
              <a:buChar char="•"/>
              <a:defRPr/>
            </a:pPr>
            <a:endParaRPr lang="en-US" altLang="en-US" sz="2400" b="1" kern="0" dirty="0">
              <a:solidFill>
                <a:srgbClr val="000000"/>
              </a:solidFill>
            </a:endParaRPr>
          </a:p>
          <a:p>
            <a:pPr marL="342900" lvl="1" indent="-342900" algn="l">
              <a:buFont typeface="Arial" pitchFamily="34" charset="0"/>
              <a:buChar char="•"/>
              <a:defRPr/>
            </a:pPr>
            <a:endParaRPr lang="en-US" altLang="en-US" sz="2400" kern="0" dirty="0" smtClean="0">
              <a:solidFill>
                <a:srgbClr val="000000"/>
              </a:solidFill>
            </a:endParaRPr>
          </a:p>
          <a:p>
            <a:pPr algn="l">
              <a:defRPr/>
            </a:pPr>
            <a:r>
              <a:rPr lang="en-US" altLang="en-US" sz="2400" kern="0" dirty="0" smtClean="0">
                <a:solidFill>
                  <a:srgbClr val="000000"/>
                </a:solidFill>
              </a:rPr>
              <a:t/>
            </a:r>
            <a:br>
              <a:rPr lang="en-US" altLang="en-US" sz="2400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96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SD Brief">
  <a:themeElements>
    <a:clrScheme name="">
      <a:dk1>
        <a:srgbClr val="000000"/>
      </a:dk1>
      <a:lt1>
        <a:srgbClr val="99FF66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CAFFB8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SD Brief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BLSD Brief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SD Brief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BLSD Brief</Template>
  <TotalTime>47452</TotalTime>
  <Words>545</Words>
  <Application>Microsoft Office PowerPoint</Application>
  <PresentationFormat>On-screen Show (4:3)</PresentationFormat>
  <Paragraphs>130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Algerian</vt:lpstr>
      <vt:lpstr>Arial</vt:lpstr>
      <vt:lpstr>Courier New</vt:lpstr>
      <vt:lpstr>Times New Roman</vt:lpstr>
      <vt:lpstr>BLSD Brief</vt:lpstr>
      <vt:lpstr>PowerPoint Presentation</vt:lpstr>
      <vt:lpstr>MCO 8023.3C mandates that all personnel whose duties include the handling of A&amp;E will participate in a personnel QUAL/CERT program.  This includes but is not limited to personnel assigned to the MOS fields 2300 and 6500 unless exempted.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</vt:lpstr>
    </vt:vector>
  </TitlesOfParts>
  <Company>NMCI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tom.barton</dc:creator>
  <cp:lastModifiedBy>Allison MSgt Jared R</cp:lastModifiedBy>
  <cp:revision>1711</cp:revision>
  <cp:lastPrinted>2014-06-18T16:13:53Z</cp:lastPrinted>
  <dcterms:created xsi:type="dcterms:W3CDTF">2007-07-26T17:56:45Z</dcterms:created>
  <dcterms:modified xsi:type="dcterms:W3CDTF">2017-10-10T14:04:14Z</dcterms:modified>
</cp:coreProperties>
</file>