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1283" r:id="rId2"/>
    <p:sldId id="1284" r:id="rId3"/>
    <p:sldId id="1285" r:id="rId4"/>
    <p:sldId id="1435" r:id="rId5"/>
    <p:sldId id="1436" r:id="rId6"/>
    <p:sldId id="1286" r:id="rId7"/>
    <p:sldId id="1287" r:id="rId8"/>
    <p:sldId id="1432" r:id="rId9"/>
    <p:sldId id="1288" r:id="rId10"/>
    <p:sldId id="1289" r:id="rId11"/>
    <p:sldId id="1290" r:id="rId12"/>
    <p:sldId id="1291" r:id="rId13"/>
    <p:sldId id="1292" r:id="rId14"/>
    <p:sldId id="1293" r:id="rId15"/>
    <p:sldId id="1294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Courier New" pitchFamily="49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95534" autoAdjust="0"/>
  </p:normalViewPr>
  <p:slideViewPr>
    <p:cSldViewPr>
      <p:cViewPr varScale="1">
        <p:scale>
          <a:sx n="86" d="100"/>
          <a:sy n="86" d="100"/>
        </p:scale>
        <p:origin x="9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1818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A431815-1E30-4C57-AF0B-69A42EC697AD}" type="datetimeFigureOut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CB6D85D-C996-4444-AC1E-DBFD259D4B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8211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67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5" tIns="46587" rIns="93175" bIns="46587" numCol="1" anchor="b" anchorCtr="0" compatLnSpc="1">
            <a:prstTxWarp prst="textNoShape">
              <a:avLst/>
            </a:prstTxWarp>
          </a:bodyPr>
          <a:lstStyle>
            <a:lvl1pPr algn="r" defTabSz="931956">
              <a:defRPr sz="1200">
                <a:latin typeface="Arial" charset="0"/>
              </a:defRPr>
            </a:lvl1pPr>
          </a:lstStyle>
          <a:p>
            <a:pPr>
              <a:defRPr/>
            </a:pPr>
            <a:fld id="{F6B7B77D-D41B-4583-9002-6715D1867E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298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A7653-8F24-478C-93B4-897223C8FD4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D6531-73BC-4C57-B5AF-4632C9636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038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B008D3-2D81-44B0-9840-D61A0B29EF97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DE19E4-F50B-4A7C-A068-091F9D11344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563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8E6D8-D8E8-4530-BED6-8D0C0C94BC6B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89D15-F680-4152-83E7-6CB345E6C7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8810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A0EE0-4AA5-4840-B9E7-AF4DE00DB9B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E42BC-B2F9-49BF-BF71-14EDF7993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757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9B23B7-9152-4F12-A62F-4721F61105F5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9F003-2850-49BD-B191-B191FDD3A4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3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C933E-C121-4221-8F1D-5EBBC1AE2C1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9CE672-EC27-4D77-A58F-CF610848D9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59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1228-392F-4391-B969-4B15C1F79E61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1037C-982F-44E8-BA3F-1A5B7AB13A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87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86AB28-98CF-4F33-8D1D-D39CC92F6FF9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FA383D-616B-4333-8292-EE01E20C3C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0C2BE-EAEA-4D11-9637-0D74ADEC20AA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0E8234-DAC2-4DFC-AFF0-86CD040E2E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1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62C40-23D1-4098-9631-49BC987086ED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477070-59F1-495A-8DAF-6393DA71EE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4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D1555-9B1E-4DE2-AF42-979AF0A7BE36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2662B-3171-499D-AD7B-6CCA79FED8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647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C070D-A113-43D5-B42C-A22D441480F2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2FC6F-5577-4C59-9B6E-CD1FB5C99E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505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CCA80530-EAA0-4473-91E0-C756F194A774}" type="datetime1">
              <a:rPr lang="en-US"/>
              <a:pPr>
                <a:defRPr/>
              </a:pPr>
              <a:t>10/16/2017</a:t>
            </a:fld>
            <a:endParaRPr lang="en-US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F3FAF337-76AC-4445-9DF4-FC281EB87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8" descr="npo00000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66888"/>
            <a:ext cx="91440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9" descr="EG&amp;A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" y="50800"/>
            <a:ext cx="1130300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0" descr="D:\Documents and Settings\timmy.babineaux\My Documents\My Pictures\mcb_logo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0800"/>
            <a:ext cx="9017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400" dirty="0" smtClean="0"/>
              <a:t>INVENTORY AND ACCOUNTABILITY PROCEDURES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83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/>
              <a:t>Equipment Custody Record (ECR) (NAVMC 10359)</a:t>
            </a:r>
          </a:p>
          <a:p>
            <a:r>
              <a:rPr lang="en-US" sz="2400" dirty="0" smtClean="0"/>
              <a:t>The ECR is an </a:t>
            </a:r>
            <a:r>
              <a:rPr lang="en-US" sz="2400" dirty="0"/>
              <a:t>approved form </a:t>
            </a:r>
            <a:r>
              <a:rPr lang="en-US" sz="2400" dirty="0" smtClean="0"/>
              <a:t>to </a:t>
            </a:r>
            <a:r>
              <a:rPr lang="en-US" sz="2400" dirty="0"/>
              <a:t>sub-custody </a:t>
            </a:r>
            <a:r>
              <a:rPr lang="en-US" sz="2400" dirty="0" smtClean="0"/>
              <a:t>non-expendable A&amp;E as well. 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r>
              <a:rPr lang="en-US" sz="2000" dirty="0" smtClean="0"/>
              <a:t>It is mainly used to sub-custody security, dummy, inert A&amp;E from the Armory to unit personnel that will utilize the items for either security purposes (security A&amp;E) or training purposes (dummy/inert ammo).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Log book alone does not meet the requirement.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92830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/>
              <a:t>Inert Accountability</a:t>
            </a:r>
          </a:p>
          <a:p>
            <a:r>
              <a:rPr lang="en-US" sz="2400" dirty="0" smtClean="0"/>
              <a:t>A request to the ESO must be submitted for certifying A&amp;E items inert.  Upon approval and certification, accountability of the inert items must be maintained.</a:t>
            </a:r>
          </a:p>
          <a:p>
            <a:pPr lvl="1"/>
            <a:r>
              <a:rPr lang="en-US" sz="2000" dirty="0" smtClean="0"/>
              <a:t>Units must </a:t>
            </a:r>
            <a:r>
              <a:rPr lang="en-US" sz="2000" dirty="0"/>
              <a:t>maintain a </a:t>
            </a:r>
            <a:r>
              <a:rPr lang="en-US" sz="2000" dirty="0" smtClean="0"/>
              <a:t>record of </a:t>
            </a:r>
            <a:r>
              <a:rPr lang="en-US" sz="2000" dirty="0"/>
              <a:t>all inerted ammunition currently </a:t>
            </a:r>
            <a:r>
              <a:rPr lang="en-US" sz="2000" dirty="0" smtClean="0"/>
              <a:t>stored.  The following information must be provided as a minimum:</a:t>
            </a:r>
          </a:p>
          <a:p>
            <a:pPr lvl="1"/>
            <a:endParaRPr lang="en-US" sz="16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  <a:p>
            <a:pPr lvl="1"/>
            <a:endParaRPr lang="en-US" altLang="en-US" sz="2000" dirty="0" smtClean="0"/>
          </a:p>
          <a:p>
            <a:pPr lvl="1"/>
            <a:r>
              <a:rPr lang="en-US" altLang="en-US" sz="2000" dirty="0" smtClean="0"/>
              <a:t>Reference</a:t>
            </a:r>
            <a:r>
              <a:rPr lang="en-US" altLang="en-US" sz="2000" dirty="0"/>
              <a:t>: </a:t>
            </a:r>
            <a:r>
              <a:rPr lang="en-US" altLang="en-US" sz="2000" dirty="0" smtClean="0"/>
              <a:t>NAVSEA OP 5, Volume 1, chapter 2.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54" t="23438" r="8158" b="62846"/>
          <a:stretch/>
        </p:blipFill>
        <p:spPr bwMode="auto">
          <a:xfrm>
            <a:off x="534201" y="4724400"/>
            <a:ext cx="8229601" cy="1175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9296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b="1" dirty="0" smtClean="0"/>
              <a:t>Vouchers</a:t>
            </a:r>
          </a:p>
          <a:p>
            <a:r>
              <a:rPr lang="en-US" altLang="en-US" sz="2400" dirty="0" smtClean="0"/>
              <a:t>Gain/loss of A&amp;E discovered by results of an inventory or an audit shall be adjusted with a voucher following the procedures below.</a:t>
            </a:r>
          </a:p>
          <a:p>
            <a:pPr lvl="1"/>
            <a:endParaRPr lang="en-US" altLang="en-US" sz="2000" dirty="0" smtClean="0"/>
          </a:p>
          <a:p>
            <a:pPr lvl="1"/>
            <a:r>
              <a:rPr lang="en-US" altLang="en-US" sz="2000" dirty="0" smtClean="0"/>
              <a:t>Report gains/losses to the AA&amp;E Officer</a:t>
            </a:r>
          </a:p>
          <a:p>
            <a:pPr lvl="1"/>
            <a:endParaRPr lang="en-US" altLang="en-US" sz="2000" dirty="0" smtClean="0"/>
          </a:p>
          <a:p>
            <a:pPr lvl="1"/>
            <a:r>
              <a:rPr lang="en-US" altLang="en-US" sz="2000" dirty="0" smtClean="0"/>
              <a:t>The AA&amp;E Officer will conduct causative research and request an investigation to CO within 5 calendar days and assigns a voucher (document) number on the submission for tracking purposes.  </a:t>
            </a:r>
          </a:p>
          <a:p>
            <a:pPr lvl="1"/>
            <a:endParaRPr lang="en-US" altLang="en-US" sz="2000" dirty="0" smtClean="0"/>
          </a:p>
          <a:p>
            <a:pPr lvl="1"/>
            <a:r>
              <a:rPr lang="en-US" altLang="en-US" sz="2000" dirty="0" smtClean="0"/>
              <a:t>The CO will either endorse the AA&amp;E Officer’s letter or appoint an investigating officer within 5 calendar days of receiving the notification.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1083E39-EA19-4F04-BC74-85F458F8D305}" type="slidenum">
              <a:rPr lang="en-US" altLang="en-US" sz="1400" smtClean="0">
                <a:solidFill>
                  <a:srgbClr val="000000"/>
                </a:solidFill>
              </a:rPr>
              <a:pPr/>
              <a:t>12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Inventory and </a:t>
            </a:r>
            <a:br>
              <a:rPr lang="en-US" altLang="en-US" kern="0" cap="all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Accountability Procedures 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7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457200" lvl="1" indent="0">
              <a:buNone/>
            </a:pPr>
            <a:endParaRPr lang="en-US" altLang="en-US" sz="2000" dirty="0" smtClean="0"/>
          </a:p>
          <a:p>
            <a:pPr lvl="1"/>
            <a:r>
              <a:rPr lang="en-US" altLang="en-US" sz="2000" dirty="0" smtClean="0"/>
              <a:t>Upon completion of investigation, a voucher DD Form 1348-1A will be generated to adjust the account using the voucher number assigned.</a:t>
            </a:r>
          </a:p>
          <a:p>
            <a:pPr lvl="1"/>
            <a:endParaRPr lang="en-US" altLang="en-US" sz="2000" dirty="0" smtClean="0"/>
          </a:p>
          <a:p>
            <a:pPr lvl="1"/>
            <a:r>
              <a:rPr lang="en-US" altLang="en-US" sz="2000" dirty="0" smtClean="0"/>
              <a:t>The </a:t>
            </a:r>
            <a:r>
              <a:rPr lang="en-US" altLang="en-US" sz="2000" dirty="0"/>
              <a:t>inventory adjustment voucher file will </a:t>
            </a:r>
            <a:r>
              <a:rPr lang="en-US" altLang="en-US" sz="2000" dirty="0" smtClean="0"/>
              <a:t>contain all </a:t>
            </a:r>
            <a:r>
              <a:rPr lang="en-US" altLang="en-US" sz="2000" dirty="0"/>
              <a:t>inventory adjustment documents, reports of investigations, and </a:t>
            </a:r>
            <a:r>
              <a:rPr lang="en-US" altLang="en-US" sz="2000" dirty="0" smtClean="0"/>
              <a:t>the Missing, Lost, Stolen, Recovered  (MLSR) documentation </a:t>
            </a:r>
            <a:r>
              <a:rPr lang="en-US" altLang="en-US" sz="2000" dirty="0"/>
              <a:t>(if applicable).</a:t>
            </a:r>
            <a:endParaRPr lang="en-US" altLang="en-US" sz="2000" dirty="0" smtClean="0"/>
          </a:p>
          <a:p>
            <a:pPr lvl="1"/>
            <a:endParaRPr lang="en-US" altLang="en-US" sz="2000" dirty="0"/>
          </a:p>
          <a:p>
            <a:pPr lvl="1"/>
            <a:r>
              <a:rPr lang="en-US" altLang="en-US" sz="2000" dirty="0"/>
              <a:t>Reference: MCO 8010.13, enclosure (1), chapter 5</a:t>
            </a:r>
            <a:r>
              <a:rPr lang="en-US" altLang="en-US" sz="2000" dirty="0" smtClean="0"/>
              <a:t>.</a:t>
            </a:r>
            <a:r>
              <a:rPr lang="en-US" altLang="en-US" sz="2000" dirty="0"/>
              <a:t> </a:t>
            </a:r>
            <a:r>
              <a:rPr lang="en-US" altLang="en-US" sz="2000" dirty="0" smtClean="0"/>
              <a:t>and MCO 4400.150, chapter 2 and chapter 5.</a:t>
            </a:r>
            <a:endParaRPr lang="en-US" sz="2000" dirty="0"/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9756328B-CB0F-4A89-9638-82A2F77CF4FA}" type="slidenum">
              <a:rPr lang="en-US" altLang="en-US" sz="1400" smtClean="0">
                <a:solidFill>
                  <a:srgbClr val="000000"/>
                </a:solidFill>
              </a:rPr>
              <a:pPr/>
              <a:t>13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Inventory and </a:t>
            </a:r>
            <a:br>
              <a:rPr lang="en-US" altLang="en-US" kern="0" cap="all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Accountability Procedures 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52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2400" b="1" dirty="0"/>
              <a:t>Document Identification Codes (DIC)</a:t>
            </a:r>
            <a:endParaRPr lang="en-US" altLang="en-US" sz="2400" b="1" dirty="0" smtClean="0"/>
          </a:p>
          <a:p>
            <a:r>
              <a:rPr lang="en-US" altLang="en-US" sz="2400" dirty="0" smtClean="0"/>
              <a:t>DICs (also known as </a:t>
            </a:r>
            <a:r>
              <a:rPr lang="en-US" altLang="en-US" sz="2400" dirty="0"/>
              <a:t>T</a:t>
            </a:r>
            <a:r>
              <a:rPr lang="en-US" altLang="en-US" sz="2400" dirty="0" smtClean="0"/>
              <a:t>ransaction Codes) are utilized for all transactions such as issues, receipts, and vouchers on NAVMC 10774 cards, DD Form 1348-1A, etc.</a:t>
            </a:r>
          </a:p>
          <a:p>
            <a:endParaRPr lang="en-US" altLang="en-US" sz="2400" dirty="0" smtClean="0"/>
          </a:p>
          <a:p>
            <a:r>
              <a:rPr lang="en-US" altLang="en-US" sz="2400" dirty="0" smtClean="0"/>
              <a:t>A common trend throughout the Explosives Safety Self-Assessments (ESSA) is incorrect usage of DICs. </a:t>
            </a:r>
          </a:p>
          <a:p>
            <a:pPr marL="0" indent="0">
              <a:buNone/>
            </a:pPr>
            <a:endParaRPr lang="en-US" altLang="en-US" sz="2400" dirty="0" smtClean="0"/>
          </a:p>
          <a:p>
            <a:r>
              <a:rPr lang="en-US" altLang="en-US" sz="2400" dirty="0" smtClean="0"/>
              <a:t>Reference: MCO 8010.13, enclosure (3), appendix D for Supported Units and appendix E for the Supporting Unit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717A169-2F02-4AC9-BD2C-3060D908C0A7}" type="slidenum">
              <a:rPr lang="en-US" altLang="en-US" sz="1400" smtClean="0">
                <a:solidFill>
                  <a:srgbClr val="000000"/>
                </a:solidFill>
              </a:rPr>
              <a:pPr/>
              <a:t>14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Inventory and </a:t>
            </a:r>
            <a:br>
              <a:rPr lang="en-US" altLang="en-US" kern="0" cap="all" dirty="0" smtClean="0">
                <a:solidFill>
                  <a:srgbClr val="000000"/>
                </a:solidFill>
              </a:rPr>
            </a:br>
            <a:r>
              <a:rPr lang="en-US" altLang="en-US" kern="0" cap="all" dirty="0" smtClean="0">
                <a:solidFill>
                  <a:srgbClr val="000000"/>
                </a:solidFill>
              </a:rPr>
              <a:t>Accountability Procedures </a:t>
            </a:r>
            <a:r>
              <a:rPr lang="en-US" altLang="en-US" kern="0" dirty="0" smtClean="0">
                <a:solidFill>
                  <a:srgbClr val="000000"/>
                </a:solidFill>
              </a:rPr>
              <a:t/>
            </a:r>
            <a:br>
              <a:rPr lang="en-US" altLang="en-US" kern="0" dirty="0" smtClean="0">
                <a:solidFill>
                  <a:srgbClr val="000000"/>
                </a:solidFill>
              </a:rPr>
            </a:br>
            <a:endParaRPr lang="en-US" altLang="en-US" kern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92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QUESTIONS?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065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r>
              <a:rPr lang="en-US" altLang="en-US" sz="2400" dirty="0" smtClean="0"/>
              <a:t>Arms, Ammunition, &amp; </a:t>
            </a:r>
            <a:r>
              <a:rPr lang="en-US" altLang="en-US" sz="2400" dirty="0"/>
              <a:t>Explosives (AA&amp;E</a:t>
            </a:r>
            <a:r>
              <a:rPr lang="en-US" altLang="en-US" sz="2400" dirty="0" smtClean="0"/>
              <a:t>) Officer </a:t>
            </a:r>
            <a:r>
              <a:rPr lang="en-US" altLang="en-US" sz="2400" dirty="0"/>
              <a:t>initial </a:t>
            </a:r>
            <a:r>
              <a:rPr lang="en-US" altLang="en-US" sz="2400" dirty="0" smtClean="0"/>
              <a:t>100% inventory</a:t>
            </a:r>
          </a:p>
          <a:p>
            <a:r>
              <a:rPr lang="en-US" altLang="en-US" sz="2400" dirty="0" smtClean="0"/>
              <a:t>AA&amp;E Officer quarterly reviews</a:t>
            </a:r>
          </a:p>
          <a:p>
            <a:r>
              <a:rPr lang="en-US" altLang="en-US" sz="2400" dirty="0" smtClean="0"/>
              <a:t>Audit &amp; Verification Officer (AVO) quarterly audits </a:t>
            </a:r>
          </a:p>
          <a:p>
            <a:r>
              <a:rPr lang="en-US" altLang="en-US" sz="2400" dirty="0" smtClean="0"/>
              <a:t>Monthly, Semi-Annual, Annual Inventories</a:t>
            </a:r>
            <a:endParaRPr lang="en-US" altLang="en-US" sz="2400" dirty="0"/>
          </a:p>
          <a:p>
            <a:r>
              <a:rPr lang="en-US" altLang="en-US" sz="2400" dirty="0" smtClean="0"/>
              <a:t>NAVMC 10774</a:t>
            </a:r>
          </a:p>
          <a:p>
            <a:r>
              <a:rPr lang="en-US" altLang="en-US" sz="2400" dirty="0" smtClean="0"/>
              <a:t>DD Form 1348-1A</a:t>
            </a:r>
          </a:p>
          <a:p>
            <a:r>
              <a:rPr lang="en-US" altLang="en-US" sz="2400" dirty="0"/>
              <a:t>Inert </a:t>
            </a:r>
            <a:r>
              <a:rPr lang="en-US" altLang="en-US" sz="2400" dirty="0" smtClean="0"/>
              <a:t>Accountability</a:t>
            </a:r>
            <a:endParaRPr lang="en-US" altLang="en-US" sz="2400" dirty="0"/>
          </a:p>
          <a:p>
            <a:r>
              <a:rPr lang="en-US" altLang="en-US" sz="2400" dirty="0" smtClean="0"/>
              <a:t>Vouchers</a:t>
            </a:r>
          </a:p>
          <a:p>
            <a:r>
              <a:rPr lang="en-US" altLang="en-US" sz="2400" dirty="0" smtClean="0"/>
              <a:t>Document Identifier Codes</a:t>
            </a:r>
          </a:p>
          <a:p>
            <a:endParaRPr lang="en-US" altLang="en-US" sz="2400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22817CE9-55FD-4CA7-BCDE-0F1E56F1F6E9}" type="slidenum">
              <a:rPr lang="en-US" altLang="en-US" sz="1400" smtClean="0">
                <a:solidFill>
                  <a:srgbClr val="000000"/>
                </a:solidFill>
              </a:rPr>
              <a:pPr/>
              <a:t>2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361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altLang="en-US" sz="2400" b="1" dirty="0" smtClean="0"/>
              <a:t>AA&amp;E Officer</a:t>
            </a:r>
          </a:p>
          <a:p>
            <a:pPr>
              <a:defRPr/>
            </a:pPr>
            <a:r>
              <a:rPr lang="en-US" sz="2400" dirty="0" smtClean="0"/>
              <a:t>Must conduct </a:t>
            </a:r>
            <a:r>
              <a:rPr lang="en-US" sz="2400" dirty="0"/>
              <a:t>a 100-percent physical inventory </a:t>
            </a:r>
            <a:r>
              <a:rPr lang="en-US" sz="2400" dirty="0" smtClean="0"/>
              <a:t>and a complete review of all AA&amp;E within 30 days of appointment.</a:t>
            </a:r>
          </a:p>
          <a:p>
            <a:pPr marL="0" indent="0">
              <a:buNone/>
              <a:defRPr/>
            </a:pPr>
            <a:endParaRPr lang="en-US" sz="2400" dirty="0" smtClean="0"/>
          </a:p>
          <a:p>
            <a:pPr lvl="1">
              <a:defRPr/>
            </a:pPr>
            <a:r>
              <a:rPr lang="en-US" sz="2000" dirty="0"/>
              <a:t>The </a:t>
            </a:r>
            <a:r>
              <a:rPr lang="en-US" sz="2000" dirty="0" smtClean="0"/>
              <a:t>inventory/review </a:t>
            </a:r>
            <a:r>
              <a:rPr lang="en-US" sz="2000" dirty="0"/>
              <a:t>must be retained for 6 years and 3 months from date of </a:t>
            </a:r>
            <a:r>
              <a:rPr lang="en-US" sz="2000" dirty="0" smtClean="0"/>
              <a:t>acceptance</a:t>
            </a:r>
          </a:p>
          <a:p>
            <a:pPr marL="457200" lvl="1" indent="0">
              <a:buNone/>
              <a:defRPr/>
            </a:pPr>
            <a:endParaRPr lang="en-US" sz="2000" dirty="0"/>
          </a:p>
          <a:p>
            <a:pPr lvl="1">
              <a:defRPr/>
            </a:pPr>
            <a:r>
              <a:rPr lang="en-US" sz="2000" dirty="0"/>
              <a:t>Initial inventory must be placed on the 10774 </a:t>
            </a:r>
            <a:r>
              <a:rPr lang="en-US" sz="2000" dirty="0" smtClean="0"/>
              <a:t>card</a:t>
            </a:r>
          </a:p>
          <a:p>
            <a:pPr lvl="1">
              <a:defRPr/>
            </a:pPr>
            <a:endParaRPr lang="en-US" sz="2000" dirty="0"/>
          </a:p>
          <a:p>
            <a:pPr lvl="1">
              <a:defRPr/>
            </a:pPr>
            <a:r>
              <a:rPr lang="en-US" sz="2000" dirty="0" smtClean="0"/>
              <a:t>Kill two birds with one stone; just document.</a:t>
            </a:r>
            <a:endParaRPr lang="en-US" sz="2400" dirty="0" smtClean="0"/>
          </a:p>
          <a:p>
            <a:pPr marL="457200" lvl="1" indent="0">
              <a:buNone/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/>
          </a:p>
          <a:p>
            <a:pPr lvl="1">
              <a:defRPr/>
            </a:pPr>
            <a:endParaRPr lang="en-US" sz="2000" dirty="0" smtClean="0"/>
          </a:p>
          <a:p>
            <a:pPr lvl="1"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35C9138-2B77-47C1-ABCF-33FD2137222F}" type="slidenum">
              <a:rPr lang="en-US" altLang="en-US" sz="1400" smtClean="0">
                <a:solidFill>
                  <a:srgbClr val="000000"/>
                </a:solidFill>
              </a:rPr>
              <a:pPr/>
              <a:t>3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349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altLang="en-US" sz="2400" b="1" dirty="0" smtClean="0"/>
              <a:t>AA&amp;E Officer</a:t>
            </a:r>
          </a:p>
          <a:p>
            <a:pPr>
              <a:defRPr/>
            </a:pPr>
            <a:r>
              <a:rPr lang="en-US" sz="2400" dirty="0" smtClean="0"/>
              <a:t>Must conduct quarterly review of the following controls and respective quarter’s Monthly Serialized Inventories (MSI).</a:t>
            </a:r>
          </a:p>
          <a:p>
            <a:pPr marL="0" indent="0">
              <a:buNone/>
              <a:defRPr/>
            </a:pPr>
            <a:endParaRPr lang="en-US" sz="2400" dirty="0" smtClean="0"/>
          </a:p>
          <a:p>
            <a:pPr lvl="1">
              <a:defRPr/>
            </a:pPr>
            <a:r>
              <a:rPr lang="en-US" sz="2000" dirty="0" smtClean="0"/>
              <a:t>Appointment letters		- SOP/Desktop Turnovers</a:t>
            </a:r>
          </a:p>
          <a:p>
            <a:pPr lvl="1">
              <a:defRPr/>
            </a:pPr>
            <a:r>
              <a:rPr lang="en-US" sz="2000" dirty="0" smtClean="0"/>
              <a:t>AA&amp;E Screening Packages		- Audit % Verification Officer (AVO)</a:t>
            </a:r>
          </a:p>
          <a:p>
            <a:pPr lvl="1">
              <a:defRPr/>
            </a:pPr>
            <a:r>
              <a:rPr lang="en-US" sz="2000" dirty="0" smtClean="0"/>
              <a:t>Delegation of Authority (DOA)	quarterly audits</a:t>
            </a:r>
          </a:p>
          <a:p>
            <a:pPr lvl="1">
              <a:defRPr/>
            </a:pPr>
            <a:r>
              <a:rPr lang="en-US" sz="2000" dirty="0" smtClean="0"/>
              <a:t>Conduct a wall-to-wall		- review current physical security survey</a:t>
            </a:r>
          </a:p>
          <a:p>
            <a:pPr marL="457200" lvl="1" indent="0">
              <a:buNone/>
              <a:defRPr/>
            </a:pPr>
            <a:endParaRPr lang="en-US" sz="2000" dirty="0" smtClean="0"/>
          </a:p>
          <a:p>
            <a:pPr lvl="1">
              <a:defRPr/>
            </a:pPr>
            <a:r>
              <a:rPr lang="en-US" sz="2000" dirty="0" smtClean="0"/>
              <a:t>Retain quarterly reviews for 6 years and 3 months from its conduct.</a:t>
            </a:r>
          </a:p>
          <a:p>
            <a:pPr lvl="1">
              <a:defRPr/>
            </a:pPr>
            <a:endParaRPr lang="en-US" sz="2000" dirty="0"/>
          </a:p>
          <a:p>
            <a:pPr lvl="1">
              <a:defRPr/>
            </a:pPr>
            <a:r>
              <a:rPr lang="en-US" sz="2000" dirty="0" smtClean="0"/>
              <a:t>DTG: 301412Z Jan 14 Clarification </a:t>
            </a:r>
            <a:r>
              <a:rPr lang="en-US" sz="2000" dirty="0" err="1" smtClean="0"/>
              <a:t>msg</a:t>
            </a:r>
            <a:r>
              <a:rPr lang="en-US" sz="2000" dirty="0" smtClean="0"/>
              <a:t> on AA&amp;O </a:t>
            </a:r>
            <a:r>
              <a:rPr lang="en-US" sz="2000" dirty="0" err="1" smtClean="0"/>
              <a:t>insp</a:t>
            </a:r>
            <a:r>
              <a:rPr lang="en-US" sz="2000" dirty="0" smtClean="0"/>
              <a:t> &amp; reporting </a:t>
            </a:r>
            <a:r>
              <a:rPr lang="en-US" sz="2000" dirty="0" err="1" smtClean="0"/>
              <a:t>reqs</a:t>
            </a:r>
            <a:endParaRPr lang="en-US" sz="2000" dirty="0" smtClean="0"/>
          </a:p>
          <a:p>
            <a:pPr marL="457200" lvl="1" indent="0">
              <a:buNone/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/>
          </a:p>
          <a:p>
            <a:pPr lvl="1">
              <a:defRPr/>
            </a:pPr>
            <a:endParaRPr lang="en-US" sz="2000" dirty="0" smtClean="0"/>
          </a:p>
          <a:p>
            <a:pPr lvl="1"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35C9138-2B77-47C1-ABCF-33FD2137222F}" type="slidenum">
              <a:rPr lang="en-US" altLang="en-US" sz="1400" smtClean="0">
                <a:solidFill>
                  <a:srgbClr val="000000"/>
                </a:solidFill>
              </a:rPr>
              <a:pPr/>
              <a:t>4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6717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altLang="en-US" sz="2400" b="1" dirty="0" smtClean="0"/>
              <a:t>AVO</a:t>
            </a:r>
          </a:p>
          <a:p>
            <a:pPr>
              <a:defRPr/>
            </a:pPr>
            <a:r>
              <a:rPr lang="en-US" sz="2400" dirty="0" smtClean="0"/>
              <a:t>Must conduct </a:t>
            </a:r>
            <a:r>
              <a:rPr lang="en-US" sz="2400" dirty="0"/>
              <a:t>a </a:t>
            </a:r>
            <a:r>
              <a:rPr lang="en-US" sz="2400" dirty="0" smtClean="0"/>
              <a:t>quarterly audit of the command class V(W) management by:</a:t>
            </a:r>
          </a:p>
          <a:p>
            <a:pPr marL="0" indent="0">
              <a:buNone/>
              <a:defRPr/>
            </a:pPr>
            <a:endParaRPr lang="en-US" sz="2400" dirty="0" smtClean="0"/>
          </a:p>
          <a:p>
            <a:pPr lvl="1">
              <a:defRPr/>
            </a:pPr>
            <a:r>
              <a:rPr lang="en-US" sz="2000" dirty="0" smtClean="0"/>
              <a:t>Cross-reference DD Form 1348-1a issue/receipt documents with E581’s</a:t>
            </a:r>
          </a:p>
          <a:p>
            <a:pPr marL="457200" lvl="1" indent="0">
              <a:buNone/>
              <a:defRPr/>
            </a:pPr>
            <a:endParaRPr lang="en-US" sz="2000" dirty="0"/>
          </a:p>
          <a:p>
            <a:pPr lvl="1">
              <a:defRPr/>
            </a:pPr>
            <a:r>
              <a:rPr lang="en-US" sz="2000" dirty="0" smtClean="0"/>
              <a:t>Verify retention of supporting documentation</a:t>
            </a:r>
          </a:p>
          <a:p>
            <a:pPr lvl="1">
              <a:defRPr/>
            </a:pPr>
            <a:endParaRPr lang="en-US" sz="2000" dirty="0"/>
          </a:p>
          <a:p>
            <a:pPr lvl="1">
              <a:defRPr/>
            </a:pPr>
            <a:r>
              <a:rPr lang="en-US" sz="2000" dirty="0" smtClean="0"/>
              <a:t>Ensure AA&amp;E screenings are documented and maintained.</a:t>
            </a:r>
            <a:endParaRPr lang="en-US" sz="2400" dirty="0" smtClean="0"/>
          </a:p>
          <a:p>
            <a:pPr marL="457200" lvl="1" indent="0">
              <a:buNone/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 smtClean="0"/>
          </a:p>
          <a:p>
            <a:pPr lvl="1">
              <a:defRPr/>
            </a:pPr>
            <a:endParaRPr lang="en-US" sz="2000" dirty="0"/>
          </a:p>
          <a:p>
            <a:pPr lvl="1">
              <a:defRPr/>
            </a:pPr>
            <a:endParaRPr lang="en-US" sz="2000" dirty="0" smtClean="0"/>
          </a:p>
          <a:p>
            <a:pPr lvl="1"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35C9138-2B77-47C1-ABCF-33FD2137222F}" type="slidenum">
              <a:rPr lang="en-US" altLang="en-US" sz="1400" smtClean="0">
                <a:solidFill>
                  <a:srgbClr val="000000"/>
                </a:solidFill>
              </a:rPr>
              <a:pPr/>
              <a:t>5</a:t>
            </a:fld>
            <a:endParaRPr lang="en-US" altLang="en-US" sz="140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4702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en-US" altLang="en-US" sz="2400" b="1" dirty="0" smtClean="0"/>
              <a:t>Monthly, Semi-Annual, Annual Inventories</a:t>
            </a:r>
          </a:p>
          <a:p>
            <a:pPr>
              <a:defRPr/>
            </a:pPr>
            <a:r>
              <a:rPr lang="en-US" sz="2000" dirty="0" smtClean="0"/>
              <a:t>The CO must </a:t>
            </a:r>
            <a:r>
              <a:rPr lang="en-US" sz="2000" dirty="0"/>
              <a:t>appoint a disinterested </a:t>
            </a:r>
            <a:r>
              <a:rPr lang="en-US" sz="2000" dirty="0" smtClean="0"/>
              <a:t>SNCO/Officer in </a:t>
            </a:r>
            <a:r>
              <a:rPr lang="en-US" sz="2000" dirty="0"/>
              <a:t>writing to conduct and document monthly inventories of C</a:t>
            </a:r>
            <a:r>
              <a:rPr lang="en-US" sz="2000" dirty="0" smtClean="0"/>
              <a:t>lass V(W</a:t>
            </a:r>
            <a:r>
              <a:rPr lang="en-US" sz="2000" dirty="0"/>
              <a:t>) stored in locally controlled magazines, ready service lockers, </a:t>
            </a:r>
            <a:r>
              <a:rPr lang="en-US" sz="2000" dirty="0" smtClean="0"/>
              <a:t>or armories.</a:t>
            </a:r>
          </a:p>
          <a:p>
            <a:pPr lvl="1">
              <a:defRPr/>
            </a:pPr>
            <a:r>
              <a:rPr lang="en-US" sz="1800" dirty="0"/>
              <a:t>This inventory shall be conducted at the same time the monthly armory serialized inventory is conducted to alleviate duplicate assignments</a:t>
            </a:r>
            <a:r>
              <a:rPr lang="en-US" sz="1800" dirty="0" smtClean="0"/>
              <a:t>.</a:t>
            </a:r>
          </a:p>
          <a:p>
            <a:pPr marL="457200" lvl="1" indent="0">
              <a:buNone/>
              <a:defRPr/>
            </a:pPr>
            <a:endParaRPr lang="en-US" sz="1800" dirty="0" smtClean="0"/>
          </a:p>
          <a:p>
            <a:pPr lvl="1">
              <a:defRPr/>
            </a:pPr>
            <a:r>
              <a:rPr lang="en-US" sz="1800" dirty="0" smtClean="0"/>
              <a:t>Should include ammo tech and verify inventory quantities off of accountable record IOT identify discrepancies</a:t>
            </a:r>
          </a:p>
          <a:p>
            <a:pPr marL="457200" lvl="1" indent="0">
              <a:buNone/>
              <a:defRPr/>
            </a:pPr>
            <a:endParaRPr lang="en-US" sz="1800" dirty="0"/>
          </a:p>
          <a:p>
            <a:pPr lvl="1">
              <a:defRPr/>
            </a:pPr>
            <a:r>
              <a:rPr lang="en-US" sz="1800" dirty="0"/>
              <a:t>Copies of the inventory results will be maintained with the ammunition section for 3 years from the date of inventory</a:t>
            </a:r>
            <a:r>
              <a:rPr lang="en-US" sz="1800" dirty="0" smtClean="0"/>
              <a:t>.</a:t>
            </a:r>
          </a:p>
          <a:p>
            <a:pPr lvl="1">
              <a:defRPr/>
            </a:pPr>
            <a:endParaRPr lang="en-US" sz="1800" dirty="0"/>
          </a:p>
          <a:p>
            <a:pPr>
              <a:defRPr/>
            </a:pPr>
            <a:r>
              <a:rPr lang="en-US" sz="2000" dirty="0" smtClean="0"/>
              <a:t>Monthly, Semi-Annual, Annual inventories must be annotated on the NAVMC 10774 cards.</a:t>
            </a:r>
            <a:endParaRPr lang="en-US" sz="2000" dirty="0"/>
          </a:p>
          <a:p>
            <a:pPr>
              <a:defRPr/>
            </a:pPr>
            <a:endParaRPr lang="en-US" sz="2400" dirty="0" smtClean="0"/>
          </a:p>
          <a:p>
            <a:pPr>
              <a:defRPr/>
            </a:pPr>
            <a:endParaRPr lang="en-US" sz="2000" dirty="0" smtClean="0"/>
          </a:p>
          <a:p>
            <a:pPr marL="457200" lvl="1" indent="0">
              <a:buNone/>
              <a:defRPr/>
            </a:pPr>
            <a:endParaRPr lang="en-US" sz="2000" dirty="0" smtClean="0"/>
          </a:p>
          <a:p>
            <a:pPr marL="457200" lvl="1" indent="0">
              <a:buNone/>
              <a:defRPr/>
            </a:pPr>
            <a:endParaRPr lang="en-US" dirty="0"/>
          </a:p>
          <a:p>
            <a:pPr marL="0" indent="0">
              <a:buFontTx/>
              <a:buNone/>
              <a:defRPr/>
            </a:pPr>
            <a:endParaRPr lang="en-US" dirty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35C9138-2B77-47C1-ABCF-33FD2137222F}" type="slidenum">
              <a:rPr lang="en-US" altLang="en-US" sz="1400" smtClean="0">
                <a:solidFill>
                  <a:srgbClr val="000000"/>
                </a:solidFill>
              </a:rPr>
              <a:pPr/>
              <a:t>6</a:t>
            </a:fld>
            <a:endParaRPr lang="en-US" altLang="en-US" sz="1400" dirty="0" smtClean="0">
              <a:solidFill>
                <a:srgbClr val="00000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0091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/>
              <a:t>Ammunition NSN/Lot Number Record (NAVMC 10774)</a:t>
            </a:r>
          </a:p>
          <a:p>
            <a:r>
              <a:rPr lang="en-US" sz="2400" dirty="0" smtClean="0"/>
              <a:t>For </a:t>
            </a:r>
            <a:r>
              <a:rPr lang="en-US" sz="2400" dirty="0"/>
              <a:t>purposes of accounting for </a:t>
            </a:r>
            <a:r>
              <a:rPr lang="en-US" sz="2400" dirty="0" smtClean="0"/>
              <a:t>Class </a:t>
            </a:r>
            <a:r>
              <a:rPr lang="en-US" sz="2400" dirty="0"/>
              <a:t>V(W) material at the unit level, NAVMC 10774 will be </a:t>
            </a:r>
            <a:r>
              <a:rPr lang="en-US" sz="2400" dirty="0" smtClean="0"/>
              <a:t>utilized for each lot number of A&amp;E stored.</a:t>
            </a:r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NAVMC 10774 cards must be updated </a:t>
            </a:r>
            <a:r>
              <a:rPr lang="en-US" sz="2000" dirty="0"/>
              <a:t>immediately upon receipt, issue, or other adjustments </a:t>
            </a:r>
            <a:r>
              <a:rPr lang="en-US" sz="2000" dirty="0" smtClean="0"/>
              <a:t>associated with </a:t>
            </a:r>
            <a:r>
              <a:rPr lang="en-US" sz="2000" dirty="0"/>
              <a:t>the lot</a:t>
            </a:r>
            <a:r>
              <a:rPr lang="en-US" sz="2000" dirty="0" smtClean="0"/>
              <a:t>. 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The DD </a:t>
            </a:r>
            <a:r>
              <a:rPr lang="en-US" sz="2000" dirty="0"/>
              <a:t>Form 1348-1A will be utilized to record all transactions </a:t>
            </a:r>
            <a:r>
              <a:rPr lang="en-US" sz="2000" dirty="0" smtClean="0"/>
              <a:t>on the </a:t>
            </a:r>
            <a:r>
              <a:rPr lang="en-US" sz="2000" dirty="0"/>
              <a:t>NAVMC 10774 </a:t>
            </a:r>
            <a:r>
              <a:rPr lang="en-US" sz="2000" dirty="0" smtClean="0"/>
              <a:t>card.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smtClean="0"/>
              <a:t>Will be used to annotated required inventories</a:t>
            </a:r>
          </a:p>
          <a:p>
            <a:pPr lvl="1"/>
            <a:endParaRPr lang="en-US" sz="2000" dirty="0"/>
          </a:p>
          <a:p>
            <a:pPr lvl="1"/>
            <a:r>
              <a:rPr lang="en-US" altLang="en-US" sz="2000" dirty="0"/>
              <a:t>Reference: MCO 8010.13</a:t>
            </a:r>
            <a:r>
              <a:rPr lang="en-US" altLang="en-US" sz="2000" dirty="0" smtClean="0"/>
              <a:t>, enclosure (1), chapter 5.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23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pic>
        <p:nvPicPr>
          <p:cNvPr id="9421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7" t="19670" r="62210" b="7616"/>
          <a:stretch/>
        </p:blipFill>
        <p:spPr bwMode="auto">
          <a:xfrm>
            <a:off x="0" y="1219200"/>
            <a:ext cx="9155072" cy="567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new </a:t>
            </a:r>
            <a:r>
              <a:rPr lang="en-US" altLang="en-US" cap="all" dirty="0" err="1" smtClean="0"/>
              <a:t>navmc</a:t>
            </a:r>
            <a:r>
              <a:rPr lang="en-US" altLang="en-US" cap="all" dirty="0" smtClean="0"/>
              <a:t> 10774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438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dirty="0" smtClean="0"/>
              <a:t>Issue Release/Receipt Document (DD Form 1348-1A)</a:t>
            </a:r>
          </a:p>
          <a:p>
            <a:r>
              <a:rPr lang="en-US" sz="2400" dirty="0" smtClean="0"/>
              <a:t>The DD Form 1348-1A is an </a:t>
            </a:r>
            <a:r>
              <a:rPr lang="en-US" sz="2400" dirty="0"/>
              <a:t>approved form of sub-custody </a:t>
            </a:r>
            <a:r>
              <a:rPr lang="en-US" sz="2400" dirty="0" smtClean="0"/>
              <a:t>for non-expendable A&amp;E. </a:t>
            </a:r>
          </a:p>
          <a:p>
            <a:pPr lvl="1"/>
            <a:endParaRPr lang="en-US" sz="1600" dirty="0"/>
          </a:p>
          <a:p>
            <a:pPr lvl="1"/>
            <a:r>
              <a:rPr lang="en-US" sz="2000" dirty="0" smtClean="0"/>
              <a:t>It is the preferred  method of sub-custody for security, dummy, and inert A&amp;E from the Ammunition Chief to the Armory.</a:t>
            </a:r>
          </a:p>
          <a:p>
            <a:pPr lvl="1"/>
            <a:endParaRPr lang="en-US" sz="2000" dirty="0"/>
          </a:p>
          <a:p>
            <a:pPr lvl="1"/>
            <a:r>
              <a:rPr lang="en-US" altLang="en-US" sz="2000" dirty="0" smtClean="0"/>
              <a:t>Reference: MCO 8010.13, enclosure (1), chapter 5.</a:t>
            </a:r>
            <a:endParaRPr lang="en-US" sz="20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39F003-2850-49BD-B191-B191FDD3A44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cap="all" dirty="0" smtClean="0"/>
              <a:t>Inventory and </a:t>
            </a:r>
            <a:br>
              <a:rPr lang="en-US" altLang="en-US" cap="all" dirty="0" smtClean="0"/>
            </a:br>
            <a:r>
              <a:rPr lang="en-US" altLang="en-US" cap="all" dirty="0" smtClean="0"/>
              <a:t>Accountability Procedures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550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SD Brief">
  <a:themeElements>
    <a:clrScheme name="">
      <a:dk1>
        <a:srgbClr val="000000"/>
      </a:dk1>
      <a:lt1>
        <a:srgbClr val="99FF66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CAFFB8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SD Brief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BLSD Brief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SD Brief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SD Brie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BLSD Brief</Template>
  <TotalTime>47409</TotalTime>
  <Words>808</Words>
  <Application>Microsoft Office PowerPoint</Application>
  <PresentationFormat>On-screen Show (4:3)</PresentationFormat>
  <Paragraphs>145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Courier New</vt:lpstr>
      <vt:lpstr>Times New Roman</vt:lpstr>
      <vt:lpstr>BLSD Brief</vt:lpstr>
      <vt:lpstr>PowerPoint Presentation</vt:lpstr>
      <vt:lpstr> Inventory and  Accountability Procedures  </vt:lpstr>
      <vt:lpstr> Inventory and  Accountability Procedures  </vt:lpstr>
      <vt:lpstr> Inventory and  Accountability Procedures  </vt:lpstr>
      <vt:lpstr> Inventory and  Accountability Procedures  </vt:lpstr>
      <vt:lpstr> Inventory and  Accountability Procedures  </vt:lpstr>
      <vt:lpstr> Inventory and  Accountability Procedures  </vt:lpstr>
      <vt:lpstr> new navmc 10774 </vt:lpstr>
      <vt:lpstr> Inventory and  Accountability Procedures  </vt:lpstr>
      <vt:lpstr> Inventory and  Accountability Procedures  </vt:lpstr>
      <vt:lpstr> Inventory and  Accountability Procedures  </vt:lpstr>
      <vt:lpstr>PowerPoint Presentation</vt:lpstr>
      <vt:lpstr>PowerPoint Presentation</vt:lpstr>
      <vt:lpstr>PowerPoint Presentation</vt:lpstr>
      <vt:lpstr>PowerPoint Presentation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tom.barton</dc:creator>
  <cp:lastModifiedBy>Courts CWO3 Jonathan A</cp:lastModifiedBy>
  <cp:revision>1712</cp:revision>
  <cp:lastPrinted>2014-06-18T16:13:53Z</cp:lastPrinted>
  <dcterms:created xsi:type="dcterms:W3CDTF">2007-07-26T17:56:45Z</dcterms:created>
  <dcterms:modified xsi:type="dcterms:W3CDTF">2017-10-16T19:20:27Z</dcterms:modified>
</cp:coreProperties>
</file>