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1209" r:id="rId2"/>
    <p:sldId id="1211" r:id="rId3"/>
    <p:sldId id="1212" r:id="rId4"/>
    <p:sldId id="1213" r:id="rId5"/>
    <p:sldId id="1457" r:id="rId6"/>
    <p:sldId id="1458" r:id="rId7"/>
    <p:sldId id="1214" r:id="rId8"/>
    <p:sldId id="1356" r:id="rId9"/>
    <p:sldId id="1456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5534" autoAdjust="0"/>
  </p:normalViewPr>
  <p:slideViewPr>
    <p:cSldViewPr>
      <p:cViewPr varScale="1">
        <p:scale>
          <a:sx n="90" d="100"/>
          <a:sy n="90" d="100"/>
        </p:scale>
        <p:origin x="87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A431815-1E30-4C57-AF0B-69A42EC697AD}" type="datetimeFigureOut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CB6D85D-C996-4444-AC1E-DBFD259D4B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21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fld id="{F6B7B77D-D41B-4583-9002-6715D1867E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98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A7653-8F24-478C-93B4-897223C8FD4B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6531-73BC-4C57-B5AF-4632C96365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3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008D3-2D81-44B0-9840-D61A0B29EF97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E19E4-F50B-4A7C-A068-091F9D1134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6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8E6D8-D8E8-4530-BED6-8D0C0C94BC6B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89D15-F680-4152-83E7-6CB345E6C7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81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A0EE0-4AA5-4840-B9E7-AF4DE00DB9B5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E42BC-B2F9-49BF-BF71-14EDF79937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5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B23B7-9152-4F12-A62F-4721F61105F5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9F003-2850-49BD-B191-B191FDD3A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C933E-C121-4221-8F1D-5EBBC1AE2C19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CE672-EC27-4D77-A58F-CF610848D9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9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1228-392F-4391-B969-4B15C1F79E61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1037C-982F-44E8-BA3F-1A5B7AB13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87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6AB28-98CF-4F33-8D1D-D39CC92F6FF9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383D-616B-4333-8292-EE01E20C3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C2BE-EAEA-4D11-9637-0D74ADEC20AA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E8234-DAC2-4DFC-AFF0-86CD040E2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1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62C40-23D1-4098-9631-49BC987086ED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7070-59F1-495A-8DAF-6393DA71EE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D1555-9B1E-4DE2-AF42-979AF0A7BE36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2662B-3171-499D-AD7B-6CCA79FED8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64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C070D-A113-43D5-B42C-A22D441480F2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2FC6F-5577-4C59-9B6E-CD1FB5C99E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0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CCA80530-EAA0-4473-91E0-C756F194A774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F3FAF337-76AC-4445-9DF4-FC281EB872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npo00000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6888"/>
            <a:ext cx="914400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 descr="EG&amp;A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0800"/>
            <a:ext cx="11303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0" descr="D:\Documents and Settings\timmy.babineaux\My Documents\My Pictures\mcb_logo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800"/>
            <a:ext cx="901700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ines.mil/unit/mcblejeune/eso/Pages/default.asp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495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400" dirty="0" smtClean="0"/>
              <a:t>EXPLOSIVES SAFETY SELF-ASSESSMENTS (ESSA)</a:t>
            </a:r>
            <a:endParaRPr lang="en-US" sz="4400" dirty="0"/>
          </a:p>
        </p:txBody>
      </p:sp>
      <p:sp>
        <p:nvSpPr>
          <p:cNvPr id="2344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E4707B8-51FD-498D-89D2-3684324C64ED}" type="slidenum">
              <a:rPr lang="en-US" altLang="en-US" sz="1400" smtClean="0"/>
              <a:pPr/>
              <a:t>1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400" dirty="0" smtClean="0"/>
              <a:t>New schedule will be published every FY by September considering deployments, training events, etc.</a:t>
            </a:r>
          </a:p>
          <a:p>
            <a:endParaRPr lang="en-US" altLang="en-US" sz="2400" dirty="0" smtClean="0"/>
          </a:p>
          <a:p>
            <a:r>
              <a:rPr lang="en-US" altLang="en-US" sz="2400" dirty="0" smtClean="0"/>
              <a:t>Our Using Unit checklist is generated utilizing several program checklists from MARCORSYSCOM.  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It is not all inclusive</a:t>
            </a:r>
            <a:r>
              <a:rPr lang="en-US" altLang="en-US" sz="2400" dirty="0" smtClean="0">
                <a:solidFill>
                  <a:srgbClr val="FF0000"/>
                </a:solidFill>
              </a:rPr>
              <a:t>!</a:t>
            </a:r>
          </a:p>
          <a:p>
            <a:pPr marL="457200" lvl="1" indent="0">
              <a:buNone/>
            </a:pPr>
            <a:endParaRPr lang="en-US" altLang="en-US" sz="2400" dirty="0" smtClean="0"/>
          </a:p>
          <a:p>
            <a:r>
              <a:rPr lang="en-US" altLang="en-US" sz="2400" dirty="0" smtClean="0"/>
              <a:t>The Checklist can be found on our website (and NOSSA website) </a:t>
            </a:r>
            <a:r>
              <a:rPr lang="en-US" altLang="en-US" sz="2400" dirty="0" smtClean="0">
                <a:solidFill>
                  <a:srgbClr val="FF0000"/>
                </a:solidFill>
              </a:rPr>
              <a:t>http://www.lejeune.marines.mil/OfficesStaff/ExplosivesSafety.aspx</a:t>
            </a:r>
          </a:p>
          <a:p>
            <a:endParaRPr lang="en-US" altLang="en-US" sz="2800" dirty="0" smtClean="0"/>
          </a:p>
        </p:txBody>
      </p:sp>
      <p:sp>
        <p:nvSpPr>
          <p:cNvPr id="236547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8D39C10-AF56-4A42-9530-2AB162B3EBDD}" type="slidenum">
              <a:rPr lang="en-US" altLang="en-US" sz="1400" smtClean="0"/>
              <a:pPr/>
              <a:t>2</a:t>
            </a:fld>
            <a:endParaRPr lang="en-US" altLang="en-US" sz="1400" smtClean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3048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ESSA</a:t>
            </a:r>
            <a:endParaRPr lang="en-US" sz="3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9D63F58-9A4E-45AB-805F-74417238EDD1}" type="slidenum">
              <a:rPr lang="en-US" altLang="en-US" sz="1400" smtClean="0"/>
              <a:pPr/>
              <a:t>3</a:t>
            </a:fld>
            <a:endParaRPr lang="en-US" altLang="en-US" sz="1400" smtClean="0"/>
          </a:p>
        </p:txBody>
      </p:sp>
      <p:sp>
        <p:nvSpPr>
          <p:cNvPr id="237571" name="Content Placeholder 3"/>
          <p:cNvSpPr>
            <a:spLocks noGrp="1"/>
          </p:cNvSpPr>
          <p:nvPr>
            <p:ph idx="1"/>
          </p:nvPr>
        </p:nvSpPr>
        <p:spPr>
          <a:xfrm>
            <a:off x="1772" y="1901456"/>
            <a:ext cx="9144000" cy="4953000"/>
          </a:xfrm>
        </p:spPr>
        <p:txBody>
          <a:bodyPr/>
          <a:lstStyle/>
          <a:p>
            <a:pPr marL="457200" lvl="1" indent="-457200">
              <a:buFont typeface="Arial" pitchFamily="34" charset="0"/>
              <a:buChar char="•"/>
            </a:pPr>
            <a:r>
              <a:rPr lang="en-US" altLang="en-US" sz="2000" dirty="0" smtClean="0"/>
              <a:t>In and out briefs will be conducted with the S-4 Officer (or higher); for failures, the CO will be briefed. Disputed findings can be discussed during the out brief. (CO and XO may be out briefed for satisfactory assessment if desired</a:t>
            </a:r>
            <a:r>
              <a:rPr lang="en-US" altLang="en-US" sz="2000" dirty="0" smtClean="0"/>
              <a:t>)</a:t>
            </a:r>
          </a:p>
          <a:p>
            <a:pPr marL="0" lvl="1" indent="0">
              <a:buNone/>
            </a:pPr>
            <a:endParaRPr lang="en-US" alt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altLang="en-US" sz="2000" dirty="0" smtClean="0"/>
              <a:t> The ESSA report will be sent via chain of command</a:t>
            </a:r>
            <a:r>
              <a:rPr lang="en-US" altLang="en-US" sz="2000" dirty="0" smtClean="0"/>
              <a:t>.</a:t>
            </a:r>
          </a:p>
          <a:p>
            <a:pPr marL="0" indent="0">
              <a:buNone/>
            </a:pPr>
            <a:endParaRPr lang="en-US" altLang="en-US" sz="2000" dirty="0" smtClean="0"/>
          </a:p>
          <a:p>
            <a:pPr marL="457200" lvl="1" indent="-457200">
              <a:buFont typeface="Arial" pitchFamily="34" charset="0"/>
              <a:buChar char="•"/>
            </a:pPr>
            <a:r>
              <a:rPr lang="en-US" altLang="en-US" sz="2000" dirty="0" smtClean="0"/>
              <a:t>If the unit has findings, a corrective action plan (CAP) will be required within 30 days of the unit receiving the report. CAP’s are utilized to correct your discrepancies, not to argue an issue</a:t>
            </a:r>
            <a:r>
              <a:rPr lang="en-US" altLang="en-US" sz="2000" dirty="0" smtClean="0"/>
              <a:t>.</a:t>
            </a:r>
          </a:p>
          <a:p>
            <a:pPr marL="0" lvl="1" indent="0">
              <a:buNone/>
            </a:pPr>
            <a:endParaRPr lang="en-US" altLang="en-US" sz="2000" dirty="0" smtClean="0"/>
          </a:p>
          <a:p>
            <a:pPr marL="457200" lvl="1" indent="-457200">
              <a:buFont typeface="Arial" pitchFamily="34" charset="0"/>
              <a:buChar char="•"/>
            </a:pPr>
            <a:r>
              <a:rPr lang="en-US" altLang="en-US" sz="2000" dirty="0" smtClean="0"/>
              <a:t>If a CAP is sent up, all corrective nature will be past tense, as already happened, or the findings will remain open. </a:t>
            </a:r>
            <a:endParaRPr lang="en-US" altLang="en-US" sz="2000" dirty="0" smtClean="0">
              <a:hlinkClick r:id="rId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3048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ESSA</a:t>
            </a:r>
            <a:endParaRPr lang="en-US" sz="3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Content Placeholder 3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800" dirty="0" smtClean="0"/>
              <a:t>Units may receive an unsatisfactory rating for any of the </a:t>
            </a:r>
            <a:r>
              <a:rPr lang="en-US" altLang="en-US" sz="2800" dirty="0" smtClean="0"/>
              <a:t>following:</a:t>
            </a:r>
          </a:p>
          <a:p>
            <a:pPr lvl="1"/>
            <a:r>
              <a:rPr lang="en-US" altLang="en-US" dirty="0" smtClean="0"/>
              <a:t>Command administration</a:t>
            </a:r>
          </a:p>
          <a:p>
            <a:pPr lvl="1"/>
            <a:r>
              <a:rPr lang="en-US" altLang="en-US" dirty="0" err="1" smtClean="0"/>
              <a:t>Qual</a:t>
            </a:r>
            <a:r>
              <a:rPr lang="en-US" altLang="en-US" dirty="0" smtClean="0"/>
              <a:t>/Cert</a:t>
            </a:r>
            <a:endParaRPr lang="en-US" altLang="en-US" dirty="0"/>
          </a:p>
          <a:p>
            <a:pPr lvl="1"/>
            <a:r>
              <a:rPr lang="en-US" altLang="en-US" dirty="0" smtClean="0"/>
              <a:t>SOP</a:t>
            </a:r>
            <a:endParaRPr lang="en-US" altLang="en-US" dirty="0"/>
          </a:p>
          <a:p>
            <a:pPr lvl="1"/>
            <a:r>
              <a:rPr lang="en-US" altLang="en-US" dirty="0" smtClean="0"/>
              <a:t>Inventory </a:t>
            </a:r>
            <a:r>
              <a:rPr lang="en-US" altLang="en-US" dirty="0" smtClean="0"/>
              <a:t>management</a:t>
            </a:r>
          </a:p>
          <a:p>
            <a:pPr lvl="1"/>
            <a:r>
              <a:rPr lang="en-US" altLang="en-US" dirty="0" smtClean="0"/>
              <a:t>Loss </a:t>
            </a:r>
            <a:r>
              <a:rPr lang="en-US" altLang="en-US" dirty="0" smtClean="0"/>
              <a:t>of accountability of </a:t>
            </a:r>
            <a:r>
              <a:rPr lang="en-US" altLang="en-US" dirty="0" smtClean="0"/>
              <a:t>A&amp;E</a:t>
            </a:r>
          </a:p>
          <a:p>
            <a:pPr lvl="1"/>
            <a:r>
              <a:rPr lang="en-US" altLang="en-US" dirty="0"/>
              <a:t>Multiple discrepancies – depending on severity</a:t>
            </a:r>
          </a:p>
          <a:p>
            <a:pPr marL="457200" lvl="1" indent="0">
              <a:buNone/>
            </a:pPr>
            <a:endParaRPr lang="en-US" altLang="en-US" sz="2400" dirty="0" smtClean="0"/>
          </a:p>
        </p:txBody>
      </p:sp>
      <p:sp>
        <p:nvSpPr>
          <p:cNvPr id="23859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99126F6-3E9A-419C-AAB7-4B3DFABA2F16}" type="slidenum">
              <a:rPr lang="en-US" altLang="en-US" sz="1400" smtClean="0"/>
              <a:pPr/>
              <a:t>4</a:t>
            </a:fld>
            <a:endParaRPr lang="en-US" altLang="en-US" sz="140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3048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ESSA</a:t>
            </a:r>
            <a:endParaRPr lang="en-US" sz="3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Corrective Action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/>
              <a:t>	</a:t>
            </a:r>
            <a:r>
              <a:rPr lang="en-US" sz="1400" b="1" u="sng" dirty="0" smtClean="0"/>
              <a:t>(1)  Finding 01-15 – Element 25:</a:t>
            </a:r>
            <a:r>
              <a:rPr lang="en-US" sz="1400" dirty="0" smtClean="0"/>
              <a:t>  </a:t>
            </a:r>
            <a:r>
              <a:rPr lang="en-US" sz="1400" i="1" dirty="0" smtClean="0"/>
              <a:t>This is the finding narrative from the ESSA report results.  List findings in the same order as the ESSA results.</a:t>
            </a:r>
            <a:r>
              <a:rPr lang="en-US" sz="1400" i="1" u="sng" dirty="0" smtClean="0"/>
              <a:t> </a:t>
            </a:r>
            <a:r>
              <a:rPr lang="en-US" sz="1400" b="1" u="sng" dirty="0" smtClean="0"/>
              <a:t> </a:t>
            </a:r>
          </a:p>
          <a:p>
            <a:pPr marL="0" indent="0">
              <a:buNone/>
            </a:pPr>
            <a:endParaRPr lang="en-US" sz="1400" b="1" u="sng" dirty="0"/>
          </a:p>
          <a:p>
            <a:pPr marL="0" indent="0">
              <a:buNone/>
            </a:pPr>
            <a:r>
              <a:rPr lang="en-US" sz="1400" dirty="0" smtClean="0"/>
              <a:t>	</a:t>
            </a:r>
            <a:r>
              <a:rPr lang="en-US" sz="1400" b="1" u="sng" dirty="0" smtClean="0"/>
              <a:t>(2)  Discussion</a:t>
            </a:r>
            <a:r>
              <a:rPr lang="en-US" sz="1400" dirty="0" smtClean="0"/>
              <a:t>:  </a:t>
            </a:r>
            <a:r>
              <a:rPr lang="en-US" sz="1400" i="1" dirty="0" smtClean="0"/>
              <a:t>Optional supporting information</a:t>
            </a:r>
          </a:p>
          <a:p>
            <a:pPr marL="0" indent="0">
              <a:buNone/>
            </a:pPr>
            <a:r>
              <a:rPr lang="en-US" sz="1400" dirty="0"/>
              <a:t>	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/>
              <a:t>	</a:t>
            </a:r>
            <a:r>
              <a:rPr lang="en-US" sz="1400" b="1" u="sng" dirty="0" smtClean="0"/>
              <a:t>(3)  Root Cause</a:t>
            </a:r>
            <a:r>
              <a:rPr lang="en-US" sz="1400" dirty="0" smtClean="0"/>
              <a:t>:  </a:t>
            </a:r>
            <a:r>
              <a:rPr lang="en-US" sz="1400" b="1" dirty="0" smtClean="0"/>
              <a:t>Policy</a:t>
            </a:r>
            <a:r>
              <a:rPr lang="en-US" sz="1400" dirty="0" smtClean="0"/>
              <a:t> (</a:t>
            </a:r>
            <a:r>
              <a:rPr lang="en-US" sz="1400" i="1" dirty="0" smtClean="0"/>
              <a:t>federal, DOD, DON or Local</a:t>
            </a:r>
            <a:r>
              <a:rPr lang="en-US" sz="1400" dirty="0" smtClean="0"/>
              <a:t>); </a:t>
            </a:r>
            <a:r>
              <a:rPr lang="en-US" sz="1400" b="1" dirty="0"/>
              <a:t>R</a:t>
            </a:r>
            <a:r>
              <a:rPr lang="en-US" sz="1400" b="1" dirty="0" smtClean="0"/>
              <a:t>esources</a:t>
            </a:r>
            <a:r>
              <a:rPr lang="en-US" sz="1400" dirty="0" smtClean="0"/>
              <a:t> (</a:t>
            </a:r>
            <a:r>
              <a:rPr lang="en-US" sz="1400" i="1" dirty="0" smtClean="0"/>
              <a:t>lack of funding, manpower</a:t>
            </a:r>
            <a:r>
              <a:rPr lang="en-US" sz="1400" dirty="0" smtClean="0"/>
              <a:t> </a:t>
            </a:r>
            <a:r>
              <a:rPr lang="en-US" sz="1400" dirty="0" err="1" smtClean="0"/>
              <a:t>etc</a:t>
            </a:r>
            <a:r>
              <a:rPr lang="en-US" sz="1400" dirty="0" smtClean="0"/>
              <a:t>); </a:t>
            </a:r>
            <a:r>
              <a:rPr lang="en-US" sz="1400" b="1" dirty="0" smtClean="0"/>
              <a:t>Training</a:t>
            </a:r>
            <a:r>
              <a:rPr lang="en-US" sz="1400" dirty="0" smtClean="0"/>
              <a:t> (</a:t>
            </a:r>
            <a:r>
              <a:rPr lang="en-US" sz="1400" i="1" dirty="0" smtClean="0"/>
              <a:t>lack of, inadequate or incorrect training</a:t>
            </a:r>
            <a:r>
              <a:rPr lang="en-US" sz="1400" dirty="0" smtClean="0"/>
              <a:t>; or </a:t>
            </a:r>
            <a:r>
              <a:rPr lang="en-US" sz="1400" b="1" dirty="0" smtClean="0"/>
              <a:t>Compliance</a:t>
            </a:r>
            <a:r>
              <a:rPr lang="en-US" sz="1400" dirty="0" smtClean="0"/>
              <a:t> (</a:t>
            </a:r>
            <a:r>
              <a:rPr lang="en-US" sz="1400" i="1" dirty="0" smtClean="0"/>
              <a:t>failed to comply, human error.)</a:t>
            </a:r>
          </a:p>
          <a:p>
            <a:pPr marL="0" indent="0">
              <a:buNone/>
            </a:pPr>
            <a:endParaRPr lang="en-US" sz="1400" i="1" dirty="0"/>
          </a:p>
          <a:p>
            <a:pPr marL="0" indent="0">
              <a:buNone/>
            </a:pPr>
            <a:r>
              <a:rPr lang="en-US" sz="1400" i="1" dirty="0" smtClean="0"/>
              <a:t>	</a:t>
            </a:r>
            <a:r>
              <a:rPr lang="en-US" sz="1400" b="1" u="sng" dirty="0" smtClean="0"/>
              <a:t>(4)  Root Cause Analysis</a:t>
            </a:r>
            <a:r>
              <a:rPr lang="en-US" sz="1400" dirty="0" smtClean="0"/>
              <a:t>:  </a:t>
            </a:r>
            <a:r>
              <a:rPr lang="en-US" sz="1400" i="1" dirty="0" smtClean="0"/>
              <a:t>Explain why the specific root cause was chosen</a:t>
            </a:r>
          </a:p>
          <a:p>
            <a:pPr marL="0" indent="0">
              <a:buNone/>
            </a:pPr>
            <a:endParaRPr lang="en-US" sz="1400" i="1" dirty="0"/>
          </a:p>
          <a:p>
            <a:pPr marL="0" indent="0">
              <a:buNone/>
            </a:pPr>
            <a:r>
              <a:rPr lang="en-US" sz="1400" i="1" dirty="0" smtClean="0"/>
              <a:t>	</a:t>
            </a:r>
            <a:r>
              <a:rPr lang="en-US" sz="1400" b="1" u="sng" dirty="0" smtClean="0"/>
              <a:t>(5)  Corrective Action</a:t>
            </a:r>
            <a:r>
              <a:rPr lang="en-US" sz="1400" dirty="0" smtClean="0"/>
              <a:t>:  </a:t>
            </a:r>
            <a:r>
              <a:rPr lang="en-US" sz="1400" i="1" dirty="0" smtClean="0"/>
              <a:t>Action taken or to be taken to correct the discrepancy</a:t>
            </a:r>
          </a:p>
          <a:p>
            <a:pPr marL="0" indent="0">
              <a:buNone/>
            </a:pPr>
            <a:endParaRPr lang="en-US" sz="1400" i="1" dirty="0"/>
          </a:p>
          <a:p>
            <a:pPr marL="0" indent="0">
              <a:buNone/>
            </a:pPr>
            <a:r>
              <a:rPr lang="en-US" sz="1400" i="1" dirty="0" smtClean="0"/>
              <a:t>	</a:t>
            </a:r>
            <a:r>
              <a:rPr lang="en-US" sz="1400" b="1" u="sng" dirty="0" smtClean="0"/>
              <a:t>(6)  Current Status</a:t>
            </a:r>
            <a:r>
              <a:rPr lang="en-US" sz="1400" dirty="0" smtClean="0"/>
              <a:t>:  </a:t>
            </a:r>
            <a:r>
              <a:rPr lang="en-US" sz="1400" b="1" dirty="0" smtClean="0"/>
              <a:t>Open</a:t>
            </a:r>
            <a:r>
              <a:rPr lang="en-US" sz="1400" dirty="0" smtClean="0"/>
              <a:t> </a:t>
            </a:r>
            <a:r>
              <a:rPr lang="en-US" sz="1400" i="1" dirty="0" smtClean="0"/>
              <a:t>(issue has not been addressed); </a:t>
            </a:r>
            <a:r>
              <a:rPr lang="en-US" sz="1400" b="1" dirty="0" smtClean="0"/>
              <a:t>Closed</a:t>
            </a:r>
            <a:r>
              <a:rPr lang="en-US" sz="1400" dirty="0" smtClean="0"/>
              <a:t> </a:t>
            </a:r>
            <a:r>
              <a:rPr lang="en-US" sz="1400" i="1" dirty="0" smtClean="0"/>
              <a:t>(issue has been corrected, no further action needed);</a:t>
            </a:r>
            <a:r>
              <a:rPr lang="en-US" sz="1400" dirty="0" smtClean="0"/>
              <a:t> </a:t>
            </a:r>
            <a:r>
              <a:rPr lang="en-US" sz="1400" b="1" dirty="0" smtClean="0"/>
              <a:t>Pending Action by XXX department </a:t>
            </a:r>
            <a:r>
              <a:rPr lang="en-US" sz="1400" i="1" dirty="0" smtClean="0"/>
              <a:t>(action is being addressed, but not yet closed).  </a:t>
            </a:r>
            <a:r>
              <a:rPr lang="en-US" sz="1400" dirty="0" smtClean="0"/>
              <a:t>Open and pending status requires updates by email to Base ESO every 15 days until finding is Closed</a:t>
            </a:r>
            <a:endParaRPr lang="en-US" sz="1400" i="1" dirty="0" smtClean="0"/>
          </a:p>
          <a:p>
            <a:pPr marL="0" indent="0">
              <a:buNone/>
            </a:pPr>
            <a:r>
              <a:rPr lang="en-US" sz="1400" i="1" dirty="0"/>
              <a:t>	</a:t>
            </a:r>
            <a:endParaRPr lang="en-US" sz="1400" i="1" dirty="0" smtClean="0"/>
          </a:p>
          <a:p>
            <a:pPr marL="0" indent="0">
              <a:buNone/>
            </a:pPr>
            <a:r>
              <a:rPr lang="en-US" sz="1400" i="1" dirty="0"/>
              <a:t>	</a:t>
            </a:r>
            <a:endParaRPr lang="en-US" sz="14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320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Corrective Action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1400" b="1" dirty="0" smtClean="0">
                <a:solidFill>
                  <a:srgbClr val="000000"/>
                </a:solidFill>
              </a:rPr>
              <a:t>	</a:t>
            </a:r>
            <a:r>
              <a:rPr lang="en-US" sz="1400" b="1" u="sng" dirty="0" smtClean="0">
                <a:solidFill>
                  <a:srgbClr val="000000"/>
                </a:solidFill>
              </a:rPr>
              <a:t>(</a:t>
            </a:r>
            <a:r>
              <a:rPr lang="en-US" sz="1400" b="1" u="sng" dirty="0">
                <a:solidFill>
                  <a:srgbClr val="000000"/>
                </a:solidFill>
              </a:rPr>
              <a:t>1)  Finding 01-15 – Element </a:t>
            </a:r>
            <a:r>
              <a:rPr lang="en-US" sz="1400" b="1" u="sng" dirty="0" smtClean="0">
                <a:solidFill>
                  <a:srgbClr val="000000"/>
                </a:solidFill>
              </a:rPr>
              <a:t>25:</a:t>
            </a:r>
            <a:r>
              <a:rPr lang="en-US" sz="1400" dirty="0" smtClean="0">
                <a:solidFill>
                  <a:srgbClr val="000000"/>
                </a:solidFill>
              </a:rPr>
              <a:t>  The unit armory did not have required symbols posted on the perimeter and/or the individual bay within the armory IAW NAVSEA OP5, </a:t>
            </a:r>
            <a:r>
              <a:rPr lang="en-US" sz="1400" dirty="0" err="1" smtClean="0">
                <a:solidFill>
                  <a:srgbClr val="000000"/>
                </a:solidFill>
              </a:rPr>
              <a:t>Vol</a:t>
            </a:r>
            <a:r>
              <a:rPr lang="en-US" sz="1400" dirty="0" smtClean="0">
                <a:solidFill>
                  <a:srgbClr val="000000"/>
                </a:solidFill>
              </a:rPr>
              <a:t> 1</a:t>
            </a:r>
            <a:endParaRPr lang="en-US" sz="1400" b="1" u="sng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en-US" sz="1400" b="1" u="sng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	</a:t>
            </a:r>
            <a:r>
              <a:rPr lang="en-US" sz="1400" b="1" u="sng" dirty="0">
                <a:solidFill>
                  <a:srgbClr val="000000"/>
                </a:solidFill>
              </a:rPr>
              <a:t>(2)  Discussion</a:t>
            </a:r>
            <a:r>
              <a:rPr lang="en-US" sz="1400" dirty="0">
                <a:solidFill>
                  <a:srgbClr val="000000"/>
                </a:solidFill>
              </a:rPr>
              <a:t>:  </a:t>
            </a:r>
            <a:r>
              <a:rPr lang="en-US" sz="1400" dirty="0" smtClean="0">
                <a:solidFill>
                  <a:srgbClr val="000000"/>
                </a:solidFill>
              </a:rPr>
              <a:t>N/A</a:t>
            </a:r>
            <a:endParaRPr lang="en-US" sz="1400" i="1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	</a:t>
            </a:r>
          </a:p>
          <a:p>
            <a:pPr marL="0" lv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	</a:t>
            </a:r>
            <a:r>
              <a:rPr lang="en-US" sz="1400" b="1" u="sng" dirty="0">
                <a:solidFill>
                  <a:srgbClr val="000000"/>
                </a:solidFill>
              </a:rPr>
              <a:t>(3)  Root Cause</a:t>
            </a:r>
            <a:r>
              <a:rPr lang="en-US" sz="1400" dirty="0" smtClean="0">
                <a:solidFill>
                  <a:srgbClr val="000000"/>
                </a:solidFill>
              </a:rPr>
              <a:t>:  Training</a:t>
            </a:r>
            <a:endParaRPr lang="en-US" sz="1400" i="1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en-US" sz="1400" i="1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en-US" sz="1400" i="1" dirty="0">
                <a:solidFill>
                  <a:srgbClr val="000000"/>
                </a:solidFill>
              </a:rPr>
              <a:t>	</a:t>
            </a:r>
            <a:r>
              <a:rPr lang="en-US" sz="1400" b="1" u="sng" dirty="0">
                <a:solidFill>
                  <a:srgbClr val="000000"/>
                </a:solidFill>
              </a:rPr>
              <a:t>(4)  Root Cause Analysis</a:t>
            </a:r>
            <a:r>
              <a:rPr lang="en-US" sz="1400" dirty="0" smtClean="0">
                <a:solidFill>
                  <a:srgbClr val="000000"/>
                </a:solidFill>
              </a:rPr>
              <a:t>:  Inadequate training was given on the requirement to </a:t>
            </a:r>
            <a:r>
              <a:rPr lang="en-US" sz="1400" smtClean="0">
                <a:solidFill>
                  <a:srgbClr val="000000"/>
                </a:solidFill>
              </a:rPr>
              <a:t>post storage </a:t>
            </a:r>
            <a:r>
              <a:rPr lang="en-US" sz="1400" dirty="0" smtClean="0">
                <a:solidFill>
                  <a:srgbClr val="000000"/>
                </a:solidFill>
              </a:rPr>
              <a:t>symbols at the unit armory.</a:t>
            </a:r>
            <a:endParaRPr lang="en-US" sz="1400" i="1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en-US" sz="1400" i="1" dirty="0" smtClean="0">
                <a:solidFill>
                  <a:srgbClr val="000000"/>
                </a:solidFill>
              </a:rPr>
              <a:t>	</a:t>
            </a:r>
            <a:endParaRPr lang="en-US" sz="1400" dirty="0" smtClean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en-US" sz="1400" b="1" dirty="0">
                <a:solidFill>
                  <a:srgbClr val="000000"/>
                </a:solidFill>
              </a:rPr>
              <a:t>	</a:t>
            </a:r>
            <a:r>
              <a:rPr lang="en-US" sz="1400" b="1" u="sng" dirty="0" smtClean="0">
                <a:solidFill>
                  <a:srgbClr val="000000"/>
                </a:solidFill>
              </a:rPr>
              <a:t>(</a:t>
            </a:r>
            <a:r>
              <a:rPr lang="en-US" sz="1400" b="1" u="sng" dirty="0">
                <a:solidFill>
                  <a:srgbClr val="000000"/>
                </a:solidFill>
              </a:rPr>
              <a:t>5)  Corrective Action</a:t>
            </a:r>
            <a:r>
              <a:rPr lang="en-US" sz="1400" dirty="0" smtClean="0">
                <a:solidFill>
                  <a:srgbClr val="000000"/>
                </a:solidFill>
              </a:rPr>
              <a:t>:  Ammunition and armory personnel have been re-trained on the requirements for posting storage placards IAW NAVSEA OP5, </a:t>
            </a:r>
            <a:r>
              <a:rPr lang="en-US" sz="1400" dirty="0" err="1" smtClean="0">
                <a:solidFill>
                  <a:srgbClr val="000000"/>
                </a:solidFill>
              </a:rPr>
              <a:t>Vol</a:t>
            </a:r>
            <a:r>
              <a:rPr lang="en-US" sz="1400" dirty="0" smtClean="0">
                <a:solidFill>
                  <a:srgbClr val="000000"/>
                </a:solidFill>
              </a:rPr>
              <a:t> 1.  New storage placards have been ordered from the supply section.</a:t>
            </a:r>
            <a:endParaRPr lang="en-US" sz="1400" i="1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en-US" sz="1400" i="1" dirty="0">
                <a:solidFill>
                  <a:srgbClr val="000000"/>
                </a:solidFill>
              </a:rPr>
              <a:t>	</a:t>
            </a:r>
            <a:endParaRPr lang="en-US" sz="1400" i="1" dirty="0" smtClean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	</a:t>
            </a:r>
            <a:r>
              <a:rPr lang="en-US" sz="1400" b="1" u="sng" dirty="0" smtClean="0">
                <a:solidFill>
                  <a:srgbClr val="000000"/>
                </a:solidFill>
              </a:rPr>
              <a:t>(</a:t>
            </a:r>
            <a:r>
              <a:rPr lang="en-US" sz="1400" b="1" u="sng" dirty="0">
                <a:solidFill>
                  <a:srgbClr val="000000"/>
                </a:solidFill>
              </a:rPr>
              <a:t>6)  Current Status</a:t>
            </a:r>
            <a:r>
              <a:rPr lang="en-US" sz="1400" dirty="0" smtClean="0">
                <a:solidFill>
                  <a:srgbClr val="000000"/>
                </a:solidFill>
              </a:rPr>
              <a:t>:  Pending Action from unit supply section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759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2400" b="1" dirty="0" smtClean="0"/>
              <a:t>Trends</a:t>
            </a:r>
          </a:p>
          <a:p>
            <a:r>
              <a:rPr lang="en-US" altLang="en-US" sz="2000" dirty="0" smtClean="0"/>
              <a:t>AA&amp; Officer quarterly reviews</a:t>
            </a:r>
          </a:p>
          <a:p>
            <a:pPr marL="0" indent="0">
              <a:buNone/>
            </a:pPr>
            <a:endParaRPr lang="en-US" altLang="en-US" sz="2000" dirty="0" smtClean="0"/>
          </a:p>
          <a:p>
            <a:r>
              <a:rPr lang="en-US" altLang="en-US" sz="2000" dirty="0" smtClean="0"/>
              <a:t>AVO quarterly </a:t>
            </a:r>
            <a:r>
              <a:rPr lang="en-US" altLang="en-US" sz="2000" dirty="0" smtClean="0"/>
              <a:t>a</a:t>
            </a:r>
            <a:r>
              <a:rPr lang="en-US" altLang="en-US" sz="2000" dirty="0" smtClean="0"/>
              <a:t>udits</a:t>
            </a:r>
          </a:p>
          <a:p>
            <a:pPr marL="0" indent="0">
              <a:buNone/>
            </a:pPr>
            <a:endParaRPr lang="en-US" altLang="en-US" sz="2000" dirty="0" smtClean="0"/>
          </a:p>
          <a:p>
            <a:r>
              <a:rPr lang="en-US" altLang="en-US" sz="2000" dirty="0" smtClean="0"/>
              <a:t>AVO expenditure report certifications late or absent all together</a:t>
            </a:r>
          </a:p>
          <a:p>
            <a:pPr marL="0" indent="0">
              <a:buNone/>
            </a:pPr>
            <a:endParaRPr lang="en-US" altLang="en-US" sz="2000" dirty="0" smtClean="0"/>
          </a:p>
          <a:p>
            <a:r>
              <a:rPr lang="en-US" altLang="en-US" sz="2000" dirty="0" smtClean="0"/>
              <a:t>Incomplete expenditure reports</a:t>
            </a:r>
          </a:p>
          <a:p>
            <a:pPr marL="0" indent="0">
              <a:buNone/>
            </a:pPr>
            <a:endParaRPr lang="en-US" altLang="en-US" sz="2000" dirty="0" smtClean="0"/>
          </a:p>
          <a:p>
            <a:r>
              <a:rPr lang="en-US" altLang="en-US" sz="2000" dirty="0" smtClean="0"/>
              <a:t>NAVMC 10774 not used, completed, or annotated</a:t>
            </a:r>
          </a:p>
          <a:p>
            <a:endParaRPr lang="en-US" altLang="en-US" sz="2000" dirty="0"/>
          </a:p>
          <a:p>
            <a:r>
              <a:rPr lang="en-US" altLang="en-US" sz="2000" dirty="0"/>
              <a:t>Historical records</a:t>
            </a:r>
          </a:p>
          <a:p>
            <a:pPr marL="0" indent="0">
              <a:buNone/>
            </a:pPr>
            <a:endParaRPr lang="en-US" altLang="en-US" sz="2000" dirty="0" smtClean="0"/>
          </a:p>
          <a:p>
            <a:pPr marL="0" indent="0">
              <a:buNone/>
            </a:pPr>
            <a:endParaRPr lang="en-US" altLang="en-US" sz="2000" dirty="0"/>
          </a:p>
          <a:p>
            <a:pPr marL="0" indent="0">
              <a:buNone/>
            </a:pPr>
            <a:endParaRPr lang="en-US" altLang="en-US" sz="2000" dirty="0" smtClean="0"/>
          </a:p>
          <a:p>
            <a:pPr marL="0" indent="0">
              <a:buNone/>
            </a:pPr>
            <a:endParaRPr lang="en-US" altLang="en-US" sz="2000" dirty="0" smtClean="0"/>
          </a:p>
          <a:p>
            <a:pPr lvl="1"/>
            <a:endParaRPr lang="en-US" altLang="en-US" sz="2000" dirty="0" smtClean="0"/>
          </a:p>
        </p:txBody>
      </p:sp>
      <p:sp>
        <p:nvSpPr>
          <p:cNvPr id="2396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5473A84-3250-4E82-8C74-0D2D5645D775}" type="slidenum">
              <a:rPr lang="en-US" altLang="en-US" sz="1400" smtClean="0"/>
              <a:pPr/>
              <a:t>7</a:t>
            </a:fld>
            <a:endParaRPr lang="en-US" altLang="en-US" sz="1400" smtClean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3048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ESSA</a:t>
            </a:r>
            <a:endParaRPr lang="en-US" sz="3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endParaRPr lang="en-US" altLang="en-US" sz="2400" dirty="0" smtClean="0"/>
          </a:p>
          <a:p>
            <a:r>
              <a:rPr lang="en-US" altLang="en-US" sz="2000" dirty="0" smtClean="0"/>
              <a:t>MPPEH/MDAS not being processed within </a:t>
            </a:r>
            <a:r>
              <a:rPr lang="en-US" altLang="en-US" sz="2000" dirty="0" smtClean="0"/>
              <a:t>regulations</a:t>
            </a:r>
          </a:p>
          <a:p>
            <a:pPr lvl="1"/>
            <a:r>
              <a:rPr lang="en-US" altLang="en-US" sz="2000" dirty="0" smtClean="0"/>
              <a:t>Markings, missing MDAS certification documentation, MDAS segregation</a:t>
            </a:r>
          </a:p>
          <a:p>
            <a:pPr lvl="1"/>
            <a:endParaRPr lang="en-US" altLang="en-US" sz="2000" dirty="0"/>
          </a:p>
          <a:p>
            <a:r>
              <a:rPr lang="en-US" altLang="en-US" sz="2000" dirty="0" err="1"/>
              <a:t>Qual</a:t>
            </a:r>
            <a:r>
              <a:rPr lang="en-US" altLang="en-US" sz="2000" dirty="0"/>
              <a:t>/Cert </a:t>
            </a:r>
          </a:p>
          <a:p>
            <a:pPr lvl="1"/>
            <a:r>
              <a:rPr lang="en-US" altLang="en-US" sz="2000" dirty="0"/>
              <a:t>No training or certification for required family groups</a:t>
            </a:r>
          </a:p>
          <a:p>
            <a:pPr lvl="1"/>
            <a:r>
              <a:rPr lang="en-US" altLang="en-US" sz="2000" dirty="0"/>
              <a:t>Training does not support </a:t>
            </a:r>
            <a:r>
              <a:rPr lang="en-US" altLang="en-US" sz="2000" dirty="0" err="1"/>
              <a:t>qual</a:t>
            </a:r>
            <a:r>
              <a:rPr lang="en-US" altLang="en-US" sz="2000" dirty="0"/>
              <a:t>/cert</a:t>
            </a:r>
          </a:p>
          <a:p>
            <a:pPr lvl="1"/>
            <a:r>
              <a:rPr lang="en-US" altLang="en-US" sz="2000" dirty="0"/>
              <a:t>Not recorded in </a:t>
            </a:r>
            <a:r>
              <a:rPr lang="en-US" altLang="en-US" sz="2000" dirty="0" err="1"/>
              <a:t>eQual</a:t>
            </a:r>
            <a:endParaRPr lang="en-US" altLang="en-US" sz="2000" dirty="0"/>
          </a:p>
          <a:p>
            <a:pPr marL="457200" lvl="1" indent="0">
              <a:buNone/>
            </a:pPr>
            <a:endParaRPr lang="en-US" altLang="en-US" sz="2000" dirty="0" smtClean="0"/>
          </a:p>
          <a:p>
            <a:pPr marL="457200" lvl="1" indent="0">
              <a:buNone/>
            </a:pPr>
            <a:endParaRPr lang="en-US" altLang="en-US" sz="2000" dirty="0" smtClean="0"/>
          </a:p>
          <a:p>
            <a:r>
              <a:rPr lang="en-US" altLang="en-US" sz="2000" dirty="0" smtClean="0"/>
              <a:t>Medical examinations for handlers(incorrect med certs</a:t>
            </a:r>
            <a:r>
              <a:rPr lang="en-US" altLang="en-US" sz="2000" dirty="0" smtClean="0"/>
              <a:t>)</a:t>
            </a:r>
            <a:endParaRPr lang="en-US" altLang="en-US" sz="2000" dirty="0" smtClean="0"/>
          </a:p>
        </p:txBody>
      </p:sp>
      <p:sp>
        <p:nvSpPr>
          <p:cNvPr id="2396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5473A84-3250-4E82-8C74-0D2D5645D775}" type="slidenum">
              <a:rPr lang="en-US" altLang="en-US" sz="1400" smtClean="0"/>
              <a:pPr/>
              <a:t>8</a:t>
            </a:fld>
            <a:endParaRPr lang="en-US" altLang="en-US" sz="1400" smtClean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3048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ESSA</a:t>
            </a:r>
            <a:endParaRPr lang="en-US" sz="3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9720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sz="7200" dirty="0" smtClean="0"/>
              <a:t>Questions</a:t>
            </a:r>
            <a:endParaRPr lang="en-US" sz="7200" dirty="0"/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24FD43D-565A-4ABF-AB5F-25359014A9E7}" type="slidenum">
              <a:rPr lang="en-US" altLang="en-US" sz="1400" smtClean="0">
                <a:solidFill>
                  <a:srgbClr val="000000"/>
                </a:solidFill>
              </a:rPr>
              <a:pPr/>
              <a:t>9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4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SD Brief">
  <a:themeElements>
    <a:clrScheme name="">
      <a:dk1>
        <a:srgbClr val="000000"/>
      </a:dk1>
      <a:lt1>
        <a:srgbClr val="99FF66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CAFF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SD Brief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BLSD Brief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D Brief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BLSD Brief</Template>
  <TotalTime>47514</TotalTime>
  <Words>306</Words>
  <Application>Microsoft Office PowerPoint</Application>
  <PresentationFormat>On-screen Show (4:3)</PresentationFormat>
  <Paragraphs>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Courier New</vt:lpstr>
      <vt:lpstr>Times New Roman</vt:lpstr>
      <vt:lpstr>BLSD Brief</vt:lpstr>
      <vt:lpstr>EXPLOSIVES SAFETY SELF-ASSESSMENTS (ESSA)</vt:lpstr>
      <vt:lpstr>PowerPoint Presentation</vt:lpstr>
      <vt:lpstr>PowerPoint Presentation</vt:lpstr>
      <vt:lpstr>PowerPoint Presentation</vt:lpstr>
      <vt:lpstr>Corrective Action Plan</vt:lpstr>
      <vt:lpstr>Corrective Action Plan</vt:lpstr>
      <vt:lpstr>PowerPoint Presentation</vt:lpstr>
      <vt:lpstr>PowerPoint Presentation</vt:lpstr>
      <vt:lpstr>Questions</vt:lpstr>
    </vt:vector>
  </TitlesOfParts>
  <Company>NMCI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tom.barton</dc:creator>
  <cp:lastModifiedBy>Courts CWO3 Jonathan A</cp:lastModifiedBy>
  <cp:revision>1715</cp:revision>
  <cp:lastPrinted>2014-06-18T16:13:53Z</cp:lastPrinted>
  <dcterms:created xsi:type="dcterms:W3CDTF">2007-07-26T17:56:45Z</dcterms:created>
  <dcterms:modified xsi:type="dcterms:W3CDTF">2017-10-16T19:17:30Z</dcterms:modified>
</cp:coreProperties>
</file>