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1363" r:id="rId2"/>
    <p:sldId id="1364" r:id="rId3"/>
    <p:sldId id="1365" r:id="rId4"/>
    <p:sldId id="1112" r:id="rId5"/>
    <p:sldId id="1117" r:id="rId6"/>
    <p:sldId id="1261" r:id="rId7"/>
    <p:sldId id="1122" r:id="rId8"/>
    <p:sldId id="1366" r:id="rId9"/>
    <p:sldId id="1367" r:id="rId10"/>
    <p:sldId id="1368" r:id="rId11"/>
    <p:sldId id="1362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5534" autoAdjust="0"/>
  </p:normalViewPr>
  <p:slideViewPr>
    <p:cSldViewPr>
      <p:cViewPr varScale="1">
        <p:scale>
          <a:sx n="90" d="100"/>
          <a:sy n="90" d="100"/>
        </p:scale>
        <p:origin x="87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431815-1E30-4C57-AF0B-69A42EC697AD}" type="datetimeFigureOut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CB6D85D-C996-4444-AC1E-DBFD259D4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2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fld id="{F6B7B77D-D41B-4583-9002-6715D1867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9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A7653-8F24-478C-93B4-897223C8FD4B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6531-73BC-4C57-B5AF-4632C9636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3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008D3-2D81-44B0-9840-D61A0B29EF97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19E4-F50B-4A7C-A068-091F9D113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6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E6D8-D8E8-4530-BED6-8D0C0C94BC6B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89D15-F680-4152-83E7-6CB345E6C7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8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A0EE0-4AA5-4840-B9E7-AF4DE00DB9B5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E42BC-B2F9-49BF-BF71-14EDF79937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B23B7-9152-4F12-A62F-4721F61105F5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9F003-2850-49BD-B191-B191FDD3A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933E-C121-4221-8F1D-5EBBC1AE2C19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CE672-EC27-4D77-A58F-CF610848D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1228-392F-4391-B969-4B15C1F79E61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037C-982F-44E8-BA3F-1A5B7AB13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7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6AB28-98CF-4F33-8D1D-D39CC92F6FF9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383D-616B-4333-8292-EE01E20C3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C2BE-EAEA-4D11-9637-0D74ADEC20AA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E8234-DAC2-4DFC-AFF0-86CD040E2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1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62C40-23D1-4098-9631-49BC987086ED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7070-59F1-495A-8DAF-6393DA71EE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1555-9B1E-4DE2-AF42-979AF0A7BE36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662B-3171-499D-AD7B-6CCA79FED8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4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070D-A113-43D5-B42C-A22D441480F2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2FC6F-5577-4C59-9B6E-CD1FB5C99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0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CA80530-EAA0-4473-91E0-C756F194A774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F3FAF337-76AC-4445-9DF4-FC281EB872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npo0000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6888"/>
            <a:ext cx="91440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EG&amp;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0800"/>
            <a:ext cx="11303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0" descr="D:\Documents and Settings\timmy.babineaux\My Documents\My Pictures\mcb_logo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800"/>
            <a:ext cx="9017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1905000"/>
            <a:ext cx="9144000" cy="495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400" dirty="0" smtClean="0"/>
              <a:t>INDIVIDUAL RESPONSIBILITY FOR THE CONTROL AND SAFEGUARDING OF A&amp;E</a:t>
            </a:r>
            <a:endParaRPr lang="en-US" sz="4400" dirty="0"/>
          </a:p>
        </p:txBody>
      </p:sp>
      <p:sp>
        <p:nvSpPr>
          <p:cNvPr id="1341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B1E8D0C-AF65-4A6E-B577-D6DC2DB4A546}" type="slidenum">
              <a:rPr lang="en-US" altLang="en-US" sz="1400" smtClean="0"/>
              <a:pPr/>
              <a:t>1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79684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400" b="1" dirty="0" smtClean="0"/>
              <a:t>Ammo Chief</a:t>
            </a:r>
            <a:endParaRPr lang="en-US" altLang="en-US" sz="2400" dirty="0" smtClean="0"/>
          </a:p>
          <a:p>
            <a:r>
              <a:rPr lang="en-US" altLang="en-US" sz="2800" dirty="0" smtClean="0"/>
              <a:t>You’re the man! </a:t>
            </a:r>
          </a:p>
          <a:p>
            <a:pPr lvl="1"/>
            <a:r>
              <a:rPr lang="en-US" altLang="en-US" sz="2000" dirty="0"/>
              <a:t>Commanders have 19 explicit responsibilities</a:t>
            </a:r>
          </a:p>
          <a:p>
            <a:pPr lvl="1"/>
            <a:r>
              <a:rPr lang="en-US" altLang="en-US" sz="2000" dirty="0"/>
              <a:t>Ammunition Officers have 9 explicit responsibilities</a:t>
            </a:r>
          </a:p>
          <a:p>
            <a:pPr lvl="1"/>
            <a:r>
              <a:rPr lang="en-US" altLang="en-US" sz="2000" dirty="0"/>
              <a:t>Ammunition Chiefs have 12 explicit responsibilities</a:t>
            </a:r>
          </a:p>
          <a:p>
            <a:pPr lvl="1"/>
            <a:r>
              <a:rPr lang="en-US" altLang="en-US" sz="2000" dirty="0"/>
              <a:t>Ammunition Techs have 12 explicit responsibilities</a:t>
            </a:r>
          </a:p>
          <a:p>
            <a:pPr lvl="1"/>
            <a:r>
              <a:rPr lang="en-US" altLang="en-US" sz="2000" dirty="0"/>
              <a:t>AA&amp;E Officers have 9 explicit responsibilities</a:t>
            </a:r>
          </a:p>
          <a:p>
            <a:pPr lvl="1"/>
            <a:r>
              <a:rPr lang="en-US" altLang="en-US" sz="2000" dirty="0"/>
              <a:t>AVOs have 6 explicit responsibilities</a:t>
            </a:r>
          </a:p>
          <a:p>
            <a:pPr lvl="1"/>
            <a:r>
              <a:rPr lang="en-US" altLang="en-US" sz="2000" dirty="0"/>
              <a:t>ESRs have 5 explicit </a:t>
            </a:r>
            <a:r>
              <a:rPr lang="en-US" altLang="en-US" sz="2000" dirty="0" smtClean="0"/>
              <a:t>responsibilities</a:t>
            </a:r>
          </a:p>
          <a:p>
            <a:pPr marL="457200" lvl="1" indent="0">
              <a:buNone/>
            </a:pPr>
            <a:endParaRPr lang="en-US" altLang="en-US" sz="2000" dirty="0" smtClean="0"/>
          </a:p>
          <a:p>
            <a:pPr marL="0" indent="0" algn="ctr">
              <a:buNone/>
            </a:pPr>
            <a:r>
              <a:rPr lang="en-US" altLang="en-US" sz="4400" dirty="0" smtClean="0"/>
              <a:t>You have more than 70 jobs!!!!!</a:t>
            </a:r>
            <a:endParaRPr lang="en-US" altLang="en-US" sz="4400" dirty="0" smtClean="0"/>
          </a:p>
          <a:p>
            <a:pPr marL="457200" lvl="1" indent="0">
              <a:buNone/>
            </a:pPr>
            <a:endParaRPr lang="en-US" altLang="en-US" sz="2000" dirty="0" smtClean="0"/>
          </a:p>
          <a:p>
            <a:endParaRPr lang="en-US" altLang="en-US" sz="2800" dirty="0"/>
          </a:p>
          <a:p>
            <a:pPr marL="0" indent="0">
              <a:buNone/>
            </a:pPr>
            <a:endParaRPr lang="en-US" altLang="en-US" sz="2400" dirty="0" smtClean="0"/>
          </a:p>
          <a:p>
            <a:pPr marL="457200" lvl="1" indent="0">
              <a:buNone/>
            </a:pPr>
            <a:endParaRPr lang="en-US" altLang="en-US" sz="1200" dirty="0" smtClean="0"/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A7BA75B-79F4-4559-846F-2B74863C2BF8}" type="slidenum">
              <a:rPr lang="en-US" altLang="en-US" sz="1400" smtClean="0"/>
              <a:pPr/>
              <a:t>10</a:t>
            </a:fld>
            <a:endParaRPr lang="en-US" altLang="en-US" sz="1400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152400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dirty="0"/>
              <a:t>INDIVIDUAL RESPONSIBILITY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FOR </a:t>
            </a:r>
            <a:r>
              <a:rPr lang="en-US" dirty="0"/>
              <a:t>THE CONTROL AND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SAFEGUARDING </a:t>
            </a:r>
            <a:r>
              <a:rPr lang="en-US" dirty="0"/>
              <a:t>OF A&amp;E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altLang="en-US" kern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983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sz="7200" dirty="0" smtClean="0"/>
              <a:t>Questions</a:t>
            </a:r>
            <a:endParaRPr lang="en-US" sz="7200" dirty="0"/>
          </a:p>
        </p:txBody>
      </p:sp>
      <p:sp>
        <p:nvSpPr>
          <p:cNvPr id="156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D0FC100-A451-42FF-9336-E5A2588F9391}" type="slidenum">
              <a:rPr lang="en-US" altLang="en-US" sz="1400" smtClean="0">
                <a:solidFill>
                  <a:srgbClr val="000000"/>
                </a:solidFill>
              </a:rPr>
              <a:pPr/>
              <a:t>11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74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dirty="0" smtClean="0"/>
              <a:t>A&amp;E MATRIX</a:t>
            </a:r>
          </a:p>
          <a:p>
            <a:endParaRPr lang="en-US" altLang="en-US" sz="800" dirty="0" smtClean="0"/>
          </a:p>
          <a:p>
            <a:pPr lvl="1" indent="-342900"/>
            <a:r>
              <a:rPr lang="en-US" altLang="en-US" sz="2000" dirty="0" smtClean="0"/>
              <a:t>Supported Activity</a:t>
            </a:r>
          </a:p>
          <a:p>
            <a:pPr lvl="1" indent="-342900"/>
            <a:endParaRPr lang="en-US" altLang="en-US" sz="100" dirty="0" smtClean="0"/>
          </a:p>
          <a:p>
            <a:pPr lvl="1" indent="-342900"/>
            <a:r>
              <a:rPr lang="en-US" altLang="en-US" sz="2000" dirty="0" smtClean="0"/>
              <a:t>Supporting Activity</a:t>
            </a:r>
          </a:p>
          <a:p>
            <a:pPr lvl="1" indent="-342900"/>
            <a:endParaRPr lang="en-US" altLang="en-US" sz="800" dirty="0" smtClean="0"/>
          </a:p>
          <a:p>
            <a:r>
              <a:rPr lang="en-US" altLang="en-US" sz="2400" dirty="0" smtClean="0"/>
              <a:t>ESR</a:t>
            </a:r>
          </a:p>
          <a:p>
            <a:endParaRPr lang="en-US" altLang="en-US" sz="800" dirty="0" smtClean="0"/>
          </a:p>
          <a:p>
            <a:r>
              <a:rPr lang="en-US" altLang="en-US" sz="2400" dirty="0" smtClean="0"/>
              <a:t>AA&amp;E Officer </a:t>
            </a:r>
          </a:p>
          <a:p>
            <a:endParaRPr lang="en-US" altLang="en-US" sz="800" dirty="0" smtClean="0"/>
          </a:p>
          <a:p>
            <a:r>
              <a:rPr lang="en-US" altLang="en-US" sz="2400" dirty="0" smtClean="0"/>
              <a:t>A&amp;E Audit and Verification Officer (A&amp;E AVO)</a:t>
            </a:r>
          </a:p>
          <a:p>
            <a:endParaRPr lang="en-US" altLang="en-US" sz="800" dirty="0" smtClean="0"/>
          </a:p>
          <a:p>
            <a:r>
              <a:rPr lang="en-US" altLang="en-US" sz="2400" dirty="0" smtClean="0"/>
              <a:t>Monthly Inventories</a:t>
            </a:r>
          </a:p>
          <a:p>
            <a:endParaRPr lang="en-US" altLang="en-US" sz="800" dirty="0" smtClean="0"/>
          </a:p>
          <a:p>
            <a:r>
              <a:rPr lang="en-US" altLang="en-US" sz="2400" dirty="0" smtClean="0"/>
              <a:t>Accountability </a:t>
            </a:r>
          </a:p>
          <a:p>
            <a:endParaRPr lang="en-US" altLang="en-US" sz="800" dirty="0" smtClean="0"/>
          </a:p>
          <a:p>
            <a:r>
              <a:rPr lang="en-US" altLang="en-US" sz="2400" dirty="0" smtClean="0"/>
              <a:t>Historical Files</a:t>
            </a:r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1C1BA5F-647E-4082-83B5-D980476054A1}" type="slidenum">
              <a:rPr lang="en-US" altLang="en-US" sz="1400" smtClean="0"/>
              <a:pPr/>
              <a:t>2</a:t>
            </a:fld>
            <a:endParaRPr lang="en-US" altLang="en-US" sz="140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152400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dirty="0"/>
              <a:t>INDIVIDUAL RESPONSIBILITY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FOR </a:t>
            </a:r>
            <a:r>
              <a:rPr lang="en-US" dirty="0"/>
              <a:t>THE CONTROL AND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SAFEGUARDING </a:t>
            </a:r>
            <a:r>
              <a:rPr lang="en-US" dirty="0"/>
              <a:t>OF A&amp;E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altLang="en-US" kern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16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3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43200" y="2057400"/>
            <a:ext cx="5715000" cy="3954463"/>
          </a:xfrm>
        </p:spPr>
      </p:pic>
      <p:sp>
        <p:nvSpPr>
          <p:cNvPr id="138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31C6604-5CD2-45D5-92D4-3EA5F27A6ED1}" type="slidenum">
              <a:rPr lang="en-US" altLang="en-US" sz="1400" smtClean="0"/>
              <a:pPr/>
              <a:t>3</a:t>
            </a:fld>
            <a:endParaRPr lang="en-US" altLang="en-US" sz="1400" smtClean="0"/>
          </a:p>
        </p:txBody>
      </p:sp>
      <p:sp>
        <p:nvSpPr>
          <p:cNvPr id="7" name="TextBox 6"/>
          <p:cNvSpPr txBox="1"/>
          <p:nvPr/>
        </p:nvSpPr>
        <p:spPr>
          <a:xfrm>
            <a:off x="2819400" y="6019800"/>
            <a:ext cx="56388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rgbClr val="FF0000"/>
                </a:solidFill>
              </a:rPr>
              <a:t>An indication of “X” is an </a:t>
            </a:r>
            <a:r>
              <a:rPr lang="en-US" sz="1600" b="1" dirty="0" smtClean="0">
                <a:solidFill>
                  <a:srgbClr val="FF0000"/>
                </a:solidFill>
              </a:rPr>
              <a:t>authorization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1905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A&amp;E Matrix (Supported Activity)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0" y="152400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dirty="0"/>
              <a:t>INDIVIDUAL RESPONSIBILITY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FOR </a:t>
            </a:r>
            <a:r>
              <a:rPr lang="en-US" dirty="0"/>
              <a:t>THE CONTROL AND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SAFEGUARDING </a:t>
            </a:r>
            <a:r>
              <a:rPr lang="en-US" dirty="0"/>
              <a:t>OF A&amp;E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altLang="en-US" kern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620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0" y="1905000"/>
            <a:ext cx="9144000" cy="3810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A&amp;E Matrix (Supporting Activity)</a:t>
            </a:r>
          </a:p>
        </p:txBody>
      </p:sp>
      <p:sp>
        <p:nvSpPr>
          <p:cNvPr id="1392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13431B0-2657-4C44-9AC1-B449F03497E0}" type="slidenum">
              <a:rPr lang="en-US" altLang="en-US" sz="1400" smtClean="0"/>
              <a:pPr/>
              <a:t>4</a:t>
            </a:fld>
            <a:endParaRPr lang="en-US" altLang="en-US" sz="1400" smtClean="0"/>
          </a:p>
        </p:txBody>
      </p:sp>
      <p:sp>
        <p:nvSpPr>
          <p:cNvPr id="7" name="TextBox 6"/>
          <p:cNvSpPr txBox="1"/>
          <p:nvPr/>
        </p:nvSpPr>
        <p:spPr>
          <a:xfrm>
            <a:off x="3352800" y="6477000"/>
            <a:ext cx="6248400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rgbClr val="FF0000"/>
                </a:solidFill>
              </a:rPr>
              <a:t>An indication of “X” is an </a:t>
            </a:r>
            <a:r>
              <a:rPr lang="en-US" sz="1600" b="1" dirty="0" smtClean="0">
                <a:solidFill>
                  <a:srgbClr val="FF0000"/>
                </a:solidFill>
              </a:rPr>
              <a:t>authorization</a:t>
            </a:r>
            <a:endParaRPr lang="en-US" sz="1600" b="1" dirty="0">
              <a:solidFill>
                <a:srgbClr val="FF0000"/>
              </a:solidFill>
            </a:endParaRPr>
          </a:p>
        </p:txBody>
      </p:sp>
      <p:pic>
        <p:nvPicPr>
          <p:cNvPr id="139269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712" y="2303585"/>
            <a:ext cx="8156575" cy="4173415"/>
          </a:xfr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0" y="152400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dirty="0"/>
              <a:t>INDIVIDUAL RESPONSIBILITY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FOR </a:t>
            </a:r>
            <a:r>
              <a:rPr lang="en-US" dirty="0"/>
              <a:t>THE CONTROL AND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SAFEGUARDING </a:t>
            </a:r>
            <a:r>
              <a:rPr lang="en-US" dirty="0"/>
              <a:t>OF A&amp;E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altLang="en-US" kern="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/>
              <a:t>Arms, Ammunition Explosives (AA&amp;E) </a:t>
            </a:r>
            <a:r>
              <a:rPr lang="en-US" sz="2400" b="1" dirty="0" smtClean="0"/>
              <a:t>Officer</a:t>
            </a:r>
          </a:p>
          <a:p>
            <a:pPr marL="0" indent="0" algn="ctr">
              <a:buNone/>
            </a:pPr>
            <a:endParaRPr lang="en-US" altLang="en-US" sz="1600" b="1" dirty="0" smtClean="0"/>
          </a:p>
          <a:p>
            <a:r>
              <a:rPr lang="en-US" altLang="en-US" sz="2400" dirty="0" smtClean="0"/>
              <a:t>The AA&amp;E Officer is </a:t>
            </a:r>
            <a:r>
              <a:rPr lang="en-US" altLang="en-US" sz="2400" dirty="0" smtClean="0"/>
              <a:t>responsible for the physical accountability of the class V(W) account to include the training of ammunition personnel</a:t>
            </a:r>
            <a:r>
              <a:rPr lang="en-US" altLang="en-US" sz="2400" dirty="0" smtClean="0"/>
              <a:t>. Must be AA&amp;E Screened!</a:t>
            </a:r>
            <a:endParaRPr lang="en-US" altLang="en-US" sz="2400" dirty="0" smtClean="0"/>
          </a:p>
          <a:p>
            <a:endParaRPr lang="en-US" altLang="en-US" sz="1200" dirty="0" smtClean="0"/>
          </a:p>
          <a:p>
            <a:r>
              <a:rPr lang="en-US" altLang="en-US" sz="1800" b="1" dirty="0" smtClean="0"/>
              <a:t>Duties:</a:t>
            </a:r>
            <a:endParaRPr lang="en-US" altLang="en-US" sz="1200" dirty="0" smtClean="0"/>
          </a:p>
          <a:p>
            <a:pPr lvl="1"/>
            <a:r>
              <a:rPr lang="en-US" sz="1800" dirty="0"/>
              <a:t>Conduct a 100-percent physical inventory and complete review </a:t>
            </a:r>
            <a:r>
              <a:rPr lang="en-US" sz="1800" dirty="0" smtClean="0"/>
              <a:t>of all </a:t>
            </a:r>
            <a:r>
              <a:rPr lang="en-US" sz="1800" dirty="0"/>
              <a:t>AA&amp;E within 30 days of appointment </a:t>
            </a:r>
            <a:r>
              <a:rPr lang="en-US" sz="1800" dirty="0" smtClean="0"/>
              <a:t>(and annotate it on the 10774 card) and </a:t>
            </a:r>
            <a:r>
              <a:rPr lang="en-US" sz="1800" dirty="0"/>
              <a:t>retain copies of the inventory </a:t>
            </a:r>
            <a:r>
              <a:rPr lang="en-US" sz="1800" dirty="0" smtClean="0"/>
              <a:t>for 6 years and 3 months</a:t>
            </a:r>
            <a:r>
              <a:rPr lang="en-US" sz="1800" dirty="0" smtClean="0"/>
              <a:t>.</a:t>
            </a:r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Conduct quarterly reviews of AA&amp;E control measures and MSIs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r>
              <a:rPr lang="en-US" altLang="en-US" sz="1800" dirty="0" smtClean="0"/>
              <a:t>Reports any discrepancies to the appointing officer.</a:t>
            </a:r>
          </a:p>
          <a:p>
            <a:pPr lvl="1"/>
            <a:endParaRPr lang="en-US" altLang="en-US" sz="1800" dirty="0" smtClean="0"/>
          </a:p>
          <a:p>
            <a:pPr lvl="1"/>
            <a:endParaRPr lang="en-US" altLang="en-US" sz="1600" dirty="0" smtClean="0"/>
          </a:p>
          <a:p>
            <a:pPr lvl="1"/>
            <a:endParaRPr lang="en-US" altLang="en-US" sz="1200" dirty="0" smtClean="0"/>
          </a:p>
          <a:p>
            <a:pPr marL="457200" lvl="1" indent="0">
              <a:buNone/>
            </a:pPr>
            <a:endParaRPr lang="en-US" altLang="en-US" sz="2000" dirty="0" smtClean="0"/>
          </a:p>
          <a:p>
            <a:pPr lvl="1"/>
            <a:endParaRPr lang="en-US" altLang="en-US" sz="1800" dirty="0" smtClean="0"/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2EA6881-5EAF-4B48-9421-17FF3CEF2209}" type="slidenum">
              <a:rPr lang="en-US" altLang="en-US" sz="1400" smtClean="0"/>
              <a:pPr/>
              <a:t>5</a:t>
            </a:fld>
            <a:endParaRPr lang="en-US" altLang="en-US" sz="140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152400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dirty="0"/>
              <a:t>INDIVIDUAL RESPONSIBILITY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FOR </a:t>
            </a:r>
            <a:r>
              <a:rPr lang="en-US" dirty="0"/>
              <a:t>THE CONTROL AND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SAFEGUARDING </a:t>
            </a:r>
            <a:r>
              <a:rPr lang="en-US" dirty="0"/>
              <a:t>OF A&amp;E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altLang="en-US" kern="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lvl="1"/>
            <a:endParaRPr lang="en-US" altLang="en-US" sz="1600" dirty="0" smtClean="0"/>
          </a:p>
          <a:p>
            <a:pPr lvl="1"/>
            <a:r>
              <a:rPr lang="en-US" altLang="en-US" sz="1800" dirty="0"/>
              <a:t>Maintain close liaison with the area security officer</a:t>
            </a:r>
            <a:r>
              <a:rPr lang="en-US" altLang="en-US" sz="1800" dirty="0" smtClean="0"/>
              <a:t>.</a:t>
            </a:r>
          </a:p>
          <a:p>
            <a:pPr lvl="1"/>
            <a:endParaRPr lang="en-US" altLang="en-US" sz="1800" dirty="0"/>
          </a:p>
          <a:p>
            <a:pPr lvl="1"/>
            <a:r>
              <a:rPr lang="en-US" altLang="en-US" sz="1800" dirty="0" smtClean="0"/>
              <a:t>Assist </a:t>
            </a:r>
            <a:r>
              <a:rPr lang="en-US" altLang="en-US" sz="1800" dirty="0"/>
              <a:t>personnel in investigating AA&amp;E losses.</a:t>
            </a:r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Ensure </a:t>
            </a:r>
            <a:r>
              <a:rPr lang="en-US" sz="1800" dirty="0"/>
              <a:t>personnel assigned custody, maintenance, </a:t>
            </a:r>
            <a:r>
              <a:rPr lang="en-US" sz="1800" dirty="0" smtClean="0"/>
              <a:t>disposal, distribution</a:t>
            </a:r>
            <a:r>
              <a:rPr lang="en-US" sz="1800" dirty="0"/>
              <a:t>, or security responsibilities for class V(W) in the </a:t>
            </a:r>
            <a:r>
              <a:rPr lang="en-US" sz="1800" dirty="0" smtClean="0"/>
              <a:t>performance of </a:t>
            </a:r>
            <a:r>
              <a:rPr lang="en-US" sz="1800" dirty="0"/>
              <a:t>their primary duties are properly screened, qualified, and </a:t>
            </a:r>
            <a:r>
              <a:rPr lang="en-US" sz="1800" dirty="0" smtClean="0"/>
              <a:t>documented</a:t>
            </a:r>
            <a:r>
              <a:rPr lang="en-US" sz="1800" dirty="0" smtClean="0"/>
              <a:t>. This includes unit diary entries.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Ensure </a:t>
            </a:r>
            <a:r>
              <a:rPr lang="en-US" sz="1800" dirty="0"/>
              <a:t>annual A&amp;E awareness training is conducted, </a:t>
            </a:r>
            <a:r>
              <a:rPr lang="en-US" sz="1800" dirty="0" smtClean="0"/>
              <a:t>incorporated, and </a:t>
            </a:r>
            <a:r>
              <a:rPr lang="en-US" sz="1800" dirty="0"/>
              <a:t>documented within the unit annual training plan and </a:t>
            </a:r>
            <a:r>
              <a:rPr lang="en-US" sz="1800" dirty="0" smtClean="0"/>
              <a:t>PME</a:t>
            </a:r>
            <a:r>
              <a:rPr lang="en-US" sz="1800" dirty="0" smtClean="0"/>
              <a:t>.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Ensure your Ammo Tech is involved in the inventory process.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r>
              <a:rPr lang="en-US" altLang="en-US" sz="1800" dirty="0" smtClean="0"/>
              <a:t>General Order number 5!</a:t>
            </a:r>
            <a:endParaRPr lang="en-US" altLang="en-US" sz="1800" dirty="0" smtClean="0"/>
          </a:p>
          <a:p>
            <a:pPr lvl="1"/>
            <a:endParaRPr lang="en-US" sz="2400" dirty="0"/>
          </a:p>
        </p:txBody>
      </p:sp>
      <p:sp>
        <p:nvSpPr>
          <p:cNvPr id="145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FFA2612-6B5C-4BCD-B4D6-0D0BB11EBFB7}" type="slidenum">
              <a:rPr lang="en-US" altLang="en-US" sz="1400" smtClean="0"/>
              <a:pPr/>
              <a:t>6</a:t>
            </a:fld>
            <a:endParaRPr lang="en-US" altLang="en-US" sz="1400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152400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dirty="0"/>
              <a:t>INDIVIDUAL RESPONSIBILITY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FOR </a:t>
            </a:r>
            <a:r>
              <a:rPr lang="en-US" dirty="0"/>
              <a:t>THE CONTROL AND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SAFEGUARDING </a:t>
            </a:r>
            <a:r>
              <a:rPr lang="en-US" dirty="0"/>
              <a:t>OF A&amp;E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altLang="en-US" kern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483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/>
              <a:t>Ammunition and Explosives (A&amp;E) Audit and Verification </a:t>
            </a:r>
            <a:r>
              <a:rPr lang="en-US" sz="2400" b="1" dirty="0" smtClean="0"/>
              <a:t>Officer</a:t>
            </a:r>
          </a:p>
          <a:p>
            <a:pPr marL="0" indent="0" algn="ctr">
              <a:buNone/>
            </a:pPr>
            <a:endParaRPr lang="en-US" sz="1600" b="1" dirty="0" smtClean="0"/>
          </a:p>
          <a:p>
            <a:r>
              <a:rPr lang="en-US" sz="2000" dirty="0" smtClean="0"/>
              <a:t>The AVO is responsible for the verification and validation of class V(W) issue, receipt, expenditure, accounting, and screening  documentation. </a:t>
            </a:r>
          </a:p>
          <a:p>
            <a:pPr marL="457200" lvl="1" indent="0">
              <a:buNone/>
            </a:pPr>
            <a:endParaRPr lang="en-US" sz="1200" dirty="0" smtClean="0"/>
          </a:p>
          <a:p>
            <a:r>
              <a:rPr lang="en-US" sz="2000" b="1" dirty="0" smtClean="0"/>
              <a:t>Duties:</a:t>
            </a:r>
            <a:endParaRPr lang="en-US" sz="1600" dirty="0"/>
          </a:p>
          <a:p>
            <a:pPr lvl="1"/>
            <a:r>
              <a:rPr lang="en-US" sz="1600" dirty="0" smtClean="0"/>
              <a:t>Ensure NAVMC 11381 expenditure reports  are completed legibly and submitted for certification within 7 days of the completion of range/exercise. </a:t>
            </a:r>
          </a:p>
          <a:p>
            <a:pPr lvl="1"/>
            <a:endParaRPr lang="en-US" sz="1600" dirty="0"/>
          </a:p>
          <a:p>
            <a:pPr lvl="1"/>
            <a:r>
              <a:rPr lang="en-US" sz="1600" dirty="0" smtClean="0"/>
              <a:t>Ensure NAVMC 11381s are maintained by FY and retained for 10 years.</a:t>
            </a:r>
          </a:p>
          <a:p>
            <a:pPr lvl="1"/>
            <a:endParaRPr lang="en-US" sz="1600" dirty="0"/>
          </a:p>
          <a:p>
            <a:pPr lvl="1"/>
            <a:r>
              <a:rPr lang="en-US" sz="1600" dirty="0" smtClean="0"/>
              <a:t>Conduct quarterly audits of the command class V(W) management.</a:t>
            </a:r>
          </a:p>
          <a:p>
            <a:pPr lvl="1"/>
            <a:endParaRPr lang="en-US" sz="1600" dirty="0"/>
          </a:p>
          <a:p>
            <a:pPr lvl="1"/>
            <a:r>
              <a:rPr lang="en-US" sz="1600" dirty="0" smtClean="0"/>
              <a:t>Verify retention of  supporting documentation, accounting records, and personnel screening documentation.</a:t>
            </a:r>
          </a:p>
        </p:txBody>
      </p:sp>
      <p:sp>
        <p:nvSpPr>
          <p:cNvPr id="149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A7E82BA-85DD-463C-A11F-BD80BB1C59CD}" type="slidenum">
              <a:rPr lang="en-US" altLang="en-US" sz="1400" smtClean="0"/>
              <a:pPr/>
              <a:t>7</a:t>
            </a:fld>
            <a:endParaRPr lang="en-US" altLang="en-US" sz="1400" smtClean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152400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dirty="0"/>
              <a:t>INDIVIDUAL RESPONSIBILITY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FOR </a:t>
            </a:r>
            <a:r>
              <a:rPr lang="en-US" dirty="0"/>
              <a:t>THE CONTROL AND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SAFEGUARDING </a:t>
            </a:r>
            <a:r>
              <a:rPr lang="en-US" dirty="0"/>
              <a:t>OF A&amp;E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altLang="en-US" kern="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/>
              <a:t>Explosives </a:t>
            </a:r>
            <a:r>
              <a:rPr lang="en-US" sz="2400" b="1" dirty="0" smtClean="0"/>
              <a:t>Safety Representative </a:t>
            </a:r>
            <a:r>
              <a:rPr lang="en-US" sz="2400" b="1" dirty="0"/>
              <a:t>(ESR</a:t>
            </a:r>
            <a:r>
              <a:rPr lang="en-US" sz="2400" b="1" dirty="0" smtClean="0"/>
              <a:t>)</a:t>
            </a:r>
          </a:p>
          <a:p>
            <a:pPr marL="0" indent="0" algn="ctr">
              <a:buNone/>
            </a:pPr>
            <a:endParaRPr lang="en-US" altLang="en-US" sz="1400" b="1" dirty="0" smtClean="0"/>
          </a:p>
          <a:p>
            <a:r>
              <a:rPr lang="en-US" altLang="en-US" sz="2400" dirty="0" smtClean="0"/>
              <a:t>Individual is assigned in writing by the </a:t>
            </a:r>
            <a:r>
              <a:rPr lang="en-US" altLang="en-US" sz="2400" dirty="0" smtClean="0"/>
              <a:t>CO for Regimental/Squadron tenants.</a:t>
            </a:r>
            <a:endParaRPr lang="en-US" altLang="en-US" sz="2400" dirty="0" smtClean="0"/>
          </a:p>
          <a:p>
            <a:endParaRPr lang="en-US" altLang="en-US" sz="1200" dirty="0" smtClean="0"/>
          </a:p>
          <a:p>
            <a:r>
              <a:rPr lang="en-US" altLang="en-US" sz="2400" dirty="0" smtClean="0"/>
              <a:t>If the ESR does not possess the experience and training required he/she will be required to complete the below courses. </a:t>
            </a:r>
          </a:p>
          <a:p>
            <a:endParaRPr lang="en-US" altLang="en-US" sz="1200" dirty="0" smtClean="0"/>
          </a:p>
          <a:p>
            <a:pPr lvl="1"/>
            <a:r>
              <a:rPr lang="en-US" altLang="en-US" sz="2000" dirty="0" smtClean="0"/>
              <a:t>AMMO-18, Basics of Naval Explosives Hazard Control.</a:t>
            </a:r>
          </a:p>
          <a:p>
            <a:pPr lvl="1"/>
            <a:endParaRPr lang="en-US" altLang="en-US" sz="1200" dirty="0" smtClean="0"/>
          </a:p>
          <a:p>
            <a:pPr lvl="1"/>
            <a:r>
              <a:rPr lang="en-US" altLang="en-US" sz="2000" dirty="0" smtClean="0"/>
              <a:t>AMMO-45, Introduction to Ammunition</a:t>
            </a:r>
          </a:p>
          <a:p>
            <a:pPr lvl="1"/>
            <a:endParaRPr lang="en-US" altLang="en-US" sz="1200" dirty="0"/>
          </a:p>
          <a:p>
            <a:pPr lvl="1"/>
            <a:r>
              <a:rPr lang="en-US" altLang="en-US" sz="2000" dirty="0" smtClean="0"/>
              <a:t>AMMO-76,  Identification of Ammunition</a:t>
            </a:r>
          </a:p>
          <a:p>
            <a:pPr lvl="1"/>
            <a:endParaRPr lang="en-US" altLang="en-US" sz="1200" dirty="0" smtClean="0"/>
          </a:p>
          <a:p>
            <a:pPr lvl="1"/>
            <a:r>
              <a:rPr lang="en-US" altLang="en-US" sz="2000" dirty="0" smtClean="0"/>
              <a:t>AMMO-51, MV (Web-based), Naval Motor Vehicle Inspection </a:t>
            </a:r>
          </a:p>
          <a:p>
            <a:endParaRPr lang="en-US" altLang="en-US" sz="2000" dirty="0" smtClean="0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48B6B6F-1415-4C42-BA82-0D4A23E1E8B1}" type="slidenum">
              <a:rPr lang="en-US" altLang="en-US" sz="1400" smtClean="0"/>
              <a:pPr/>
              <a:t>8</a:t>
            </a:fld>
            <a:endParaRPr lang="en-US" altLang="en-US" sz="14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152400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dirty="0"/>
              <a:t>INDIVIDUAL RESPONSIBILITY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FOR </a:t>
            </a:r>
            <a:r>
              <a:rPr lang="en-US" dirty="0"/>
              <a:t>THE CONTROL AND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SAFEGUARDING </a:t>
            </a:r>
            <a:r>
              <a:rPr lang="en-US" dirty="0"/>
              <a:t>OF A&amp;E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altLang="en-US" kern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011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b="1" dirty="0" smtClean="0"/>
              <a:t>Duties</a:t>
            </a:r>
            <a:r>
              <a:rPr lang="en-US" altLang="en-US" sz="2400" dirty="0" smtClean="0"/>
              <a:t>:</a:t>
            </a:r>
            <a:endParaRPr lang="en-US" altLang="en-US" sz="2400" dirty="0" smtClean="0"/>
          </a:p>
          <a:p>
            <a:endParaRPr lang="en-US" altLang="en-US" sz="1600" dirty="0" smtClean="0"/>
          </a:p>
          <a:p>
            <a:pPr lvl="1"/>
            <a:r>
              <a:rPr lang="en-US" altLang="en-US" sz="2000" dirty="0" smtClean="0"/>
              <a:t>Conduct explosives safety training for all unit personnel handling A&amp;E</a:t>
            </a:r>
          </a:p>
          <a:p>
            <a:pPr lvl="1"/>
            <a:endParaRPr lang="en-US" altLang="en-US" sz="1200" dirty="0" smtClean="0"/>
          </a:p>
          <a:p>
            <a:pPr lvl="1"/>
            <a:r>
              <a:rPr lang="en-US" altLang="en-US" sz="2000" dirty="0" smtClean="0"/>
              <a:t>Ensure that standard operating procedures (SOP) are developed and maintained</a:t>
            </a:r>
          </a:p>
          <a:p>
            <a:pPr lvl="1"/>
            <a:endParaRPr lang="en-US" altLang="en-US" sz="1200" dirty="0" smtClean="0"/>
          </a:p>
          <a:p>
            <a:pPr lvl="1"/>
            <a:r>
              <a:rPr lang="en-US" altLang="en-US" sz="2000" dirty="0" smtClean="0"/>
              <a:t>Perform required unit inspections and maintain records of inspections on file for a period not less than two years from the date of the inspection</a:t>
            </a:r>
          </a:p>
          <a:p>
            <a:pPr lvl="1"/>
            <a:endParaRPr lang="en-US" altLang="en-US" sz="1200" dirty="0" smtClean="0"/>
          </a:p>
          <a:p>
            <a:pPr lvl="1"/>
            <a:r>
              <a:rPr lang="en-US" altLang="en-US" sz="2000" dirty="0" smtClean="0"/>
              <a:t>Serve as the unit representative to the installation’s Explosives Safety Self-Assessment (ESSA) Program</a:t>
            </a:r>
          </a:p>
          <a:p>
            <a:pPr lvl="1"/>
            <a:endParaRPr lang="en-US" altLang="en-US" sz="2000" dirty="0" smtClean="0"/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A7BA75B-79F4-4559-846F-2B74863C2BF8}" type="slidenum">
              <a:rPr lang="en-US" altLang="en-US" sz="1400" smtClean="0"/>
              <a:pPr/>
              <a:t>9</a:t>
            </a:fld>
            <a:endParaRPr lang="en-US" altLang="en-US" sz="1400" smtClean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152400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dirty="0"/>
              <a:t>INDIVIDUAL RESPONSIBILITY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FOR </a:t>
            </a:r>
            <a:r>
              <a:rPr lang="en-US" dirty="0"/>
              <a:t>THE CONTROL AND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SAFEGUARDING </a:t>
            </a:r>
            <a:r>
              <a:rPr lang="en-US" dirty="0"/>
              <a:t>OF A&amp;E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altLang="en-US" kern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738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SD Brief">
  <a:themeElements>
    <a:clrScheme name="">
      <a:dk1>
        <a:srgbClr val="000000"/>
      </a:dk1>
      <a:lt1>
        <a:srgbClr val="99FF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AFF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SD Brief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SD Brief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D Brief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BLSD Brief</Template>
  <TotalTime>47648</TotalTime>
  <Words>540</Words>
  <Application>Microsoft Office PowerPoint</Application>
  <PresentationFormat>On-screen Show (4:3)</PresentationFormat>
  <Paragraphs>133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Courier New</vt:lpstr>
      <vt:lpstr>Times New Roman</vt:lpstr>
      <vt:lpstr>BLSD Brief</vt:lpstr>
      <vt:lpstr>INDIVIDUAL RESPONSIBILITY FOR THE CONTROL AND SAFEGUARDING OF A&amp;E</vt:lpstr>
      <vt:lpstr>PowerPoint Presentation</vt:lpstr>
      <vt:lpstr>PowerPoint Presentation</vt:lpstr>
      <vt:lpstr>A&amp;E Matrix (Supporting Activity)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</vt:lpstr>
    </vt:vector>
  </TitlesOfParts>
  <Company>NMCI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tom.barton</dc:creator>
  <cp:lastModifiedBy>Courts CWO3 Jonathan A</cp:lastModifiedBy>
  <cp:revision>1714</cp:revision>
  <cp:lastPrinted>2014-06-18T16:13:53Z</cp:lastPrinted>
  <dcterms:created xsi:type="dcterms:W3CDTF">2007-07-26T17:56:45Z</dcterms:created>
  <dcterms:modified xsi:type="dcterms:W3CDTF">2017-10-16T19:17:06Z</dcterms:modified>
</cp:coreProperties>
</file>