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1063" r:id="rId2"/>
    <p:sldId id="1275" r:id="rId3"/>
    <p:sldId id="1241" r:id="rId4"/>
    <p:sldId id="1242" r:id="rId5"/>
    <p:sldId id="1065" r:id="rId6"/>
    <p:sldId id="1236" r:id="rId7"/>
    <p:sldId id="1069" r:id="rId8"/>
    <p:sldId id="1079" r:id="rId9"/>
    <p:sldId id="1083" r:id="rId10"/>
    <p:sldId id="1095" r:id="rId11"/>
    <p:sldId id="1096" r:id="rId12"/>
    <p:sldId id="1097" r:id="rId13"/>
    <p:sldId id="1272" r:id="rId14"/>
    <p:sldId id="1273" r:id="rId15"/>
    <p:sldId id="1104" r:id="rId16"/>
    <p:sldId id="1101" r:id="rId17"/>
    <p:sldId id="1102" r:id="rId18"/>
    <p:sldId id="1103" r:id="rId19"/>
    <p:sldId id="1105" r:id="rId20"/>
    <p:sldId id="1239" r:id="rId2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urier New" pitchFamily="49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urier New" pitchFamily="49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urier New" pitchFamily="49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urier New" pitchFamily="49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urier New" pitchFamily="49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Courier New" pitchFamily="49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Courier New" pitchFamily="49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Courier New" pitchFamily="49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Courier New" pitchFamily="49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7" autoAdjust="0"/>
    <p:restoredTop sz="95534" autoAdjust="0"/>
  </p:normalViewPr>
  <p:slideViewPr>
    <p:cSldViewPr>
      <p:cViewPr varScale="1">
        <p:scale>
          <a:sx n="131" d="100"/>
          <a:sy n="131" d="100"/>
        </p:scale>
        <p:origin x="66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818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5" tIns="46587" rIns="93175" bIns="46587" numCol="1" anchor="t" anchorCtr="0" compatLnSpc="1">
            <a:prstTxWarp prst="textNoShape">
              <a:avLst/>
            </a:prstTxWarp>
          </a:bodyPr>
          <a:lstStyle>
            <a:lvl1pPr defTabSz="93195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5" tIns="46587" rIns="93175" bIns="46587" numCol="1" anchor="t" anchorCtr="0" compatLnSpc="1">
            <a:prstTxWarp prst="textNoShape">
              <a:avLst/>
            </a:prstTxWarp>
          </a:bodyPr>
          <a:lstStyle>
            <a:lvl1pPr algn="r" defTabSz="93195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A431815-1E30-4C57-AF0B-69A42EC697AD}" type="datetimeFigureOut">
              <a:rPr lang="en-US"/>
              <a:pPr>
                <a:defRPr/>
              </a:pPr>
              <a:t>10/16/2017</a:t>
            </a:fld>
            <a:endParaRPr lang="en-US" dirty="0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5" tIns="46587" rIns="93175" bIns="46587" numCol="1" anchor="b" anchorCtr="0" compatLnSpc="1">
            <a:prstTxWarp prst="textNoShape">
              <a:avLst/>
            </a:prstTxWarp>
          </a:bodyPr>
          <a:lstStyle>
            <a:lvl1pPr defTabSz="93195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5" tIns="46587" rIns="93175" bIns="46587" numCol="1" anchor="b" anchorCtr="0" compatLnSpc="1">
            <a:prstTxWarp prst="textNoShape">
              <a:avLst/>
            </a:prstTxWarp>
          </a:bodyPr>
          <a:lstStyle>
            <a:lvl1pPr algn="r" defTabSz="93195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CB6D85D-C996-4444-AC1E-DBFD259D4B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821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5" tIns="46587" rIns="93175" bIns="46587" numCol="1" anchor="t" anchorCtr="0" compatLnSpc="1">
            <a:prstTxWarp prst="textNoShape">
              <a:avLst/>
            </a:prstTxWarp>
          </a:bodyPr>
          <a:lstStyle>
            <a:lvl1pPr defTabSz="93195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5" tIns="46587" rIns="93175" bIns="46587" numCol="1" anchor="t" anchorCtr="0" compatLnSpc="1">
            <a:prstTxWarp prst="textNoShape">
              <a:avLst/>
            </a:prstTxWarp>
          </a:bodyPr>
          <a:lstStyle>
            <a:lvl1pPr algn="r" defTabSz="93195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67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4838"/>
            <a:ext cx="56102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5" tIns="46587" rIns="93175" bIns="46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5" tIns="46587" rIns="93175" bIns="46587" numCol="1" anchor="b" anchorCtr="0" compatLnSpc="1">
            <a:prstTxWarp prst="textNoShape">
              <a:avLst/>
            </a:prstTxWarp>
          </a:bodyPr>
          <a:lstStyle>
            <a:lvl1pPr defTabSz="93195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5" tIns="46587" rIns="93175" bIns="46587" numCol="1" anchor="b" anchorCtr="0" compatLnSpc="1">
            <a:prstTxWarp prst="textNoShape">
              <a:avLst/>
            </a:prstTxWarp>
          </a:bodyPr>
          <a:lstStyle>
            <a:lvl1pPr algn="r" defTabSz="931956">
              <a:defRPr sz="1200">
                <a:latin typeface="Arial" charset="0"/>
              </a:defRPr>
            </a:lvl1pPr>
          </a:lstStyle>
          <a:p>
            <a:pPr>
              <a:defRPr/>
            </a:pPr>
            <a:fld id="{F6B7B77D-D41B-4583-9002-6715D1867E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2980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A7653-8F24-478C-93B4-897223C8FD4B}" type="datetime1">
              <a:rPr lang="en-US"/>
              <a:pPr>
                <a:defRPr/>
              </a:pPr>
              <a:t>10/16/2017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D6531-73BC-4C57-B5AF-4632C96365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038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008D3-2D81-44B0-9840-D61A0B29EF97}" type="datetime1">
              <a:rPr lang="en-US"/>
              <a:pPr>
                <a:defRPr/>
              </a:pPr>
              <a:t>10/16/2017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E19E4-F50B-4A7C-A068-091F9D1134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563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8E6D8-D8E8-4530-BED6-8D0C0C94BC6B}" type="datetime1">
              <a:rPr lang="en-US"/>
              <a:pPr>
                <a:defRPr/>
              </a:pPr>
              <a:t>10/16/2017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89D15-F680-4152-83E7-6CB345E6C7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881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A0EE0-4AA5-4840-B9E7-AF4DE00DB9B5}" type="datetime1">
              <a:rPr lang="en-US"/>
              <a:pPr>
                <a:defRPr/>
              </a:pPr>
              <a:t>10/16/2017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E42BC-B2F9-49BF-BF71-14EDF79937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757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B23B7-9152-4F12-A62F-4721F61105F5}" type="datetime1">
              <a:rPr lang="en-US"/>
              <a:pPr>
                <a:defRPr/>
              </a:pPr>
              <a:t>10/16/2017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9F003-2850-49BD-B191-B191FDD3A4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36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C933E-C121-4221-8F1D-5EBBC1AE2C19}" type="datetime1">
              <a:rPr lang="en-US"/>
              <a:pPr>
                <a:defRPr/>
              </a:pPr>
              <a:t>10/16/2017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CE672-EC27-4D77-A58F-CF610848D9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59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61228-392F-4391-B969-4B15C1F79E61}" type="datetime1">
              <a:rPr lang="en-US"/>
              <a:pPr>
                <a:defRPr/>
              </a:pPr>
              <a:t>10/16/2017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1037C-982F-44E8-BA3F-1A5B7AB13A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870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6AB28-98CF-4F33-8D1D-D39CC92F6FF9}" type="datetime1">
              <a:rPr lang="en-US"/>
              <a:pPr>
                <a:defRPr/>
              </a:pPr>
              <a:t>10/16/2017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A383D-616B-4333-8292-EE01E20C3C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6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0C2BE-EAEA-4D11-9637-0D74ADEC20AA}" type="datetime1">
              <a:rPr lang="en-US"/>
              <a:pPr>
                <a:defRPr/>
              </a:pPr>
              <a:t>10/16/2017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E8234-DAC2-4DFC-AFF0-86CD040E2E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516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62C40-23D1-4098-9631-49BC987086ED}" type="datetime1">
              <a:rPr lang="en-US"/>
              <a:pPr>
                <a:defRPr/>
              </a:pPr>
              <a:t>10/16/2017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77070-59F1-495A-8DAF-6393DA71EE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4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D1555-9B1E-4DE2-AF42-979AF0A7BE36}" type="datetime1">
              <a:rPr lang="en-US"/>
              <a:pPr>
                <a:defRPr/>
              </a:pPr>
              <a:t>10/16/2017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2662B-3171-499D-AD7B-6CCA79FED8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647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C070D-A113-43D5-B42C-A22D441480F2}" type="datetime1">
              <a:rPr lang="en-US"/>
              <a:pPr>
                <a:defRPr/>
              </a:pPr>
              <a:t>10/16/2017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2FC6F-5577-4C59-9B6E-CD1FB5C99E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505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CCA80530-EAA0-4473-91E0-C756F194A774}" type="datetime1">
              <a:rPr lang="en-US"/>
              <a:pPr>
                <a:defRPr/>
              </a:pPr>
              <a:t>10/16/2017</a:t>
            </a:fld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F3FAF337-76AC-4445-9DF4-FC281EB872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8" descr="npo00000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6888"/>
            <a:ext cx="914400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 descr="EG&amp;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0800"/>
            <a:ext cx="11303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0" descr="D:\Documents and Settings\timmy.babineaux\My Documents\My Pictures\mcb_logo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0800"/>
            <a:ext cx="90170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  <p:sldLayoutId id="214748425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3048000"/>
            <a:ext cx="9144000" cy="1470025"/>
          </a:xfrm>
        </p:spPr>
        <p:txBody>
          <a:bodyPr/>
          <a:lstStyle/>
          <a:p>
            <a:pPr eaLnBrk="1" hangingPunct="1"/>
            <a:r>
              <a:rPr lang="en-US" altLang="en-US" sz="4400" dirty="0" smtClean="0"/>
              <a:t>TRANSPORTATION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9144000" cy="49530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2400" b="1" dirty="0" smtClean="0"/>
              <a:t>Vehicle Requirements</a:t>
            </a:r>
          </a:p>
          <a:p>
            <a:pPr marL="0" indent="0" algn="ctr" eaLnBrk="1" hangingPunct="1">
              <a:buNone/>
            </a:pPr>
            <a:endParaRPr lang="en-US" altLang="en-US" sz="1600" b="1" dirty="0" smtClean="0"/>
          </a:p>
          <a:p>
            <a:pPr eaLnBrk="1" hangingPunct="1"/>
            <a:r>
              <a:rPr lang="en-US" altLang="en-US" sz="2400" dirty="0"/>
              <a:t>V</a:t>
            </a:r>
            <a:r>
              <a:rPr lang="en-US" altLang="en-US" sz="2400" dirty="0" smtClean="0"/>
              <a:t>ehicles shall be inspected prior to arriving at the ASP </a:t>
            </a:r>
          </a:p>
          <a:p>
            <a:pPr eaLnBrk="1" hangingPunct="1"/>
            <a:endParaRPr lang="en-US" altLang="en-US" sz="1200" dirty="0" smtClean="0"/>
          </a:p>
          <a:p>
            <a:pPr eaLnBrk="1" hangingPunct="1"/>
            <a:r>
              <a:rPr lang="en-US" altLang="en-US" sz="2400" dirty="0" smtClean="0"/>
              <a:t>Driver shall present a copy of DD Form 626 to the ASP Issues Section.</a:t>
            </a:r>
          </a:p>
          <a:p>
            <a:pPr eaLnBrk="1" hangingPunct="1"/>
            <a:endParaRPr lang="en-US" altLang="en-US" sz="1200" dirty="0" smtClean="0"/>
          </a:p>
          <a:p>
            <a:pPr eaLnBrk="1" hangingPunct="1"/>
            <a:r>
              <a:rPr lang="en-US" altLang="en-US" sz="2400" dirty="0" smtClean="0"/>
              <a:t>All drivers shall have a current copy of the Glove Box Edition (NAVSEA SW020-AF-HBK-010</a:t>
            </a:r>
            <a:r>
              <a:rPr lang="en-US" altLang="en-US" sz="2400" dirty="0" smtClean="0"/>
              <a:t>).</a:t>
            </a:r>
            <a:endParaRPr lang="en-US" altLang="en-US" sz="2400" dirty="0" smtClean="0"/>
          </a:p>
          <a:p>
            <a:pPr eaLnBrk="1" hangingPunct="1"/>
            <a:endParaRPr lang="en-US" altLang="en-US" sz="1200" dirty="0" smtClean="0"/>
          </a:p>
          <a:p>
            <a:pPr eaLnBrk="1" hangingPunct="1"/>
            <a:r>
              <a:rPr lang="en-US" altLang="en-US" sz="2400" dirty="0" smtClean="0"/>
              <a:t>Sufficient quantities of tie-down straps.</a:t>
            </a:r>
          </a:p>
          <a:p>
            <a:pPr eaLnBrk="1" hangingPunct="1"/>
            <a:endParaRPr lang="en-US" altLang="en-US" sz="1200" dirty="0" smtClean="0"/>
          </a:p>
          <a:p>
            <a:pPr eaLnBrk="1" hangingPunct="1"/>
            <a:r>
              <a:rPr lang="en-US" altLang="en-US" sz="2400" dirty="0" smtClean="0"/>
              <a:t>Sufficient tarpaulins to cover ammunition issued.</a:t>
            </a:r>
          </a:p>
          <a:p>
            <a:pPr marL="0" indent="0" eaLnBrk="1" hangingPunct="1">
              <a:buNone/>
            </a:pPr>
            <a:endParaRPr lang="en-US" altLang="en-US" sz="24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kern="0" dirty="0" smtClean="0"/>
              <a:t/>
            </a:r>
            <a:br>
              <a:rPr lang="en-US" altLang="en-US" kern="0" dirty="0" smtClean="0"/>
            </a:br>
            <a:r>
              <a:rPr lang="en-US" altLang="en-US" kern="0" cap="all" dirty="0" smtClean="0"/>
              <a:t>Transportation</a:t>
            </a:r>
            <a:r>
              <a:rPr lang="en-US" altLang="en-US" kern="0" dirty="0" smtClean="0"/>
              <a:t/>
            </a:r>
            <a:br>
              <a:rPr lang="en-US" altLang="en-US" kern="0" dirty="0" smtClean="0"/>
            </a:br>
            <a:endParaRPr lang="en-US" altLang="en-US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9144000" cy="52578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Correct and sufficient quantity of placards for the A&amp;E issued.  Units must bring their own duct tape to affix placards to subject vehicles.</a:t>
            </a:r>
          </a:p>
          <a:p>
            <a:pPr eaLnBrk="1" hangingPunct="1"/>
            <a:endParaRPr lang="en-US" altLang="en-US" sz="1600" dirty="0" smtClean="0"/>
          </a:p>
          <a:p>
            <a:pPr eaLnBrk="1" hangingPunct="1"/>
            <a:r>
              <a:rPr lang="en-US" altLang="en-US" sz="2400" dirty="0" smtClean="0"/>
              <a:t>One armed guard is required per vehicle at all times.</a:t>
            </a:r>
          </a:p>
          <a:p>
            <a:pPr eaLnBrk="1" hangingPunct="1"/>
            <a:endParaRPr lang="en-US" altLang="en-US" sz="1600" dirty="0" smtClean="0"/>
          </a:p>
          <a:p>
            <a:pPr eaLnBrk="1" hangingPunct="1"/>
            <a:r>
              <a:rPr lang="en-US" altLang="en-US" sz="2400" dirty="0" smtClean="0"/>
              <a:t>Units must provide a government chaser vehicle to stage/un-stage vehicles.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kern="0" dirty="0" smtClean="0"/>
              <a:t/>
            </a:r>
            <a:br>
              <a:rPr lang="en-US" altLang="en-US" kern="0" dirty="0" smtClean="0"/>
            </a:br>
            <a:r>
              <a:rPr lang="en-US" altLang="en-US" kern="0" cap="all" dirty="0" smtClean="0"/>
              <a:t>Transportation</a:t>
            </a:r>
            <a:r>
              <a:rPr lang="en-US" altLang="en-US" kern="0" dirty="0" smtClean="0"/>
              <a:t/>
            </a:r>
            <a:br>
              <a:rPr lang="en-US" altLang="en-US" kern="0" dirty="0" smtClean="0"/>
            </a:br>
            <a:endParaRPr lang="en-US" altLang="en-US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9144000" cy="49530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2400" b="1" dirty="0" smtClean="0"/>
              <a:t>Driver Requirements</a:t>
            </a:r>
          </a:p>
          <a:p>
            <a:pPr eaLnBrk="1" hangingPunct="1"/>
            <a:r>
              <a:rPr lang="en-US" altLang="en-US" sz="2400" dirty="0" smtClean="0"/>
              <a:t>Ensure that no other gear except required SL3 belonging to the vehicle is stowed in the cargo compartment.</a:t>
            </a:r>
          </a:p>
          <a:p>
            <a:pPr eaLnBrk="1" hangingPunct="1"/>
            <a:endParaRPr lang="en-US" altLang="en-US" sz="1200" dirty="0" smtClean="0"/>
          </a:p>
          <a:p>
            <a:pPr eaLnBrk="1" hangingPunct="1"/>
            <a:r>
              <a:rPr lang="en-US" altLang="en-US" sz="2400" dirty="0" smtClean="0"/>
              <a:t>Ensure no excess gear is located in the cab of the vehicle that would prevent safe driving.</a:t>
            </a:r>
          </a:p>
          <a:p>
            <a:pPr marL="0" indent="0" eaLnBrk="1" hangingPunct="1">
              <a:buNone/>
            </a:pPr>
            <a:endParaRPr lang="en-US" altLang="en-US" sz="12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kern="0" dirty="0" smtClean="0"/>
              <a:t/>
            </a:r>
            <a:br>
              <a:rPr lang="en-US" altLang="en-US" kern="0" dirty="0" smtClean="0"/>
            </a:br>
            <a:r>
              <a:rPr lang="en-US" altLang="en-US" kern="0" cap="all" dirty="0" smtClean="0"/>
              <a:t>Transportation</a:t>
            </a:r>
            <a:r>
              <a:rPr lang="en-US" altLang="en-US" kern="0" dirty="0" smtClean="0"/>
              <a:t/>
            </a:r>
            <a:br>
              <a:rPr lang="en-US" altLang="en-US" kern="0" dirty="0" smtClean="0"/>
            </a:br>
            <a:endParaRPr lang="en-US" altLang="en-US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9F003-2850-49BD-B191-B191FDD3A44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9318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1" t="6366" r="16016" b="12732"/>
          <a:stretch/>
        </p:blipFill>
        <p:spPr bwMode="auto">
          <a:xfrm>
            <a:off x="100012" y="2362200"/>
            <a:ext cx="523398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kern="0" dirty="0" smtClean="0"/>
              <a:t/>
            </a:r>
            <a:br>
              <a:rPr lang="en-US" altLang="en-US" kern="0" dirty="0" smtClean="0"/>
            </a:br>
            <a:r>
              <a:rPr lang="en-US" altLang="en-US" kern="0" cap="all" dirty="0" smtClean="0"/>
              <a:t>Transportation</a:t>
            </a:r>
            <a:r>
              <a:rPr lang="en-US" altLang="en-US" kern="0" dirty="0" smtClean="0"/>
              <a:t/>
            </a:r>
            <a:br>
              <a:rPr lang="en-US" altLang="en-US" kern="0" dirty="0" smtClean="0"/>
            </a:br>
            <a:endParaRPr lang="en-US" altLang="en-US" kern="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638800" y="23622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 of exceeding the speed for the road conditions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30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9F003-2850-49BD-B191-B191FDD3A44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9421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1" t="7755" r="15625" b="13426"/>
          <a:stretch/>
        </p:blipFill>
        <p:spPr bwMode="auto">
          <a:xfrm>
            <a:off x="152400" y="1981200"/>
            <a:ext cx="529113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kern="0" dirty="0" smtClean="0"/>
              <a:t/>
            </a:r>
            <a:br>
              <a:rPr lang="en-US" altLang="en-US" kern="0" dirty="0" smtClean="0"/>
            </a:br>
            <a:r>
              <a:rPr lang="en-US" altLang="en-US" kern="0" cap="all" dirty="0" smtClean="0"/>
              <a:t>Transportation</a:t>
            </a:r>
            <a:r>
              <a:rPr lang="en-US" altLang="en-US" kern="0" dirty="0" smtClean="0"/>
              <a:t/>
            </a:r>
            <a:br>
              <a:rPr lang="en-US" altLang="en-US" kern="0" dirty="0" smtClean="0"/>
            </a:br>
            <a:endParaRPr lang="en-US" altLang="en-US" kern="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867400" y="2345085"/>
            <a:ext cx="266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Load was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properly secured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preventing damage to the Driver, Vehicle or load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87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9144000" cy="49530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2400" b="1" dirty="0"/>
              <a:t>Combat-Loaded</a:t>
            </a:r>
            <a:r>
              <a:rPr lang="en-US" altLang="en-US" dirty="0"/>
              <a:t> </a:t>
            </a:r>
            <a:endParaRPr lang="en-US" altLang="en-US" dirty="0" smtClean="0"/>
          </a:p>
          <a:p>
            <a:pPr marL="0" indent="0" algn="ctr" eaLnBrk="1" hangingPunct="1">
              <a:buNone/>
            </a:pPr>
            <a:endParaRPr lang="en-US" altLang="en-US" sz="1400" dirty="0" smtClean="0"/>
          </a:p>
          <a:p>
            <a:pPr eaLnBrk="1" hangingPunct="1"/>
            <a:r>
              <a:rPr lang="en-US" altLang="en-US" sz="2400" dirty="0" smtClean="0"/>
              <a:t>Restricted to live-fire training areas only.</a:t>
            </a:r>
          </a:p>
          <a:p>
            <a:pPr eaLnBrk="1" hangingPunct="1"/>
            <a:endParaRPr lang="en-US" altLang="en-US" sz="1200" dirty="0" smtClean="0"/>
          </a:p>
          <a:p>
            <a:pPr eaLnBrk="1" hangingPunct="1"/>
            <a:r>
              <a:rPr lang="en-US" altLang="en-US" sz="2400" dirty="0" smtClean="0"/>
              <a:t>Prohibited from travel on the following roads:  Lyman Rd, NC 172 from Onslow Beach to </a:t>
            </a:r>
            <a:r>
              <a:rPr lang="en-US" altLang="en-US" sz="2400" dirty="0" err="1" smtClean="0"/>
              <a:t>Sneads</a:t>
            </a:r>
            <a:r>
              <a:rPr lang="en-US" altLang="en-US" sz="2400" dirty="0" smtClean="0"/>
              <a:t> Ferry Gate, Marine Rd, or any other part of </a:t>
            </a:r>
            <a:r>
              <a:rPr lang="en-US" altLang="en-US" sz="2400" dirty="0" err="1" smtClean="0"/>
              <a:t>Sneads</a:t>
            </a:r>
            <a:r>
              <a:rPr lang="en-US" altLang="en-US" sz="2400" dirty="0" smtClean="0"/>
              <a:t> Ferry Rd.</a:t>
            </a:r>
          </a:p>
          <a:p>
            <a:pPr eaLnBrk="1" hangingPunct="1"/>
            <a:endParaRPr lang="en-US" altLang="en-US" sz="1200" dirty="0" smtClean="0"/>
          </a:p>
          <a:p>
            <a:pPr eaLnBrk="1" hangingPunct="1"/>
            <a:r>
              <a:rPr lang="en-US" altLang="en-US" sz="2400" dirty="0" smtClean="0"/>
              <a:t>The area between the Triangle Outpost Gate and Onslow Beach may be used for transport when that portion of NC 172 is blocked from normal through-traffic.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kern="0" dirty="0" smtClean="0"/>
              <a:t/>
            </a:r>
            <a:br>
              <a:rPr lang="en-US" altLang="en-US" kern="0" dirty="0" smtClean="0"/>
            </a:br>
            <a:r>
              <a:rPr lang="en-US" altLang="en-US" kern="0" cap="all" dirty="0" smtClean="0"/>
              <a:t>Transportation</a:t>
            </a:r>
            <a:r>
              <a:rPr lang="en-US" altLang="en-US" kern="0" dirty="0" smtClean="0"/>
              <a:t/>
            </a:r>
            <a:br>
              <a:rPr lang="en-US" altLang="en-US" kern="0" dirty="0" smtClean="0"/>
            </a:br>
            <a:endParaRPr lang="en-US" altLang="en-US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9144000" cy="49530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2400" b="1" dirty="0" smtClean="0"/>
              <a:t>Restricted Roads</a:t>
            </a:r>
          </a:p>
          <a:p>
            <a:pPr eaLnBrk="1" hangingPunct="1"/>
            <a:r>
              <a:rPr lang="en-US" altLang="en-US" sz="2400" dirty="0" smtClean="0"/>
              <a:t>No A&amp;E, except </a:t>
            </a:r>
            <a:r>
              <a:rPr lang="en-US" altLang="en-US" sz="2400" dirty="0" smtClean="0"/>
              <a:t>HC/D 1.3/1.4 </a:t>
            </a:r>
            <a:r>
              <a:rPr lang="en-US" altLang="en-US" sz="2400" dirty="0" smtClean="0"/>
              <a:t>will be transported on McHugh Blvd past Gonzales Rd, or from the intersection of Holcomb Blvd and Sneads Ferry Rd, or any road entering the </a:t>
            </a:r>
            <a:r>
              <a:rPr lang="en-US" altLang="en-US" sz="2400" dirty="0" err="1" smtClean="0"/>
              <a:t>Hadnot</a:t>
            </a:r>
            <a:r>
              <a:rPr lang="en-US" altLang="en-US" sz="2400" dirty="0" smtClean="0"/>
              <a:t> Point area (</a:t>
            </a:r>
            <a:r>
              <a:rPr lang="en-US" altLang="en-US" sz="2400" dirty="0" err="1" smtClean="0"/>
              <a:t>mainside</a:t>
            </a:r>
            <a:r>
              <a:rPr lang="en-US" altLang="en-US" sz="2400" dirty="0" smtClean="0"/>
              <a:t>).</a:t>
            </a:r>
          </a:p>
          <a:p>
            <a:pPr eaLnBrk="1" hangingPunct="1"/>
            <a:endParaRPr lang="en-US" altLang="en-US" sz="1200" dirty="0" smtClean="0"/>
          </a:p>
          <a:p>
            <a:pPr eaLnBrk="1" hangingPunct="1"/>
            <a:r>
              <a:rPr lang="en-US" altLang="en-US" sz="2400" dirty="0" smtClean="0"/>
              <a:t>A&amp;E will not be transported into any housing, troop billeting, administrative, or industrial/maintenance areas for any reason except for security/reactionary force requirements.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kern="0" dirty="0" smtClean="0"/>
              <a:t/>
            </a:r>
            <a:br>
              <a:rPr lang="en-US" altLang="en-US" kern="0" dirty="0" smtClean="0"/>
            </a:br>
            <a:r>
              <a:rPr lang="en-US" altLang="en-US" kern="0" cap="all" dirty="0" smtClean="0"/>
              <a:t>Transportation</a:t>
            </a:r>
            <a:r>
              <a:rPr lang="en-US" altLang="en-US" kern="0" dirty="0" smtClean="0"/>
              <a:t/>
            </a:r>
            <a:br>
              <a:rPr lang="en-US" altLang="en-US" kern="0" dirty="0" smtClean="0"/>
            </a:br>
            <a:endParaRPr lang="en-US" altLang="en-US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91440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b="1" dirty="0" smtClean="0"/>
              <a:t>Camp Johnson:</a:t>
            </a:r>
          </a:p>
          <a:p>
            <a:pPr eaLnBrk="1" hangingPunct="1"/>
            <a:r>
              <a:rPr lang="en-US" altLang="en-US" sz="2400" dirty="0" smtClean="0"/>
              <a:t>No A&amp;E will be transported into any housing, troop billeting, or industrial/maintenance areas at Camp Johnson.  To transport A&amp;E aboard Camp Johnson, drivers must utilize Harlem Dr.</a:t>
            </a:r>
          </a:p>
          <a:p>
            <a:pPr marL="0" indent="0" eaLnBrk="1" hangingPunct="1">
              <a:buNone/>
            </a:pPr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Piney Green Rd and NC 24 may be used to transport A&amp;E to Camp Johnson.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kern="0" dirty="0" smtClean="0"/>
              <a:t/>
            </a:r>
            <a:br>
              <a:rPr lang="en-US" altLang="en-US" kern="0" dirty="0" smtClean="0"/>
            </a:br>
            <a:r>
              <a:rPr lang="en-US" altLang="en-US" kern="0" cap="all" dirty="0" smtClean="0"/>
              <a:t>Transportation</a:t>
            </a:r>
            <a:r>
              <a:rPr lang="en-US" altLang="en-US" kern="0" dirty="0" smtClean="0"/>
              <a:t/>
            </a:r>
            <a:br>
              <a:rPr lang="en-US" altLang="en-US" kern="0" dirty="0" smtClean="0"/>
            </a:br>
            <a:endParaRPr lang="en-US" altLang="en-US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9144000" cy="49530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2400" b="1" dirty="0"/>
              <a:t>CLNC </a:t>
            </a:r>
            <a:r>
              <a:rPr lang="en-US" altLang="en-US" sz="2400" b="1" dirty="0" smtClean="0"/>
              <a:t>Intra-base Movements</a:t>
            </a:r>
          </a:p>
          <a:p>
            <a:pPr marL="0" indent="0" algn="ctr" eaLnBrk="1" hangingPunct="1">
              <a:buNone/>
            </a:pPr>
            <a:endParaRPr lang="en-US" altLang="en-US" sz="1600" b="1" dirty="0"/>
          </a:p>
          <a:p>
            <a:pPr eaLnBrk="1" hangingPunct="1"/>
            <a:r>
              <a:rPr lang="en-US" altLang="en-US" sz="2400" dirty="0" smtClean="0"/>
              <a:t>Primary traffic routes for on-base movement of A&amp;E (HC/D 1.1&amp;1.2) are:  Piney Green Rd, Marines Rd, </a:t>
            </a:r>
            <a:r>
              <a:rPr lang="en-US" altLang="en-US" sz="2400" dirty="0" err="1" smtClean="0"/>
              <a:t>Sneads</a:t>
            </a:r>
            <a:r>
              <a:rPr lang="en-US" altLang="en-US" sz="2400" dirty="0" smtClean="0"/>
              <a:t> Ferry Rd, Lyman Rd and NC 172.</a:t>
            </a:r>
          </a:p>
          <a:p>
            <a:pPr eaLnBrk="1" hangingPunct="1"/>
            <a:endParaRPr lang="en-US" altLang="en-US" sz="1200" dirty="0" smtClean="0"/>
          </a:p>
          <a:p>
            <a:pPr eaLnBrk="1" hangingPunct="1"/>
            <a:r>
              <a:rPr lang="en-US" altLang="en-US" sz="2400" dirty="0" smtClean="0"/>
              <a:t>Maximum speed limit on base for tactical vehicles transporting A&amp;E is 45 mph.  Lower speed limits will be observed as posted.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kern="0" dirty="0" smtClean="0"/>
              <a:t/>
            </a:r>
            <a:br>
              <a:rPr lang="en-US" altLang="en-US" kern="0" dirty="0" smtClean="0"/>
            </a:br>
            <a:r>
              <a:rPr lang="en-US" altLang="en-US" kern="0" cap="all" dirty="0" smtClean="0"/>
              <a:t>Transportation</a:t>
            </a:r>
            <a:r>
              <a:rPr lang="en-US" altLang="en-US" kern="0" dirty="0" smtClean="0"/>
              <a:t/>
            </a:r>
            <a:br>
              <a:rPr lang="en-US" altLang="en-US" kern="0" dirty="0" smtClean="0"/>
            </a:br>
            <a:endParaRPr lang="en-US" altLang="en-US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838200" y="1905000"/>
            <a:ext cx="2590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400" dirty="0" smtClean="0"/>
              <a:t>Approved Explosives routes for on-base movement</a:t>
            </a:r>
            <a:endParaRPr lang="en-US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kern="0" dirty="0" smtClean="0"/>
              <a:t/>
            </a:r>
            <a:br>
              <a:rPr lang="en-US" altLang="en-US" kern="0" dirty="0" smtClean="0"/>
            </a:br>
            <a:r>
              <a:rPr lang="en-US" altLang="en-US" kern="0" cap="all" dirty="0" smtClean="0"/>
              <a:t>Transportation</a:t>
            </a:r>
            <a:r>
              <a:rPr lang="en-US" altLang="en-US" kern="0" dirty="0" smtClean="0"/>
              <a:t/>
            </a:r>
            <a:br>
              <a:rPr lang="en-US" altLang="en-US" kern="0" dirty="0" smtClean="0"/>
            </a:br>
            <a:endParaRPr lang="en-US" altLang="en-US" kern="0" dirty="0" smtClean="0"/>
          </a:p>
        </p:txBody>
      </p:sp>
      <p:graphicFrame>
        <p:nvGraphicFramePr>
          <p:cNvPr id="3" name="Content Placeholder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3153327"/>
              </p:ext>
            </p:extLst>
          </p:nvPr>
        </p:nvGraphicFramePr>
        <p:xfrm>
          <a:off x="4648199" y="1905000"/>
          <a:ext cx="3803467" cy="4921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7" name="Acrobat Document" r:id="rId3" imgW="5829217" imgH="7543800" progId="Acrobat.Document.2015">
                  <p:embed/>
                </p:oleObj>
              </mc:Choice>
              <mc:Fallback>
                <p:oleObj name="Acrobat Document" r:id="rId3" imgW="5829217" imgH="7543800" progId="Acrobat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48199" y="1905000"/>
                        <a:ext cx="3803467" cy="4921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953000"/>
          </a:xfrm>
        </p:spPr>
        <p:txBody>
          <a:bodyPr/>
          <a:lstStyle/>
          <a:p>
            <a:r>
              <a:rPr lang="en-US" altLang="en-US" sz="2400" dirty="0" smtClean="0"/>
              <a:t>Medical Examination</a:t>
            </a:r>
          </a:p>
          <a:p>
            <a:r>
              <a:rPr lang="en-US" altLang="en-US" sz="2400" dirty="0" smtClean="0"/>
              <a:t>Training and Qualification</a:t>
            </a:r>
          </a:p>
          <a:p>
            <a:r>
              <a:rPr lang="en-US" altLang="en-US" sz="2400" dirty="0" smtClean="0"/>
              <a:t>Off-Base </a:t>
            </a:r>
            <a:r>
              <a:rPr lang="en-US" altLang="en-US" sz="2400" dirty="0"/>
              <a:t>T</a:t>
            </a:r>
            <a:r>
              <a:rPr lang="en-US" altLang="en-US" sz="2400" dirty="0" smtClean="0"/>
              <a:t>ransportation Request</a:t>
            </a:r>
            <a:endParaRPr lang="en-US" altLang="en-US" sz="2400" dirty="0"/>
          </a:p>
          <a:p>
            <a:r>
              <a:rPr lang="en-US" altLang="en-US" sz="2400" dirty="0" smtClean="0"/>
              <a:t>Route Plan</a:t>
            </a:r>
          </a:p>
          <a:p>
            <a:r>
              <a:rPr lang="en-US" altLang="en-US" sz="2400" dirty="0" smtClean="0"/>
              <a:t>Vehicle Requirements</a:t>
            </a:r>
          </a:p>
          <a:p>
            <a:r>
              <a:rPr lang="en-US" altLang="en-US" sz="2400" dirty="0" smtClean="0"/>
              <a:t>Driver Requirements</a:t>
            </a:r>
          </a:p>
          <a:p>
            <a:r>
              <a:rPr lang="en-US" altLang="en-US" sz="2400" dirty="0" smtClean="0"/>
              <a:t>Combat Loaded</a:t>
            </a:r>
          </a:p>
          <a:p>
            <a:r>
              <a:rPr lang="en-US" altLang="en-US" sz="2400" dirty="0" smtClean="0"/>
              <a:t>Restricted Loads</a:t>
            </a:r>
          </a:p>
          <a:p>
            <a:r>
              <a:rPr lang="en-US" altLang="en-US" sz="2400" dirty="0" smtClean="0"/>
              <a:t>CLNC Intra-base Movements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2817CE9-55FD-4CA7-BCDE-0F1E56F1F6E9}" type="slidenum">
              <a:rPr lang="en-US" altLang="en-US" sz="1400" smtClean="0">
                <a:solidFill>
                  <a:srgbClr val="000000"/>
                </a:solidFill>
              </a:rPr>
              <a:pPr/>
              <a:t>2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kern="0" dirty="0" smtClean="0"/>
              <a:t/>
            </a:r>
            <a:br>
              <a:rPr lang="en-US" altLang="en-US" kern="0" dirty="0" smtClean="0"/>
            </a:br>
            <a:r>
              <a:rPr lang="en-US" altLang="en-US" kern="0" cap="all" dirty="0" smtClean="0"/>
              <a:t>Transportation</a:t>
            </a:r>
            <a:r>
              <a:rPr lang="en-US" altLang="en-US" kern="0" dirty="0" smtClean="0"/>
              <a:t/>
            </a:r>
            <a:br>
              <a:rPr lang="en-US" altLang="en-US" kern="0" dirty="0" smtClean="0"/>
            </a:br>
            <a:endParaRPr lang="en-US" alt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204452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819400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 sz="7200" dirty="0" smtClean="0"/>
              <a:t>Questions</a:t>
            </a:r>
            <a:endParaRPr lang="en-US" sz="7200" dirty="0"/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24FD43D-565A-4ABF-AB5F-25359014A9E7}" type="slidenum">
              <a:rPr lang="en-US" altLang="en-US" sz="1400" smtClean="0"/>
              <a:pPr/>
              <a:t>20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307056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Content Placeholder 4" descr="IMG_039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05000"/>
            <a:ext cx="4495800" cy="4953000"/>
          </a:xfrm>
        </p:spPr>
      </p:pic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99BDA16-0CDC-4BFE-8F50-90ED02EEF400}" type="slidenum">
              <a:rPr lang="en-US" altLang="en-US" sz="1400" smtClean="0"/>
              <a:pPr/>
              <a:t>3</a:t>
            </a:fld>
            <a:endParaRPr lang="en-US" altLang="en-US" sz="1400" smtClean="0"/>
          </a:p>
        </p:txBody>
      </p:sp>
      <p:pic>
        <p:nvPicPr>
          <p:cNvPr id="50180" name="Picture 6" descr="IMG_038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14525"/>
            <a:ext cx="464820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kern="0" dirty="0" smtClean="0"/>
              <a:t/>
            </a:r>
            <a:br>
              <a:rPr lang="en-US" altLang="en-US" kern="0" dirty="0" smtClean="0"/>
            </a:br>
            <a:r>
              <a:rPr lang="en-US" altLang="en-US" kern="0" cap="all" dirty="0" smtClean="0"/>
              <a:t>Transportation</a:t>
            </a:r>
            <a:r>
              <a:rPr lang="en-US" altLang="en-US" kern="0" dirty="0" smtClean="0"/>
              <a:t/>
            </a:r>
            <a:br>
              <a:rPr lang="en-US" altLang="en-US" kern="0" dirty="0" smtClean="0"/>
            </a:br>
            <a:endParaRPr lang="en-US" altLang="en-US" kern="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552700" y="1890692"/>
            <a:ext cx="4038600" cy="954107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Improper preparation of A&amp;E turn 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48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E2A777E-64E6-468F-8A9E-446FF7C6B4C1}" type="slidenum">
              <a:rPr lang="en-US" altLang="en-US" sz="1400" smtClean="0"/>
              <a:pPr/>
              <a:t>4</a:t>
            </a:fld>
            <a:endParaRPr lang="en-US" altLang="en-US" sz="1400" smtClean="0"/>
          </a:p>
        </p:txBody>
      </p:sp>
      <p:pic>
        <p:nvPicPr>
          <p:cNvPr id="51203" name="Content Placeholder 4" descr="DSC0001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05000"/>
            <a:ext cx="4572000" cy="4953000"/>
          </a:xfrm>
        </p:spPr>
      </p:pic>
      <p:pic>
        <p:nvPicPr>
          <p:cNvPr id="51204" name="Picture 2" descr="C:\Documents and Settings\Innsww\Desktop\3dBn6thMar\P2120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966912"/>
            <a:ext cx="4572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kern="0" dirty="0" smtClean="0"/>
              <a:t/>
            </a:r>
            <a:br>
              <a:rPr lang="en-US" altLang="en-US" kern="0" dirty="0" smtClean="0"/>
            </a:br>
            <a:r>
              <a:rPr lang="en-US" altLang="en-US" kern="0" cap="all" dirty="0" smtClean="0"/>
              <a:t>Transportation</a:t>
            </a:r>
            <a:r>
              <a:rPr lang="en-US" altLang="en-US" kern="0" dirty="0" smtClean="0"/>
              <a:t/>
            </a:r>
            <a:br>
              <a:rPr lang="en-US" altLang="en-US" kern="0" dirty="0" smtClean="0"/>
            </a:br>
            <a:endParaRPr lang="en-US" altLang="en-US" kern="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552700" y="1930062"/>
            <a:ext cx="4038600" cy="954107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Improper preparation of A&amp;E turn </a:t>
            </a:r>
            <a:r>
              <a:rPr lang="en-US" dirty="0" smtClean="0"/>
              <a:t>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3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86000"/>
            <a:ext cx="6400800" cy="1676400"/>
          </a:xfrm>
        </p:spPr>
        <p:txBody>
          <a:bodyPr/>
          <a:lstStyle/>
          <a:p>
            <a:pPr marL="609600" indent="-609600" eaLnBrk="1" hangingPunct="1"/>
            <a:r>
              <a:rPr lang="en-US" altLang="en-US" sz="2400" dirty="0" smtClean="0"/>
              <a:t>Military (every 2 years until the age of 50) and Civilian (every 2 years until the age of 60) drivers must have a current Medical Examiners Certificate. (OPNAV 8020/6)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kern="0" dirty="0" smtClean="0"/>
              <a:t/>
            </a:r>
            <a:br>
              <a:rPr lang="en-US" altLang="en-US" kern="0" dirty="0" smtClean="0"/>
            </a:br>
            <a:r>
              <a:rPr lang="en-US" altLang="en-US" kern="0" cap="all" dirty="0" smtClean="0"/>
              <a:t>Transportation</a:t>
            </a:r>
            <a:r>
              <a:rPr lang="en-US" altLang="en-US" kern="0" dirty="0" smtClean="0"/>
              <a:t/>
            </a:r>
            <a:br>
              <a:rPr lang="en-US" altLang="en-US" kern="0" dirty="0" smtClean="0"/>
            </a:br>
            <a:endParaRPr lang="en-US" altLang="en-US" kern="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098799" y="1923626"/>
            <a:ext cx="3132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Medical Examinations</a:t>
            </a:r>
            <a:endParaRPr lang="en-US" sz="2400" b="1" dirty="0">
              <a:latin typeface="+mn-lt"/>
            </a:endParaRP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" t="23462" r="85505" b="13589"/>
          <a:stretch/>
        </p:blipFill>
        <p:spPr bwMode="auto">
          <a:xfrm>
            <a:off x="6231388" y="1923626"/>
            <a:ext cx="2912612" cy="493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777812"/>
            <a:ext cx="5029200" cy="3003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29718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/>
              <a:t>Drivers</a:t>
            </a:r>
            <a:r>
              <a:rPr lang="en-US" sz="2400" dirty="0" smtClean="0"/>
              <a:t> </a:t>
            </a:r>
            <a:r>
              <a:rPr lang="en-US" sz="2400" dirty="0"/>
              <a:t>(military and civilian) of government owned vehicles must have a valid OF-346.  The OF-346 </a:t>
            </a:r>
            <a:r>
              <a:rPr lang="en-US" sz="2400" b="1" u="sng" dirty="0"/>
              <a:t>must</a:t>
            </a:r>
            <a:r>
              <a:rPr lang="en-US" sz="2400" dirty="0"/>
              <a:t> be annotated with the following:   </a:t>
            </a:r>
            <a:endParaRPr lang="en-US" sz="1600" dirty="0" smtClean="0"/>
          </a:p>
          <a:p>
            <a:pPr lvl="1" indent="-342900" eaLnBrk="1" hangingPunct="1">
              <a:lnSpc>
                <a:spcPct val="90000"/>
              </a:lnSpc>
              <a:defRPr/>
            </a:pPr>
            <a:r>
              <a:rPr lang="en-US" sz="2000" dirty="0" smtClean="0"/>
              <a:t>Explosives Driver </a:t>
            </a:r>
            <a:r>
              <a:rPr lang="en-US" sz="2000" dirty="0"/>
              <a:t>Must hold a </a:t>
            </a:r>
            <a:r>
              <a:rPr lang="en-US" sz="2000" dirty="0" smtClean="0"/>
              <a:t> </a:t>
            </a:r>
            <a:r>
              <a:rPr lang="en-US" sz="2000" dirty="0"/>
              <a:t>C</a:t>
            </a:r>
            <a:r>
              <a:rPr lang="en-US" sz="2000" dirty="0" smtClean="0"/>
              <a:t>urrent Medical Certificate</a:t>
            </a:r>
            <a:endParaRPr lang="en-US" sz="20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942569"/>
              </p:ext>
            </p:extLst>
          </p:nvPr>
        </p:nvGraphicFramePr>
        <p:xfrm>
          <a:off x="2884055" y="1939636"/>
          <a:ext cx="62484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3" name="Photo Editor Photo" r:id="rId3" imgW="6780952" imgH="8561905" progId="MSPhotoEd.3">
                  <p:embed/>
                </p:oleObj>
              </mc:Choice>
              <mc:Fallback>
                <p:oleObj name="Photo Editor Photo" r:id="rId3" imgW="6780952" imgH="8561905" progId="MSPhotoEd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4055" y="1939636"/>
                        <a:ext cx="6248400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2667000" y="5766955"/>
            <a:ext cx="6705600" cy="838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>
              <a:latin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kern="0" dirty="0" smtClean="0"/>
              <a:t/>
            </a:r>
            <a:br>
              <a:rPr lang="en-US" altLang="en-US" kern="0" dirty="0" smtClean="0"/>
            </a:br>
            <a:r>
              <a:rPr lang="en-US" altLang="en-US" kern="0" cap="all" dirty="0" smtClean="0"/>
              <a:t>Transportation</a:t>
            </a:r>
            <a:r>
              <a:rPr lang="en-US" altLang="en-US" kern="0" dirty="0" smtClean="0"/>
              <a:t/>
            </a:r>
            <a:br>
              <a:rPr lang="en-US" altLang="en-US" kern="0" dirty="0" smtClean="0"/>
            </a:br>
            <a:endParaRPr lang="en-US" altLang="en-US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9144000" cy="4953000"/>
          </a:xfrm>
        </p:spPr>
        <p:txBody>
          <a:bodyPr/>
          <a:lstStyle/>
          <a:p>
            <a:pPr marL="457200" lvl="1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/>
              <a:t>Training and Qualification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 smtClean="0"/>
              <a:t>Valid State Driver License </a:t>
            </a:r>
            <a:r>
              <a:rPr lang="en-US" altLang="en-US" sz="2400" dirty="0"/>
              <a:t>and Valid Military Identification Card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 smtClean="0"/>
              <a:t> Driver Improvement Card (Under 26)  </a:t>
            </a:r>
            <a:endParaRPr lang="en-US" altLang="en-US" sz="1200" dirty="0" smtClean="0"/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 smtClean="0"/>
              <a:t> Valid Medical examiners Certificate (OPNAV 8020/6)</a:t>
            </a:r>
            <a:endParaRPr lang="en-US" altLang="en-US" sz="1200" dirty="0" smtClean="0"/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 smtClean="0"/>
              <a:t> Valid Government Motor Vehicle Operators Identification Card (OF-346)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 smtClean="0"/>
              <a:t>Drivers </a:t>
            </a:r>
            <a:r>
              <a:rPr lang="en-US" altLang="en-US" sz="2400" dirty="0"/>
              <a:t>must be 18 for on-base </a:t>
            </a:r>
            <a:r>
              <a:rPr lang="en-US" altLang="en-US" sz="2400" dirty="0" smtClean="0"/>
              <a:t>movements and 21 </a:t>
            </a:r>
            <a:r>
              <a:rPr lang="en-US" altLang="en-US" sz="2400" dirty="0"/>
              <a:t>for off-base movements</a:t>
            </a:r>
            <a:r>
              <a:rPr lang="en-US" altLang="en-US" sz="2400" dirty="0" smtClean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Civilian drivers must have a valid state license with a Commercial Driver’s License.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400" dirty="0"/>
          </a:p>
          <a:p>
            <a:pPr eaLnBrk="1" hangingPunct="1">
              <a:buFontTx/>
              <a:buNone/>
            </a:pPr>
            <a:endParaRPr lang="en-US" altLang="en-US" sz="2400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kern="0" dirty="0" smtClean="0"/>
              <a:t/>
            </a:r>
            <a:br>
              <a:rPr lang="en-US" altLang="en-US" kern="0" dirty="0" smtClean="0"/>
            </a:br>
            <a:r>
              <a:rPr lang="en-US" altLang="en-US" kern="0" cap="all" dirty="0" smtClean="0"/>
              <a:t>Transportation</a:t>
            </a:r>
            <a:r>
              <a:rPr lang="en-US" altLang="en-US" kern="0" dirty="0" smtClean="0"/>
              <a:t/>
            </a:r>
            <a:br>
              <a:rPr lang="en-US" altLang="en-US" kern="0" dirty="0" smtClean="0"/>
            </a:br>
            <a:endParaRPr lang="en-US" altLang="en-US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9144000" cy="495300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altLang="en-US" sz="2400" b="1" dirty="0" smtClean="0"/>
              <a:t>Off-Base Transportation Request</a:t>
            </a:r>
          </a:p>
          <a:p>
            <a:pPr eaLnBrk="1" hangingPunct="1">
              <a:defRPr/>
            </a:pPr>
            <a:r>
              <a:rPr lang="en-US" altLang="en-US" sz="2400" dirty="0"/>
              <a:t>Transportation to Camp Lejeune local ranges do not require off-base transportation requests</a:t>
            </a:r>
            <a:r>
              <a:rPr lang="en-US" altLang="en-US" sz="2400" dirty="0" smtClean="0"/>
              <a:t>.</a:t>
            </a:r>
          </a:p>
          <a:p>
            <a:pPr eaLnBrk="1" hangingPunct="1">
              <a:defRPr/>
            </a:pPr>
            <a:endParaRPr lang="en-US" altLang="en-US" sz="800" dirty="0"/>
          </a:p>
          <a:p>
            <a:pPr eaLnBrk="1" hangingPunct="1">
              <a:defRPr/>
            </a:pPr>
            <a:r>
              <a:rPr lang="en-US" altLang="en-US" sz="2400" dirty="0" smtClean="0"/>
              <a:t>Two explosive drivers are required for all A&amp;E movements off-base outside 100 mile limit.</a:t>
            </a:r>
          </a:p>
          <a:p>
            <a:pPr eaLnBrk="1" hangingPunct="1">
              <a:defRPr/>
            </a:pPr>
            <a:endParaRPr lang="en-US" altLang="en-US" sz="800" dirty="0" smtClean="0"/>
          </a:p>
          <a:p>
            <a:pPr eaLnBrk="1" hangingPunct="1">
              <a:defRPr/>
            </a:pPr>
            <a:r>
              <a:rPr lang="en-US" altLang="en-US" sz="2400" dirty="0" smtClean="0"/>
              <a:t>No one is allowed to ride in the cargo area while transporting A&amp;E.</a:t>
            </a:r>
          </a:p>
          <a:p>
            <a:pPr eaLnBrk="1" hangingPunct="1">
              <a:defRPr/>
            </a:pPr>
            <a:endParaRPr lang="en-US" altLang="en-US" sz="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 smtClean="0"/>
              <a:t>Explosive </a:t>
            </a:r>
            <a:r>
              <a:rPr lang="en-US" altLang="en-US" sz="2400" dirty="0"/>
              <a:t>drivers shall not drive for more than 8 hours a day, unless in an emergency</a:t>
            </a:r>
            <a:r>
              <a:rPr lang="en-US" altLang="en-US" sz="2400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 smtClean="0"/>
              <a:t>One </a:t>
            </a:r>
            <a:r>
              <a:rPr lang="en-US" altLang="en-US" sz="2400" dirty="0"/>
              <a:t>driver shall always remain with vehicle during rest stops. (No further then 25 </a:t>
            </a:r>
            <a:r>
              <a:rPr lang="en-US" altLang="en-US" sz="2400" dirty="0" err="1"/>
              <a:t>ft</a:t>
            </a:r>
            <a:r>
              <a:rPr lang="en-US" altLang="en-US" sz="2400" dirty="0"/>
              <a:t> away</a:t>
            </a:r>
            <a:r>
              <a:rPr lang="en-US" altLang="en-US" sz="2400" dirty="0" smtClean="0"/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1200" dirty="0" smtClean="0"/>
          </a:p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kern="0" dirty="0" smtClean="0"/>
              <a:t/>
            </a:r>
            <a:br>
              <a:rPr lang="en-US" altLang="en-US" kern="0" dirty="0" smtClean="0"/>
            </a:br>
            <a:r>
              <a:rPr lang="en-US" altLang="en-US" kern="0" cap="all" dirty="0" smtClean="0"/>
              <a:t>Transportation</a:t>
            </a:r>
            <a:r>
              <a:rPr lang="en-US" altLang="en-US" kern="0" dirty="0" smtClean="0"/>
              <a:t/>
            </a:r>
            <a:br>
              <a:rPr lang="en-US" altLang="en-US" kern="0" dirty="0" smtClean="0"/>
            </a:br>
            <a:endParaRPr lang="en-US" altLang="en-US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9144000" cy="495300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altLang="en-US" sz="2400" b="1" dirty="0" smtClean="0"/>
              <a:t>Route Plan</a:t>
            </a:r>
          </a:p>
          <a:p>
            <a:pPr eaLnBrk="1" hangingPunct="1">
              <a:defRPr/>
            </a:pPr>
            <a:r>
              <a:rPr lang="en-US" altLang="en-US" sz="2400" dirty="0" smtClean="0"/>
              <a:t>A written route plan required for off base movement of A&amp;E</a:t>
            </a:r>
          </a:p>
          <a:p>
            <a:pPr lvl="1" eaLnBrk="1" hangingPunct="1">
              <a:defRPr/>
            </a:pPr>
            <a:r>
              <a:rPr lang="en-US" altLang="en-US" sz="2000" dirty="0" smtClean="0"/>
              <a:t>most direct and efficient route possible to avoid hazards.</a:t>
            </a:r>
          </a:p>
          <a:p>
            <a:pPr lvl="1" eaLnBrk="1" hangingPunct="1">
              <a:defRPr/>
            </a:pPr>
            <a:endParaRPr lang="en-US" altLang="en-US" sz="100" dirty="0" smtClean="0"/>
          </a:p>
          <a:p>
            <a:pPr eaLnBrk="1" hangingPunct="1">
              <a:defRPr/>
            </a:pPr>
            <a:r>
              <a:rPr lang="en-US" altLang="en-US" sz="2400" dirty="0" smtClean="0"/>
              <a:t>Route plan must include:</a:t>
            </a:r>
            <a:r>
              <a:rPr lang="en-US" altLang="en-US" sz="2000" dirty="0" smtClean="0"/>
              <a:t> </a:t>
            </a:r>
          </a:p>
          <a:p>
            <a:pPr lvl="1" eaLnBrk="1" hangingPunct="1">
              <a:defRPr/>
            </a:pPr>
            <a:r>
              <a:rPr lang="en-US" altLang="en-US" sz="1800" dirty="0" smtClean="0"/>
              <a:t>unit name</a:t>
            </a:r>
          </a:p>
          <a:p>
            <a:pPr lvl="1" eaLnBrk="1" hangingPunct="1">
              <a:defRPr/>
            </a:pPr>
            <a:r>
              <a:rPr lang="en-US" altLang="en-US" sz="1800" dirty="0" smtClean="0"/>
              <a:t>POC</a:t>
            </a:r>
          </a:p>
          <a:p>
            <a:pPr lvl="1" eaLnBrk="1" hangingPunct="1">
              <a:defRPr/>
            </a:pPr>
            <a:r>
              <a:rPr lang="en-US" altLang="en-US" sz="1800" dirty="0" smtClean="0"/>
              <a:t>date of shipment</a:t>
            </a:r>
          </a:p>
          <a:p>
            <a:pPr lvl="1" eaLnBrk="1" hangingPunct="1">
              <a:defRPr/>
            </a:pPr>
            <a:r>
              <a:rPr lang="en-US" altLang="en-US" sz="1800" dirty="0" smtClean="0"/>
              <a:t>origin and destination</a:t>
            </a:r>
          </a:p>
          <a:p>
            <a:pPr lvl="1" eaLnBrk="1" hangingPunct="1">
              <a:defRPr/>
            </a:pPr>
            <a:r>
              <a:rPr lang="en-US" altLang="en-US" sz="1800" dirty="0" smtClean="0"/>
              <a:t>security plan</a:t>
            </a:r>
          </a:p>
          <a:p>
            <a:pPr lvl="1" eaLnBrk="1" hangingPunct="1">
              <a:defRPr/>
            </a:pPr>
            <a:r>
              <a:rPr lang="en-US" altLang="en-US" sz="1800" dirty="0" smtClean="0"/>
              <a:t>communication plan</a:t>
            </a:r>
          </a:p>
          <a:p>
            <a:pPr lvl="1" eaLnBrk="1" hangingPunct="1">
              <a:defRPr/>
            </a:pPr>
            <a:r>
              <a:rPr lang="en-US" altLang="en-US" sz="1800" dirty="0" smtClean="0"/>
              <a:t>A&amp;E description</a:t>
            </a:r>
          </a:p>
          <a:p>
            <a:pPr lvl="1" eaLnBrk="1" hangingPunct="1">
              <a:defRPr/>
            </a:pPr>
            <a:r>
              <a:rPr lang="en-US" altLang="en-US" sz="1800" dirty="0" smtClean="0"/>
              <a:t>number and types of vehicles to be utilized to transport the A&amp;E</a:t>
            </a:r>
          </a:p>
          <a:p>
            <a:pPr lvl="1" eaLnBrk="1" hangingPunct="1">
              <a:defRPr/>
            </a:pPr>
            <a:r>
              <a:rPr lang="en-US" altLang="en-US" sz="1800" dirty="0" smtClean="0"/>
              <a:t>recovery plan</a:t>
            </a:r>
          </a:p>
          <a:p>
            <a:pPr lvl="1" eaLnBrk="1" hangingPunct="1">
              <a:defRPr/>
            </a:pPr>
            <a:r>
              <a:rPr lang="en-US" altLang="en-US" sz="1800" dirty="0" smtClean="0"/>
              <a:t>number of explosive drivers per vehicle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kern="0" dirty="0" smtClean="0"/>
              <a:t/>
            </a:r>
            <a:br>
              <a:rPr lang="en-US" altLang="en-US" kern="0" dirty="0" smtClean="0"/>
            </a:br>
            <a:r>
              <a:rPr lang="en-US" altLang="en-US" kern="0" cap="all" dirty="0" smtClean="0"/>
              <a:t>Transportation</a:t>
            </a:r>
            <a:r>
              <a:rPr lang="en-US" altLang="en-US" kern="0" dirty="0" smtClean="0"/>
              <a:t/>
            </a:r>
            <a:br>
              <a:rPr lang="en-US" altLang="en-US" kern="0" dirty="0" smtClean="0"/>
            </a:br>
            <a:endParaRPr lang="en-US" altLang="en-US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SD Brief">
  <a:themeElements>
    <a:clrScheme name="">
      <a:dk1>
        <a:srgbClr val="000000"/>
      </a:dk1>
      <a:lt1>
        <a:srgbClr val="99FF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CAFF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SD Brief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BLSD Brief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SD Brief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SD Brief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SD Brief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SD Brie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SD Brie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SD Brie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BLSD Brief</Template>
  <TotalTime>47424</TotalTime>
  <Words>737</Words>
  <Application>Microsoft Office PowerPoint</Application>
  <PresentationFormat>On-screen Show (4:3)</PresentationFormat>
  <Paragraphs>117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Courier New</vt:lpstr>
      <vt:lpstr>Times New Roman</vt:lpstr>
      <vt:lpstr>BLSD Brief</vt:lpstr>
      <vt:lpstr>Photo Editor Photo</vt:lpstr>
      <vt:lpstr>Adobe Acrobat Document</vt:lpstr>
      <vt:lpstr>TRANSPORTATION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</vt:vector>
  </TitlesOfParts>
  <Company>NMCI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tom.barton</dc:creator>
  <cp:lastModifiedBy>Jensen CIV David S</cp:lastModifiedBy>
  <cp:revision>1710</cp:revision>
  <cp:lastPrinted>2014-06-18T16:13:53Z</cp:lastPrinted>
  <dcterms:created xsi:type="dcterms:W3CDTF">2007-07-26T17:56:45Z</dcterms:created>
  <dcterms:modified xsi:type="dcterms:W3CDTF">2017-10-16T19:23:56Z</dcterms:modified>
</cp:coreProperties>
</file>