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1264" r:id="rId2"/>
    <p:sldId id="1179" r:id="rId3"/>
    <p:sldId id="1180" r:id="rId4"/>
    <p:sldId id="1182" r:id="rId5"/>
    <p:sldId id="1457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7" autoAdjust="0"/>
    <p:restoredTop sz="95534" autoAdjust="0"/>
  </p:normalViewPr>
  <p:slideViewPr>
    <p:cSldViewPr>
      <p:cViewPr varScale="1">
        <p:scale>
          <a:sx n="111" d="100"/>
          <a:sy n="111" d="100"/>
        </p:scale>
        <p:origin x="12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818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r"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A431815-1E30-4C57-AF0B-69A42EC697AD}" type="datetimeFigureOut">
              <a:rPr lang="en-US"/>
              <a:pPr>
                <a:defRPr/>
              </a:pPr>
              <a:t>8/28/2018</a:t>
            </a:fld>
            <a:endParaRPr lang="en-US" dirty="0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r"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CB6D85D-C996-4444-AC1E-DBFD259D4B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821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r"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7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4838"/>
            <a:ext cx="5610225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r"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fld id="{F6B7B77D-D41B-4583-9002-6715D1867E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298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66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1363" indent="-284163" defTabSz="930275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1413" indent="-227013" defTabSz="930275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98613" indent="-227013" defTabSz="930275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5813" indent="-227013" defTabSz="930275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3013" indent="-227013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0213" indent="-227013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7413" indent="-227013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4613" indent="-227013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882179CF-09D8-44A2-BFA8-4B5F0350F9B7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3013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A7653-8F24-478C-93B4-897223C8FD4B}" type="datetime1">
              <a:rPr lang="en-US"/>
              <a:pPr>
                <a:defRPr/>
              </a:pPr>
              <a:t>8/28/2018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D6531-73BC-4C57-B5AF-4632C96365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038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008D3-2D81-44B0-9840-D61A0B29EF97}" type="datetime1">
              <a:rPr lang="en-US"/>
              <a:pPr>
                <a:defRPr/>
              </a:pPr>
              <a:t>8/28/2018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E19E4-F50B-4A7C-A068-091F9D1134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63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8E6D8-D8E8-4530-BED6-8D0C0C94BC6B}" type="datetime1">
              <a:rPr lang="en-US"/>
              <a:pPr>
                <a:defRPr/>
              </a:pPr>
              <a:t>8/28/2018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89D15-F680-4152-83E7-6CB345E6C7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881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A0EE0-4AA5-4840-B9E7-AF4DE00DB9B5}" type="datetime1">
              <a:rPr lang="en-US"/>
              <a:pPr>
                <a:defRPr/>
              </a:pPr>
              <a:t>8/28/2018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E42BC-B2F9-49BF-BF71-14EDF79937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75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B23B7-9152-4F12-A62F-4721F61105F5}" type="datetime1">
              <a:rPr lang="en-US"/>
              <a:pPr>
                <a:defRPr/>
              </a:pPr>
              <a:t>8/28/2018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9F003-2850-49BD-B191-B191FDD3A4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36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C933E-C121-4221-8F1D-5EBBC1AE2C19}" type="datetime1">
              <a:rPr lang="en-US"/>
              <a:pPr>
                <a:defRPr/>
              </a:pPr>
              <a:t>8/28/2018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CE672-EC27-4D77-A58F-CF610848D9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596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61228-392F-4391-B969-4B15C1F79E61}" type="datetime1">
              <a:rPr lang="en-US"/>
              <a:pPr>
                <a:defRPr/>
              </a:pPr>
              <a:t>8/28/2018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1037C-982F-44E8-BA3F-1A5B7AB13A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870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6AB28-98CF-4F33-8D1D-D39CC92F6FF9}" type="datetime1">
              <a:rPr lang="en-US"/>
              <a:pPr>
                <a:defRPr/>
              </a:pPr>
              <a:t>8/28/2018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A383D-616B-4333-8292-EE01E20C3C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0C2BE-EAEA-4D11-9637-0D74ADEC20AA}" type="datetime1">
              <a:rPr lang="en-US"/>
              <a:pPr>
                <a:defRPr/>
              </a:pPr>
              <a:t>8/28/2018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E8234-DAC2-4DFC-AFF0-86CD040E2E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1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62C40-23D1-4098-9631-49BC987086ED}" type="datetime1">
              <a:rPr lang="en-US"/>
              <a:pPr>
                <a:defRPr/>
              </a:pPr>
              <a:t>8/28/2018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77070-59F1-495A-8DAF-6393DA71EE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4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D1555-9B1E-4DE2-AF42-979AF0A7BE36}" type="datetime1">
              <a:rPr lang="en-US"/>
              <a:pPr>
                <a:defRPr/>
              </a:pPr>
              <a:t>8/28/2018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2662B-3171-499D-AD7B-6CCA79FED8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647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C070D-A113-43D5-B42C-A22D441480F2}" type="datetime1">
              <a:rPr lang="en-US"/>
              <a:pPr>
                <a:defRPr/>
              </a:pPr>
              <a:t>8/28/2018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2FC6F-5577-4C59-9B6E-CD1FB5C99E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505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CCA80530-EAA0-4473-91E0-C756F194A774}" type="datetime1">
              <a:rPr lang="en-US"/>
              <a:pPr>
                <a:defRPr/>
              </a:pPr>
              <a:t>8/28/2018</a:t>
            </a:fld>
            <a:endParaRPr lang="en-US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F3FAF337-76AC-4445-9DF4-FC281EB872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8" descr="npo00000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66888"/>
            <a:ext cx="9144000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9" descr="EG&amp;A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0800"/>
            <a:ext cx="11303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0" descr="D:\Documents and Settings\timmy.babineaux\My Documents\My Pictures\mcb_logo.png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0800"/>
            <a:ext cx="901700" cy="118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43" r:id="rId1"/>
    <p:sldLayoutId id="2147484244" r:id="rId2"/>
    <p:sldLayoutId id="2147484245" r:id="rId3"/>
    <p:sldLayoutId id="2147484246" r:id="rId4"/>
    <p:sldLayoutId id="2147484247" r:id="rId5"/>
    <p:sldLayoutId id="2147484248" r:id="rId6"/>
    <p:sldLayoutId id="2147484249" r:id="rId7"/>
    <p:sldLayoutId id="2147484250" r:id="rId8"/>
    <p:sldLayoutId id="2147484251" r:id="rId9"/>
    <p:sldLayoutId id="2147484252" r:id="rId10"/>
    <p:sldLayoutId id="2147484253" r:id="rId11"/>
    <p:sldLayoutId id="2147484254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EAB2994-6CAE-46C1-8169-39CD54B62438}" type="slidenum">
              <a:rPr lang="en-US" altLang="en-US" sz="1400" smtClean="0"/>
              <a:pPr/>
              <a:t>1</a:t>
            </a:fld>
            <a:endParaRPr lang="en-US" altLang="en-US" sz="1400" smtClean="0"/>
          </a:p>
        </p:txBody>
      </p:sp>
      <p:sp>
        <p:nvSpPr>
          <p:cNvPr id="7" name="Title 4"/>
          <p:cNvSpPr>
            <a:spLocks noGrp="1"/>
          </p:cNvSpPr>
          <p:nvPr>
            <p:ph type="ctrTitle"/>
          </p:nvPr>
        </p:nvSpPr>
        <p:spPr>
          <a:xfrm>
            <a:off x="0" y="1905000"/>
            <a:ext cx="9144000" cy="4191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400" dirty="0" smtClean="0"/>
              <a:t>HAZARDS OF ELECTROMAGNETIC </a:t>
            </a:r>
            <a:br>
              <a:rPr lang="en-US" sz="4400" dirty="0" smtClean="0"/>
            </a:br>
            <a:r>
              <a:rPr lang="en-US" sz="4400" dirty="0" smtClean="0"/>
              <a:t>RADIATION TO ORDNANCE </a:t>
            </a:r>
            <a:r>
              <a:rPr lang="en-US" sz="4400" dirty="0"/>
              <a:t>(HERO)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64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9" name="Content Placeholder 7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r>
              <a:rPr lang="en-US" altLang="en-US" sz="2400" dirty="0" smtClean="0"/>
              <a:t>HERO is the program concerned with prevention of accidental ignition of electrically initiated devices (EID’s) in ammunition and explosives due to radio frequency (RF) electromagnetic fields.</a:t>
            </a:r>
          </a:p>
          <a:p>
            <a:endParaRPr lang="en-US" altLang="en-US" sz="1200" dirty="0" smtClean="0"/>
          </a:p>
          <a:p>
            <a:r>
              <a:rPr lang="en-US" altLang="en-US" sz="2400" dirty="0" smtClean="0"/>
              <a:t>HERO order: NAVSEA OP 3565 </a:t>
            </a:r>
            <a:r>
              <a:rPr lang="en-US" altLang="en-US" sz="2400" dirty="0" err="1" smtClean="0"/>
              <a:t>Vol</a:t>
            </a:r>
            <a:r>
              <a:rPr lang="en-US" altLang="en-US" sz="2400" dirty="0" smtClean="0"/>
              <a:t> 2</a:t>
            </a:r>
          </a:p>
          <a:p>
            <a:endParaRPr lang="en-US" altLang="en-US" sz="1200" dirty="0" smtClean="0"/>
          </a:p>
          <a:p>
            <a:r>
              <a:rPr lang="en-US" altLang="en-US" sz="2400" dirty="0" smtClean="0"/>
              <a:t>Three </a:t>
            </a:r>
            <a:r>
              <a:rPr lang="en-US" altLang="en-US" sz="2400" dirty="0" smtClean="0"/>
              <a:t>classifications pertinent to HERO</a:t>
            </a:r>
          </a:p>
        </p:txBody>
      </p:sp>
      <p:sp>
        <p:nvSpPr>
          <p:cNvPr id="22938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1B7315B-C6A0-4785-A4E1-82204BBD8E4B}" type="slidenum">
              <a:rPr lang="en-US" altLang="en-US" sz="1400" smtClean="0"/>
              <a:pPr/>
              <a:t>2</a:t>
            </a:fld>
            <a:endParaRPr lang="en-US" altLang="en-US" sz="1400" smtClean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r>
              <a:rPr lang="en-US" sz="3200" dirty="0" smtClean="0"/>
              <a:t>HERO</a:t>
            </a: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endParaRPr lang="en-US" altLang="en-US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57150" indent="0" algn="ctr">
              <a:buNone/>
            </a:pPr>
            <a:r>
              <a:rPr lang="en-US" b="1" dirty="0"/>
              <a:t>Classifications</a:t>
            </a:r>
            <a:endParaRPr lang="en-US" altLang="en-US" b="1" dirty="0" smtClean="0"/>
          </a:p>
          <a:p>
            <a:pPr marL="514350" indent="-457200"/>
            <a:endParaRPr lang="en-US" altLang="en-US" sz="1200" b="1" dirty="0"/>
          </a:p>
          <a:p>
            <a:pPr marL="514350" indent="-457200"/>
            <a:r>
              <a:rPr lang="en-US" altLang="en-US" sz="2400" b="1" dirty="0" smtClean="0"/>
              <a:t>HERO Safe </a:t>
            </a:r>
            <a:r>
              <a:rPr lang="en-US" altLang="en-US" sz="2400" dirty="0" smtClean="0"/>
              <a:t>– Any Ordnance item that is proven by test or analysis to be sufficiently shielded, or otherwise so protected that all EID’s contained by the item are immune to adverse effects.  </a:t>
            </a:r>
          </a:p>
          <a:p>
            <a:pPr marL="514350" indent="-457200"/>
            <a:endParaRPr lang="en-US" altLang="en-US" sz="1200" b="1" dirty="0" smtClean="0"/>
          </a:p>
          <a:p>
            <a:pPr marL="514350" indent="-457200"/>
            <a:r>
              <a:rPr lang="en-US" altLang="en-US" sz="2400" b="1" dirty="0" smtClean="0"/>
              <a:t>HERO Susceptible </a:t>
            </a:r>
            <a:r>
              <a:rPr lang="en-US" altLang="en-US" sz="2400" dirty="0" smtClean="0"/>
              <a:t>– Any Ordnance containing EID proven by test or analysis to be adversely affected by RF energy to the point that safety and/or reliability of the system is in jeopardy.  </a:t>
            </a:r>
          </a:p>
          <a:p>
            <a:pPr marL="514350" indent="-457200"/>
            <a:endParaRPr lang="en-US" altLang="en-US" sz="1200" dirty="0"/>
          </a:p>
          <a:p>
            <a:pPr marL="514350" indent="-457200"/>
            <a:r>
              <a:rPr lang="en-US" altLang="en-US" sz="2400" b="1" dirty="0"/>
              <a:t>HERO Unsafe </a:t>
            </a:r>
            <a:r>
              <a:rPr lang="en-US" altLang="en-US" sz="2400" dirty="0"/>
              <a:t>– Any Ordnance item, whose inadvertent initiation or detonation causes an immediate catastrophic event that has the potential to either destroy equipment or injure personnel..</a:t>
            </a:r>
          </a:p>
          <a:p>
            <a:pPr marL="514350" indent="-457200"/>
            <a:endParaRPr lang="en-US" altLang="en-US" sz="2400" dirty="0" smtClean="0"/>
          </a:p>
        </p:txBody>
      </p:sp>
      <p:sp>
        <p:nvSpPr>
          <p:cNvPr id="3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r>
              <a:rPr lang="en-US" sz="3200" dirty="0" smtClean="0"/>
              <a:t>HERO</a:t>
            </a:r>
            <a:r>
              <a:rPr lang="en-US" altLang="en-US" kern="0" dirty="0" smtClean="0"/>
              <a:t/>
            </a:r>
            <a:br>
              <a:rPr lang="en-US" altLang="en-US" kern="0" dirty="0" smtClean="0"/>
            </a:br>
            <a:endParaRPr lang="en-US" altLang="en-US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905000"/>
            <a:ext cx="4953000" cy="495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dirty="0"/>
              <a:t>Symbols and </a:t>
            </a:r>
            <a:r>
              <a:rPr lang="en-US" sz="2400" b="1" dirty="0" smtClean="0"/>
              <a:t>Labels</a:t>
            </a:r>
          </a:p>
          <a:p>
            <a:pPr>
              <a:buFont typeface="Arial" pitchFamily="34" charset="0"/>
              <a:buChar char="•"/>
            </a:pPr>
            <a:endParaRPr lang="en-US" altLang="en-US" sz="2300" dirty="0" smtClean="0"/>
          </a:p>
          <a:p>
            <a:pPr>
              <a:buFont typeface="Arial" pitchFamily="34" charset="0"/>
              <a:buChar char="•"/>
            </a:pPr>
            <a:r>
              <a:rPr lang="en-US" altLang="en-US" sz="2000" dirty="0" smtClean="0"/>
              <a:t>HERO Warning Symbols and Labels alert the radio and portable emitter systems operators of the potential HERO hazards. </a:t>
            </a:r>
          </a:p>
          <a:p>
            <a:pPr>
              <a:buFont typeface="Arial" pitchFamily="34" charset="0"/>
              <a:buChar char="•"/>
            </a:pPr>
            <a:endParaRPr lang="en-US" altLang="en-US" sz="1200" dirty="0" smtClean="0"/>
          </a:p>
          <a:p>
            <a:pPr>
              <a:buFont typeface="Arial" pitchFamily="34" charset="0"/>
              <a:buChar char="•"/>
            </a:pPr>
            <a:r>
              <a:rPr lang="en-US" altLang="en-US" sz="2000" dirty="0" smtClean="0"/>
              <a:t>Low-power transceiver devices such as cell phones, active pagers, Computer Tablets,  and some walkie-talkies  automatically transmit RF energy without operator action.</a:t>
            </a:r>
          </a:p>
          <a:p>
            <a:pPr>
              <a:buFont typeface="Arial" pitchFamily="34" charset="0"/>
              <a:buChar char="•"/>
            </a:pPr>
            <a:endParaRPr lang="en-US" altLang="en-US" sz="1200" dirty="0" smtClean="0"/>
          </a:p>
          <a:p>
            <a:pPr>
              <a:buFont typeface="Arial" pitchFamily="34" charset="0"/>
              <a:buChar char="•"/>
            </a:pPr>
            <a:r>
              <a:rPr lang="en-US" altLang="en-US" sz="2000" dirty="0" smtClean="0"/>
              <a:t>i.e. 15’- closed / 25’ open magazine</a:t>
            </a:r>
          </a:p>
          <a:p>
            <a:pPr eaLnBrk="1" hangingPunct="1">
              <a:buFont typeface="Arial" pitchFamily="34" charset="0"/>
              <a:buChar char="•"/>
            </a:pPr>
            <a:endParaRPr lang="en-US" altLang="en-US" sz="1600" dirty="0" smtClean="0"/>
          </a:p>
        </p:txBody>
      </p:sp>
      <p:pic>
        <p:nvPicPr>
          <p:cNvPr id="2324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905000"/>
            <a:ext cx="289560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24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4913" y="4419600"/>
            <a:ext cx="2859087" cy="243840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/>
              <a:t>HERO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2819400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en-US" sz="7200" dirty="0" smtClean="0"/>
              <a:t>Questions</a:t>
            </a:r>
            <a:endParaRPr lang="en-US" sz="7200" dirty="0"/>
          </a:p>
        </p:txBody>
      </p:sp>
      <p:sp>
        <p:nvSpPr>
          <p:cNvPr id="8806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24FD43D-565A-4ABF-AB5F-25359014A9E7}" type="slidenum">
              <a:rPr lang="en-US" altLang="en-US" sz="1400" smtClean="0">
                <a:solidFill>
                  <a:srgbClr val="000000"/>
                </a:solidFill>
              </a:rPr>
              <a:pPr/>
              <a:t>5</a:t>
            </a:fld>
            <a:endParaRPr lang="en-US" alt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34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SD Brief">
  <a:themeElements>
    <a:clrScheme name="">
      <a:dk1>
        <a:srgbClr val="000000"/>
      </a:dk1>
      <a:lt1>
        <a:srgbClr val="99FF66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CAFFB8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SD Brief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BLSD Brief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SD Brief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BLSD Brief</Template>
  <TotalTime>47369</TotalTime>
  <Words>208</Words>
  <Application>Microsoft Office PowerPoint</Application>
  <PresentationFormat>On-screen Show (4:3)</PresentationFormat>
  <Paragraphs>28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Courier New</vt:lpstr>
      <vt:lpstr>Times New Roman</vt:lpstr>
      <vt:lpstr>BLSD Brief</vt:lpstr>
      <vt:lpstr>HAZARDS OF ELECTROMAGNETIC  RADIATION TO ORDNANCE (HERO)</vt:lpstr>
      <vt:lpstr>PowerPoint Presentation</vt:lpstr>
      <vt:lpstr>PowerPoint Presentation</vt:lpstr>
      <vt:lpstr>PowerPoint Presentation</vt:lpstr>
      <vt:lpstr>Questions</vt:lpstr>
    </vt:vector>
  </TitlesOfParts>
  <Company>NMCI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tom.barton</dc:creator>
  <cp:lastModifiedBy>Allison MSgt Jared R</cp:lastModifiedBy>
  <cp:revision>1705</cp:revision>
  <cp:lastPrinted>2014-06-18T16:13:53Z</cp:lastPrinted>
  <dcterms:created xsi:type="dcterms:W3CDTF">2007-07-26T17:56:45Z</dcterms:created>
  <dcterms:modified xsi:type="dcterms:W3CDTF">2018-08-28T13:27:58Z</dcterms:modified>
</cp:coreProperties>
</file>