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1423" r:id="rId2"/>
    <p:sldId id="1424" r:id="rId3"/>
    <p:sldId id="1425" r:id="rId4"/>
    <p:sldId id="1426" r:id="rId5"/>
    <p:sldId id="1427" r:id="rId6"/>
    <p:sldId id="1428" r:id="rId7"/>
    <p:sldId id="1429" r:id="rId8"/>
    <p:sldId id="1430" r:id="rId9"/>
    <p:sldId id="1431" r:id="rId10"/>
    <p:sldId id="1455" r:id="rId1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urier New" pitchFamily="49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urier New" pitchFamily="49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urier New" pitchFamily="49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urier New" pitchFamily="49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urier New" pitchFamily="49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ourier New" pitchFamily="49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ourier New" pitchFamily="49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ourier New" pitchFamily="49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ourier New" pitchFamily="49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5534" autoAdjust="0"/>
  </p:normalViewPr>
  <p:slideViewPr>
    <p:cSldViewPr>
      <p:cViewPr varScale="1">
        <p:scale>
          <a:sx n="114" d="100"/>
          <a:sy n="114" d="100"/>
        </p:scale>
        <p:origin x="114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18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</a:bodyPr>
          <a:lstStyle>
            <a:lvl1pPr defTabSz="93195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</a:bodyPr>
          <a:lstStyle>
            <a:lvl1pPr algn="r" defTabSz="93195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A431815-1E30-4C57-AF0B-69A42EC697AD}" type="datetimeFigureOut">
              <a:rPr lang="en-US"/>
              <a:pPr>
                <a:defRPr/>
              </a:pPr>
              <a:t>10/30/2017</a:t>
            </a:fld>
            <a:endParaRPr lang="en-US" dirty="0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7" rIns="93175" bIns="46587" numCol="1" anchor="b" anchorCtr="0" compatLnSpc="1">
            <a:prstTxWarp prst="textNoShape">
              <a:avLst/>
            </a:prstTxWarp>
          </a:bodyPr>
          <a:lstStyle>
            <a:lvl1pPr defTabSz="93195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7" rIns="93175" bIns="46587" numCol="1" anchor="b" anchorCtr="0" compatLnSpc="1">
            <a:prstTxWarp prst="textNoShape">
              <a:avLst/>
            </a:prstTxWarp>
          </a:bodyPr>
          <a:lstStyle>
            <a:lvl1pPr algn="r" defTabSz="93195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CB6D85D-C996-4444-AC1E-DBFD259D4B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82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</a:bodyPr>
          <a:lstStyle>
            <a:lvl1pPr defTabSz="93195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</a:bodyPr>
          <a:lstStyle>
            <a:lvl1pPr algn="r" defTabSz="93195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4838"/>
            <a:ext cx="56102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7" rIns="93175" bIns="46587" numCol="1" anchor="b" anchorCtr="0" compatLnSpc="1">
            <a:prstTxWarp prst="textNoShape">
              <a:avLst/>
            </a:prstTxWarp>
          </a:bodyPr>
          <a:lstStyle>
            <a:lvl1pPr defTabSz="93195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7" rIns="93175" bIns="46587" numCol="1" anchor="b" anchorCtr="0" compatLnSpc="1">
            <a:prstTxWarp prst="textNoShape">
              <a:avLst/>
            </a:prstTxWarp>
          </a:bodyPr>
          <a:lstStyle>
            <a:lvl1pPr algn="r" defTabSz="931956">
              <a:defRPr sz="1200">
                <a:latin typeface="Arial" charset="0"/>
              </a:defRPr>
            </a:lvl1pPr>
          </a:lstStyle>
          <a:p>
            <a:pPr>
              <a:defRPr/>
            </a:pPr>
            <a:fld id="{F6B7B77D-D41B-4583-9002-6715D1867E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298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A7653-8F24-478C-93B4-897223C8FD4B}" type="datetime1">
              <a:rPr lang="en-US"/>
              <a:pPr>
                <a:defRPr/>
              </a:pPr>
              <a:t>10/30/2017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D6531-73BC-4C57-B5AF-4632C96365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38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008D3-2D81-44B0-9840-D61A0B29EF97}" type="datetime1">
              <a:rPr lang="en-US"/>
              <a:pPr>
                <a:defRPr/>
              </a:pPr>
              <a:t>10/30/2017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E19E4-F50B-4A7C-A068-091F9D1134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56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8E6D8-D8E8-4530-BED6-8D0C0C94BC6B}" type="datetime1">
              <a:rPr lang="en-US"/>
              <a:pPr>
                <a:defRPr/>
              </a:pPr>
              <a:t>10/30/2017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89D15-F680-4152-83E7-6CB345E6C7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881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A0EE0-4AA5-4840-B9E7-AF4DE00DB9B5}" type="datetime1">
              <a:rPr lang="en-US"/>
              <a:pPr>
                <a:defRPr/>
              </a:pPr>
              <a:t>10/30/2017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E42BC-B2F9-49BF-BF71-14EDF79937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75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B23B7-9152-4F12-A62F-4721F61105F5}" type="datetime1">
              <a:rPr lang="en-US"/>
              <a:pPr>
                <a:defRPr/>
              </a:pPr>
              <a:t>10/30/2017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9F003-2850-49BD-B191-B191FDD3A4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36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C933E-C121-4221-8F1D-5EBBC1AE2C19}" type="datetime1">
              <a:rPr lang="en-US"/>
              <a:pPr>
                <a:defRPr/>
              </a:pPr>
              <a:t>10/30/2017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CE672-EC27-4D77-A58F-CF610848D9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9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61228-392F-4391-B969-4B15C1F79E61}" type="datetime1">
              <a:rPr lang="en-US"/>
              <a:pPr>
                <a:defRPr/>
              </a:pPr>
              <a:t>10/30/2017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1037C-982F-44E8-BA3F-1A5B7AB13A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870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6AB28-98CF-4F33-8D1D-D39CC92F6FF9}" type="datetime1">
              <a:rPr lang="en-US"/>
              <a:pPr>
                <a:defRPr/>
              </a:pPr>
              <a:t>10/30/2017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A383D-616B-4333-8292-EE01E20C3C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6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0C2BE-EAEA-4D11-9637-0D74ADEC20AA}" type="datetime1">
              <a:rPr lang="en-US"/>
              <a:pPr>
                <a:defRPr/>
              </a:pPr>
              <a:t>10/30/2017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E8234-DAC2-4DFC-AFF0-86CD040E2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1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62C40-23D1-4098-9631-49BC987086ED}" type="datetime1">
              <a:rPr lang="en-US"/>
              <a:pPr>
                <a:defRPr/>
              </a:pPr>
              <a:t>10/30/2017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77070-59F1-495A-8DAF-6393DA71EE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D1555-9B1E-4DE2-AF42-979AF0A7BE36}" type="datetime1">
              <a:rPr lang="en-US"/>
              <a:pPr>
                <a:defRPr/>
              </a:pPr>
              <a:t>10/30/2017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2662B-3171-499D-AD7B-6CCA79FED8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64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C070D-A113-43D5-B42C-A22D441480F2}" type="datetime1">
              <a:rPr lang="en-US"/>
              <a:pPr>
                <a:defRPr/>
              </a:pPr>
              <a:t>10/30/2017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2FC6F-5577-4C59-9B6E-CD1FB5C99E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505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CCA80530-EAA0-4473-91E0-C756F194A774}" type="datetime1">
              <a:rPr lang="en-US"/>
              <a:pPr>
                <a:defRPr/>
              </a:pPr>
              <a:t>10/30/2017</a:t>
            </a:fld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F3FAF337-76AC-4445-9DF4-FC281EB872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8" descr="npo00000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6888"/>
            <a:ext cx="914400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 descr="EG&amp;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0800"/>
            <a:ext cx="11303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D:\Documents and Settings\timmy.babineaux\My Documents\My Pictures\mcb_logo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0800"/>
            <a:ext cx="9017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  <p:sldLayoutId id="214748425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altLang="en-US" sz="4400" cap="all" dirty="0" smtClean="0"/>
              <a:t>MPPEH/MDAS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9F003-2850-49BD-B191-B191FDD3A44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sz="7200" dirty="0" smtClean="0"/>
              <a:t>Questions</a:t>
            </a:r>
            <a:endParaRPr lang="en-US" sz="7200" dirty="0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24FD43D-565A-4ABF-AB5F-25359014A9E7}" type="slidenum">
              <a:rPr lang="en-US" altLang="en-US" sz="1400" smtClean="0">
                <a:solidFill>
                  <a:srgbClr val="000000"/>
                </a:solidFill>
              </a:rPr>
              <a:pPr/>
              <a:t>10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4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pPr>
              <a:defRPr/>
            </a:pPr>
            <a:r>
              <a:rPr lang="en-US" altLang="en-US" sz="2400" dirty="0" smtClean="0"/>
              <a:t>Material Potentially Presenting an Explosives Hazard (MPPEH)</a:t>
            </a:r>
            <a:endParaRPr lang="en-US" altLang="en-US" sz="1100" dirty="0" smtClean="0"/>
          </a:p>
          <a:p>
            <a:pPr lvl="1">
              <a:defRPr/>
            </a:pPr>
            <a:r>
              <a:rPr lang="en-US" altLang="en-US" sz="2000" dirty="0" smtClean="0"/>
              <a:t>All A&amp;E residue from ranges and training areas (i.e. brass, fiber containers, plastic containers)</a:t>
            </a:r>
          </a:p>
          <a:p>
            <a:pPr marL="114300" indent="0">
              <a:buNone/>
              <a:defRPr/>
            </a:pPr>
            <a:endParaRPr lang="en-US" altLang="en-US" sz="1200" dirty="0" smtClean="0"/>
          </a:p>
          <a:p>
            <a:pPr marL="457200">
              <a:defRPr/>
            </a:pPr>
            <a:r>
              <a:rPr lang="en-US" altLang="en-US" sz="2400" dirty="0" smtClean="0"/>
              <a:t>Material Documented as Safe (MDAS)</a:t>
            </a:r>
            <a:endParaRPr lang="en-US" altLang="en-US" sz="1200" dirty="0" smtClean="0"/>
          </a:p>
          <a:p>
            <a:pPr marL="971550" lvl="1" indent="-457200">
              <a:defRPr/>
            </a:pPr>
            <a:r>
              <a:rPr lang="en-US" altLang="en-US" sz="2000" dirty="0" smtClean="0"/>
              <a:t>MPPEH that has been screened and documented as not presenting an explosives hazard</a:t>
            </a:r>
          </a:p>
          <a:p>
            <a:pPr marL="514350" lvl="1" indent="0">
              <a:buNone/>
              <a:defRPr/>
            </a:pPr>
            <a:endParaRPr lang="en-US" altLang="en-US" sz="1200" dirty="0" smtClean="0"/>
          </a:p>
          <a:p>
            <a:r>
              <a:rPr lang="en-US" altLang="en-US" sz="2400" dirty="0"/>
              <a:t>Personnel authorized to screen </a:t>
            </a:r>
            <a:r>
              <a:rPr lang="en-US" altLang="en-US" sz="2400" dirty="0" smtClean="0"/>
              <a:t>MPPEH</a:t>
            </a:r>
            <a:endParaRPr lang="en-US" altLang="en-US" sz="1200" dirty="0"/>
          </a:p>
          <a:p>
            <a:pPr lvl="1"/>
            <a:r>
              <a:rPr lang="en-US" altLang="en-US" sz="2000" dirty="0"/>
              <a:t>Must be appointed in writing by the commander</a:t>
            </a:r>
            <a:r>
              <a:rPr lang="en-US" altLang="en-US" sz="2000" dirty="0" smtClean="0"/>
              <a:t>.</a:t>
            </a:r>
            <a:endParaRPr lang="en-US" altLang="en-US" sz="1200" dirty="0"/>
          </a:p>
          <a:p>
            <a:pPr lvl="2"/>
            <a:r>
              <a:rPr lang="en-US" altLang="en-US" sz="1800" dirty="0"/>
              <a:t>Should have </a:t>
            </a:r>
            <a:r>
              <a:rPr lang="en-US" altLang="en-US" sz="1800" dirty="0" smtClean="0"/>
              <a:t>approved training </a:t>
            </a:r>
            <a:r>
              <a:rPr lang="en-US" altLang="en-US" sz="1800" dirty="0"/>
              <a:t>that allows for recognition and safe handling of </a:t>
            </a:r>
            <a:r>
              <a:rPr lang="en-US" altLang="en-US" sz="1800" dirty="0" smtClean="0"/>
              <a:t>used </a:t>
            </a:r>
            <a:r>
              <a:rPr lang="en-US" altLang="en-US" sz="1800" dirty="0"/>
              <a:t>military munitions of the type being handled</a:t>
            </a:r>
            <a:r>
              <a:rPr lang="en-US" altLang="en-US" sz="1800" dirty="0" smtClean="0"/>
              <a:t>. </a:t>
            </a:r>
          </a:p>
          <a:p>
            <a:pPr lvl="2"/>
            <a:r>
              <a:rPr lang="en-US" altLang="en-US" sz="1800" dirty="0" smtClean="0"/>
              <a:t>MPPEH class on Navy eLearning is recommended. (Completed Yearly)</a:t>
            </a:r>
          </a:p>
          <a:p>
            <a:pPr lvl="2"/>
            <a:endParaRPr lang="en-US" altLang="en-US" sz="1800" dirty="0"/>
          </a:p>
          <a:p>
            <a:pPr marL="971550" lvl="1" indent="-457200">
              <a:defRPr/>
            </a:pPr>
            <a:endParaRPr lang="en-US" altLang="en-US" sz="2000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AFC15CB-EAE1-42B9-8663-FD4FCB9C599A}" type="slidenum">
              <a:rPr lang="en-US" altLang="en-US" sz="1400" smtClean="0">
                <a:solidFill>
                  <a:srgbClr val="000000"/>
                </a:solidFill>
              </a:rPr>
              <a:pPr/>
              <a:t>2</a:t>
            </a:fld>
            <a:endParaRPr lang="en-US" alt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kern="0" dirty="0" smtClean="0">
                <a:solidFill>
                  <a:srgbClr val="000000"/>
                </a:solidFill>
              </a:rPr>
              <a:t/>
            </a:r>
            <a:br>
              <a:rPr lang="en-US" altLang="en-US" kern="0" dirty="0" smtClean="0">
                <a:solidFill>
                  <a:srgbClr val="000000"/>
                </a:solidFill>
              </a:rPr>
            </a:br>
            <a:r>
              <a:rPr lang="en-US" altLang="en-US" kern="0" cap="all" dirty="0" smtClean="0">
                <a:solidFill>
                  <a:srgbClr val="000000"/>
                </a:solidFill>
              </a:rPr>
              <a:t>MPPEH/MDAS</a:t>
            </a:r>
            <a:r>
              <a:rPr lang="en-US" altLang="en-US" kern="0" dirty="0" smtClean="0">
                <a:solidFill>
                  <a:srgbClr val="000000"/>
                </a:solidFill>
              </a:rPr>
              <a:t/>
            </a:r>
            <a:br>
              <a:rPr lang="en-US" altLang="en-US" kern="0" dirty="0" smtClean="0">
                <a:solidFill>
                  <a:srgbClr val="000000"/>
                </a:solidFill>
              </a:rPr>
            </a:br>
            <a:endParaRPr lang="en-US" altLang="en-US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47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400" b="1" dirty="0" smtClean="0"/>
              <a:t>MDAS storage</a:t>
            </a:r>
            <a:endParaRPr lang="en-US" altLang="en-US" sz="1600" dirty="0" smtClean="0"/>
          </a:p>
          <a:p>
            <a:r>
              <a:rPr lang="en-US" altLang="en-US" sz="2000" dirty="0" smtClean="0"/>
              <a:t>All Material </a:t>
            </a:r>
            <a:r>
              <a:rPr lang="en-US" altLang="en-US" sz="2000" dirty="0" smtClean="0"/>
              <a:t>not small arms(.50 </a:t>
            </a:r>
            <a:r>
              <a:rPr lang="en-US" altLang="en-US" sz="2000" dirty="0" err="1" smtClean="0"/>
              <a:t>cal</a:t>
            </a:r>
            <a:r>
              <a:rPr lang="en-US" altLang="en-US" sz="2000" dirty="0" smtClean="0"/>
              <a:t> and below) </a:t>
            </a:r>
            <a:r>
              <a:rPr lang="en-US" altLang="en-US" sz="2000" dirty="0" smtClean="0"/>
              <a:t>must be certified and verified before being stored in a units retrograde lot.(All marking obliterated, MDAS paperwork complete)</a:t>
            </a:r>
          </a:p>
          <a:p>
            <a:r>
              <a:rPr lang="en-US" altLang="en-US" sz="2000" dirty="0" smtClean="0">
                <a:solidFill>
                  <a:srgbClr val="FF0000"/>
                </a:solidFill>
              </a:rPr>
              <a:t>Material must be certified and verified in an area site approved for required Hazard Class. (At the Range.)</a:t>
            </a:r>
          </a:p>
          <a:p>
            <a:r>
              <a:rPr lang="en-US" altLang="en-US" sz="2000" dirty="0" smtClean="0">
                <a:solidFill>
                  <a:schemeClr val="tx2"/>
                </a:solidFill>
              </a:rPr>
              <a:t>Small arms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ctgs</a:t>
            </a:r>
            <a:r>
              <a:rPr lang="en-US" altLang="en-US" sz="2000" dirty="0" smtClean="0">
                <a:solidFill>
                  <a:schemeClr val="tx2"/>
                </a:solidFill>
              </a:rPr>
              <a:t> (.50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cal</a:t>
            </a:r>
            <a:r>
              <a:rPr lang="en-US" altLang="en-US" sz="2000" dirty="0" smtClean="0">
                <a:solidFill>
                  <a:schemeClr val="tx2"/>
                </a:solidFill>
              </a:rPr>
              <a:t> and below) </a:t>
            </a:r>
            <a:r>
              <a:rPr lang="en-US" altLang="en-US" sz="2000" dirty="0" smtClean="0">
                <a:solidFill>
                  <a:schemeClr val="tx2"/>
                </a:solidFill>
              </a:rPr>
              <a:t>can be screened at Range by two individuals and brought back to storage location to complete MDAS </a:t>
            </a:r>
            <a:r>
              <a:rPr lang="en-US" altLang="en-US" sz="2000" dirty="0" smtClean="0">
                <a:solidFill>
                  <a:schemeClr val="tx2"/>
                </a:solidFill>
              </a:rPr>
              <a:t>certification.</a:t>
            </a:r>
          </a:p>
          <a:p>
            <a:r>
              <a:rPr lang="en-US" altLang="en-US" sz="2000" dirty="0" smtClean="0"/>
              <a:t>Must </a:t>
            </a:r>
            <a:r>
              <a:rPr lang="en-US" altLang="en-US" sz="2000" dirty="0" smtClean="0"/>
              <a:t>be segregated and kept in an area with controlled access and covered.(out of the weather)</a:t>
            </a:r>
          </a:p>
          <a:p>
            <a:r>
              <a:rPr lang="en-US" altLang="en-US" sz="2000" dirty="0" smtClean="0"/>
              <a:t>Minimize the time and quantity that MDAS is accumulated and retained.(Make appointments prior to range if possible)</a:t>
            </a:r>
          </a:p>
          <a:p>
            <a:r>
              <a:rPr lang="en-US" altLang="en-US" sz="2000" dirty="0" smtClean="0"/>
              <a:t>Maintain MDAS paperwork for 10 years.</a:t>
            </a: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1FC2697-6AC2-4B6B-AC2E-4E4615AE5BB6}" type="slidenum">
              <a:rPr lang="en-US" altLang="en-US" sz="1400" smtClean="0">
                <a:solidFill>
                  <a:srgbClr val="000000"/>
                </a:solidFill>
              </a:rPr>
              <a:pPr/>
              <a:t>3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kern="0" dirty="0" smtClean="0">
                <a:solidFill>
                  <a:srgbClr val="000000"/>
                </a:solidFill>
              </a:rPr>
              <a:t/>
            </a:r>
            <a:br>
              <a:rPr lang="en-US" altLang="en-US" kern="0" dirty="0" smtClean="0">
                <a:solidFill>
                  <a:srgbClr val="000000"/>
                </a:solidFill>
              </a:rPr>
            </a:br>
            <a:r>
              <a:rPr lang="en-US" altLang="en-US" kern="0" cap="all" dirty="0" smtClean="0">
                <a:solidFill>
                  <a:srgbClr val="000000"/>
                </a:solidFill>
              </a:rPr>
              <a:t>MPPEH/MDAS</a:t>
            </a:r>
            <a:r>
              <a:rPr lang="en-US" altLang="en-US" kern="0" dirty="0" smtClean="0">
                <a:solidFill>
                  <a:srgbClr val="000000"/>
                </a:solidFill>
              </a:rPr>
              <a:t/>
            </a:r>
            <a:br>
              <a:rPr lang="en-US" altLang="en-US" kern="0" dirty="0" smtClean="0">
                <a:solidFill>
                  <a:srgbClr val="000000"/>
                </a:solidFill>
              </a:rPr>
            </a:br>
            <a:endParaRPr lang="en-US" altLang="en-US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3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400" b="1" dirty="0" smtClean="0"/>
              <a:t>MPPEH processing</a:t>
            </a:r>
          </a:p>
          <a:p>
            <a:endParaRPr lang="en-US" altLang="en-US" sz="1600" dirty="0" smtClean="0"/>
          </a:p>
          <a:p>
            <a:pPr marL="400050"/>
            <a:r>
              <a:rPr lang="en-US" altLang="en-US" sz="2200" dirty="0" smtClean="0"/>
              <a:t>Units must have written MPPEH/MDAS processing procedures.</a:t>
            </a:r>
          </a:p>
          <a:p>
            <a:pPr marL="400050"/>
            <a:endParaRPr lang="en-US" altLang="en-US" sz="1600" dirty="0" smtClean="0"/>
          </a:p>
          <a:p>
            <a:pPr lvl="1"/>
            <a:r>
              <a:rPr lang="en-US" altLang="en-US" sz="2000" dirty="0" smtClean="0"/>
              <a:t>Procedures should cover from the moment the MPPEH is verified and certified at the range until turned-in to DLA</a:t>
            </a:r>
          </a:p>
          <a:p>
            <a:pPr marL="457200" lvl="1" indent="0">
              <a:buNone/>
            </a:pPr>
            <a:endParaRPr lang="en-US" altLang="en-US" sz="1200" dirty="0" smtClean="0"/>
          </a:p>
          <a:p>
            <a:pPr marL="400050"/>
            <a:r>
              <a:rPr lang="en-US" altLang="en-US" sz="2200" dirty="0" smtClean="0"/>
              <a:t>Ensure all previous markings have been obliterated. Repurposed cans have to be marked with what is currently in the cans on two sides. (</a:t>
            </a:r>
            <a:r>
              <a:rPr lang="en-US" altLang="en-US" sz="2200" dirty="0" err="1" smtClean="0"/>
              <a:t>ie</a:t>
            </a:r>
            <a:r>
              <a:rPr lang="en-US" altLang="en-US" sz="2200" dirty="0" smtClean="0"/>
              <a:t> CFT, Cleaning gear, SL3)</a:t>
            </a:r>
          </a:p>
          <a:p>
            <a:pPr indent="-285750"/>
            <a:endParaRPr lang="en-US" altLang="en-US" sz="1600" dirty="0" smtClean="0"/>
          </a:p>
          <a:p>
            <a:pPr marL="400050"/>
            <a:r>
              <a:rPr lang="en-US" altLang="en-US" sz="2200" dirty="0" smtClean="0"/>
              <a:t>Maintain chain of custody of MDAS certification.</a:t>
            </a:r>
          </a:p>
          <a:p>
            <a:pPr indent="-285750"/>
            <a:endParaRPr lang="en-US" altLang="en-US" sz="1200" dirty="0" smtClean="0"/>
          </a:p>
          <a:p>
            <a:pPr marL="857250" lvl="1" indent="-342900"/>
            <a:r>
              <a:rPr lang="en-US" altLang="en-US" sz="2000" dirty="0" smtClean="0">
                <a:solidFill>
                  <a:srgbClr val="FF0000"/>
                </a:solidFill>
              </a:rPr>
              <a:t>If MDAS certification is lost or MPPEH is added to MDAS material it is now all considered MPPEH and must be treated as such.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kern="0" dirty="0" smtClean="0">
                <a:solidFill>
                  <a:srgbClr val="000000"/>
                </a:solidFill>
              </a:rPr>
              <a:t/>
            </a:r>
            <a:br>
              <a:rPr lang="en-US" altLang="en-US" kern="0" dirty="0" smtClean="0">
                <a:solidFill>
                  <a:srgbClr val="000000"/>
                </a:solidFill>
              </a:rPr>
            </a:br>
            <a:r>
              <a:rPr lang="en-US" altLang="en-US" kern="0" cap="all" dirty="0" smtClean="0">
                <a:solidFill>
                  <a:srgbClr val="000000"/>
                </a:solidFill>
              </a:rPr>
              <a:t>MPPEH/MDAS</a:t>
            </a:r>
            <a:r>
              <a:rPr lang="en-US" altLang="en-US" kern="0" dirty="0" smtClean="0">
                <a:solidFill>
                  <a:srgbClr val="000000"/>
                </a:solidFill>
              </a:rPr>
              <a:t/>
            </a:r>
            <a:br>
              <a:rPr lang="en-US" altLang="en-US" kern="0" dirty="0" smtClean="0">
                <a:solidFill>
                  <a:srgbClr val="000000"/>
                </a:solidFill>
              </a:rPr>
            </a:br>
            <a:endParaRPr lang="en-US" altLang="en-US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39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r>
              <a:rPr lang="en-US" sz="2400" dirty="0" smtClean="0"/>
              <a:t>Packaging materials from small arms(50 </a:t>
            </a:r>
            <a:r>
              <a:rPr lang="en-US" sz="2400" dirty="0" err="1" smtClean="0"/>
              <a:t>cal</a:t>
            </a:r>
            <a:r>
              <a:rPr lang="en-US" sz="2400" dirty="0" smtClean="0"/>
              <a:t> and below) such as </a:t>
            </a:r>
            <a:r>
              <a:rPr lang="en-US" sz="2400" dirty="0" smtClean="0"/>
              <a:t>(cardboard, plastic, plywood containers and packaging materials) may </a:t>
            </a:r>
            <a:r>
              <a:rPr lang="en-US" sz="2400" dirty="0"/>
              <a:t>be discarded as solid waste (that is, general trash) provided that </a:t>
            </a:r>
            <a:r>
              <a:rPr lang="en-US" sz="2400" dirty="0" smtClean="0"/>
              <a:t>the following </a:t>
            </a:r>
            <a:r>
              <a:rPr lang="en-US" sz="2400" dirty="0"/>
              <a:t>criteria are </a:t>
            </a:r>
            <a:r>
              <a:rPr lang="en-US" sz="2400" dirty="0" smtClean="0"/>
              <a:t>met:</a:t>
            </a:r>
          </a:p>
          <a:p>
            <a:endParaRPr lang="en-US" sz="1600" dirty="0" smtClean="0"/>
          </a:p>
          <a:p>
            <a:pPr lvl="1"/>
            <a:r>
              <a:rPr lang="en-US" sz="2000" dirty="0" smtClean="0"/>
              <a:t>100 </a:t>
            </a:r>
            <a:r>
              <a:rPr lang="en-US" sz="2000" dirty="0"/>
              <a:t>percent visually screened for the presence of munitions by </a:t>
            </a:r>
            <a:r>
              <a:rPr lang="en-US" sz="2000" dirty="0" smtClean="0"/>
              <a:t>two different </a:t>
            </a:r>
            <a:r>
              <a:rPr lang="en-US" sz="2000" dirty="0"/>
              <a:t>individuals </a:t>
            </a:r>
            <a:endParaRPr lang="en-US" sz="2000" dirty="0" smtClean="0"/>
          </a:p>
          <a:p>
            <a:pPr lvl="1"/>
            <a:r>
              <a:rPr lang="en-US" sz="2000" dirty="0" smtClean="0"/>
              <a:t>All </a:t>
            </a:r>
            <a:r>
              <a:rPr lang="en-US" sz="2000" dirty="0"/>
              <a:t>previous markings are removed or </a:t>
            </a:r>
            <a:r>
              <a:rPr lang="en-US" sz="2000" dirty="0" smtClean="0"/>
              <a:t>obliterated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items are broken down or otherwise deformed </a:t>
            </a:r>
            <a:endParaRPr lang="en-US" sz="2000" dirty="0" smtClean="0"/>
          </a:p>
          <a:p>
            <a:pPr lvl="1"/>
            <a:r>
              <a:rPr lang="en-US" sz="2000" dirty="0" smtClean="0"/>
              <a:t>There </a:t>
            </a:r>
            <a:r>
              <a:rPr lang="en-US" sz="2000" dirty="0"/>
              <a:t>are no environmental regulations precluding such </a:t>
            </a:r>
            <a:r>
              <a:rPr lang="en-US" sz="2000" dirty="0" smtClean="0"/>
              <a:t>disposal (recycle)</a:t>
            </a:r>
            <a:endParaRPr lang="en-US" altLang="en-US" sz="2000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F0BC61A-6A79-43EB-94B2-F9A440C2D6ED}" type="slidenum">
              <a:rPr lang="en-US" altLang="en-US" sz="1400" smtClean="0">
                <a:solidFill>
                  <a:srgbClr val="000000"/>
                </a:solidFill>
              </a:rPr>
              <a:pPr/>
              <a:t>5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kern="0" dirty="0" smtClean="0">
                <a:solidFill>
                  <a:srgbClr val="000000"/>
                </a:solidFill>
              </a:rPr>
              <a:t/>
            </a:r>
            <a:br>
              <a:rPr lang="en-US" altLang="en-US" kern="0" dirty="0" smtClean="0">
                <a:solidFill>
                  <a:srgbClr val="000000"/>
                </a:solidFill>
              </a:rPr>
            </a:br>
            <a:r>
              <a:rPr lang="en-US" altLang="en-US" kern="0" cap="all" dirty="0" smtClean="0">
                <a:solidFill>
                  <a:srgbClr val="000000"/>
                </a:solidFill>
              </a:rPr>
              <a:t>MPPEH/MDAS</a:t>
            </a:r>
            <a:r>
              <a:rPr lang="en-US" altLang="en-US" kern="0" dirty="0" smtClean="0">
                <a:solidFill>
                  <a:srgbClr val="000000"/>
                </a:solidFill>
              </a:rPr>
              <a:t/>
            </a:r>
            <a:br>
              <a:rPr lang="en-US" altLang="en-US" kern="0" dirty="0" smtClean="0">
                <a:solidFill>
                  <a:srgbClr val="000000"/>
                </a:solidFill>
              </a:rPr>
            </a:br>
            <a:endParaRPr lang="en-US" altLang="en-US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9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r>
              <a:rPr lang="en-US" sz="2400" dirty="0" smtClean="0"/>
              <a:t>Approved other than </a:t>
            </a:r>
            <a:r>
              <a:rPr lang="en-US" sz="2400" dirty="0" smtClean="0"/>
              <a:t>small arms materials </a:t>
            </a:r>
            <a:r>
              <a:rPr lang="en-US" sz="2400" dirty="0" smtClean="0"/>
              <a:t>(cardboard, plastic, plywood containers and packaging materials) may </a:t>
            </a:r>
            <a:r>
              <a:rPr lang="en-US" sz="2400" dirty="0"/>
              <a:t>be discarded as solid waste (that is, general trash) provided that </a:t>
            </a:r>
            <a:r>
              <a:rPr lang="en-US" sz="2400" dirty="0" smtClean="0"/>
              <a:t>the following </a:t>
            </a:r>
            <a:r>
              <a:rPr lang="en-US" sz="2400" dirty="0"/>
              <a:t>criteria are </a:t>
            </a:r>
            <a:r>
              <a:rPr lang="en-US" sz="2400" dirty="0" smtClean="0"/>
              <a:t>met:</a:t>
            </a:r>
          </a:p>
          <a:p>
            <a:endParaRPr lang="en-US" sz="1600" dirty="0" smtClean="0"/>
          </a:p>
          <a:p>
            <a:pPr lvl="1"/>
            <a:r>
              <a:rPr lang="en-US" sz="2400" dirty="0" smtClean="0"/>
              <a:t>Same </a:t>
            </a:r>
            <a:r>
              <a:rPr lang="en-US" sz="2400" dirty="0"/>
              <a:t>criteria as small arms requirements shall be met</a:t>
            </a:r>
            <a:endParaRPr lang="en-US" sz="2400" dirty="0" smtClean="0"/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ertified </a:t>
            </a:r>
            <a:r>
              <a:rPr lang="en-US" sz="2400" dirty="0"/>
              <a:t>as MDAS on a DD Form 1348-1 (series) or a local form </a:t>
            </a:r>
            <a:endParaRPr lang="en-US" sz="2400" dirty="0" smtClean="0"/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hain </a:t>
            </a:r>
            <a:r>
              <a:rPr lang="en-US" sz="2400" dirty="0"/>
              <a:t>of custody is </a:t>
            </a:r>
            <a:r>
              <a:rPr lang="en-US" sz="2400" dirty="0" smtClean="0"/>
              <a:t>maintained</a:t>
            </a:r>
          </a:p>
          <a:p>
            <a:pPr lvl="1"/>
            <a:r>
              <a:rPr lang="en-US" sz="2400" dirty="0" smtClean="0"/>
              <a:t>Verify with QRP what they will take</a:t>
            </a:r>
            <a:endParaRPr lang="en-US" sz="2400" dirty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F0BC61A-6A79-43EB-94B2-F9A440C2D6ED}" type="slidenum">
              <a:rPr lang="en-US" altLang="en-US" sz="1400" smtClean="0">
                <a:solidFill>
                  <a:srgbClr val="000000"/>
                </a:solidFill>
              </a:rPr>
              <a:pPr/>
              <a:t>6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kern="0" dirty="0" smtClean="0">
                <a:solidFill>
                  <a:srgbClr val="000000"/>
                </a:solidFill>
              </a:rPr>
              <a:t/>
            </a:r>
            <a:br>
              <a:rPr lang="en-US" altLang="en-US" kern="0" dirty="0" smtClean="0">
                <a:solidFill>
                  <a:srgbClr val="000000"/>
                </a:solidFill>
              </a:rPr>
            </a:br>
            <a:r>
              <a:rPr lang="en-US" altLang="en-US" kern="0" cap="all" dirty="0" smtClean="0">
                <a:solidFill>
                  <a:srgbClr val="000000"/>
                </a:solidFill>
              </a:rPr>
              <a:t>MPPEH/MDAS</a:t>
            </a:r>
            <a:r>
              <a:rPr lang="en-US" altLang="en-US" kern="0" dirty="0" smtClean="0">
                <a:solidFill>
                  <a:srgbClr val="000000"/>
                </a:solidFill>
              </a:rPr>
              <a:t/>
            </a:r>
            <a:br>
              <a:rPr lang="en-US" altLang="en-US" kern="0" dirty="0" smtClean="0">
                <a:solidFill>
                  <a:srgbClr val="000000"/>
                </a:solidFill>
              </a:rPr>
            </a:br>
            <a:endParaRPr lang="en-US" altLang="en-US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4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FB741A5-3FAD-4EBC-90D7-41EE269C3DF7}" type="slidenum">
              <a:rPr lang="en-US" altLang="en-US" sz="1400" smtClean="0">
                <a:solidFill>
                  <a:srgbClr val="000000"/>
                </a:solidFill>
              </a:rPr>
              <a:pPr/>
              <a:t>7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kern="0" dirty="0" smtClean="0">
                <a:solidFill>
                  <a:srgbClr val="000000"/>
                </a:solidFill>
              </a:rPr>
              <a:t/>
            </a:r>
            <a:br>
              <a:rPr lang="en-US" altLang="en-US" kern="0" dirty="0" smtClean="0">
                <a:solidFill>
                  <a:srgbClr val="000000"/>
                </a:solidFill>
              </a:rPr>
            </a:br>
            <a:r>
              <a:rPr lang="en-US" altLang="en-US" kern="0" cap="all" dirty="0" smtClean="0">
                <a:solidFill>
                  <a:srgbClr val="000000"/>
                </a:solidFill>
              </a:rPr>
              <a:t>MPPEH/MDAS</a:t>
            </a:r>
            <a:r>
              <a:rPr lang="en-US" altLang="en-US" kern="0" dirty="0" smtClean="0">
                <a:solidFill>
                  <a:srgbClr val="000000"/>
                </a:solidFill>
              </a:rPr>
              <a:t/>
            </a:r>
            <a:br>
              <a:rPr lang="en-US" altLang="en-US" kern="0" dirty="0" smtClean="0">
                <a:solidFill>
                  <a:srgbClr val="000000"/>
                </a:solidFill>
              </a:rPr>
            </a:br>
            <a:endParaRPr lang="en-US" altLang="en-US" kern="0" dirty="0" smtClean="0">
              <a:solidFill>
                <a:srgbClr val="000000"/>
              </a:solidFill>
            </a:endParaRPr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05000"/>
            <a:ext cx="4648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05000"/>
            <a:ext cx="4495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1295400"/>
            <a:ext cx="7086600" cy="95410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Artillery and Infantry improper MPPEH Storage: Markings not obliterated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42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Content Placeholder 4" descr="New Im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5000"/>
            <a:ext cx="4495800" cy="4953000"/>
          </a:xfrm>
        </p:spPr>
      </p:pic>
      <p:sp>
        <p:nvSpPr>
          <p:cNvPr id="768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5CE330F-B8BB-44BE-AD96-87649219B6FE}" type="slidenum">
              <a:rPr lang="en-US" altLang="en-US" sz="1400" smtClean="0">
                <a:solidFill>
                  <a:srgbClr val="000000"/>
                </a:solidFill>
              </a:rPr>
              <a:pPr/>
              <a:t>8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pic>
        <p:nvPicPr>
          <p:cNvPr id="76804" name="Content Placeholder 4" descr="LAR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05000"/>
            <a:ext cx="4648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kern="0" dirty="0" smtClean="0">
                <a:solidFill>
                  <a:srgbClr val="000000"/>
                </a:solidFill>
              </a:rPr>
              <a:t/>
            </a:r>
            <a:br>
              <a:rPr lang="en-US" altLang="en-US" kern="0" dirty="0" smtClean="0">
                <a:solidFill>
                  <a:srgbClr val="000000"/>
                </a:solidFill>
              </a:rPr>
            </a:br>
            <a:r>
              <a:rPr lang="en-US" altLang="en-US" kern="0" cap="all" dirty="0" smtClean="0">
                <a:solidFill>
                  <a:srgbClr val="000000"/>
                </a:solidFill>
              </a:rPr>
              <a:t>MPPEH/MDAS</a:t>
            </a:r>
            <a:r>
              <a:rPr lang="en-US" altLang="en-US" kern="0" dirty="0" smtClean="0">
                <a:solidFill>
                  <a:srgbClr val="000000"/>
                </a:solidFill>
              </a:rPr>
              <a:t/>
            </a:r>
            <a:br>
              <a:rPr lang="en-US" altLang="en-US" kern="0" dirty="0" smtClean="0">
                <a:solidFill>
                  <a:srgbClr val="000000"/>
                </a:solidFill>
              </a:rPr>
            </a:br>
            <a:endParaRPr lang="en-US" altLang="en-US" kern="0" dirty="0" smtClean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041380"/>
            <a:ext cx="7086600" cy="95410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Armored Unit MPPEH storage: Not Covered or Secured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51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Content Placeholder 5"/>
          <p:cNvSpPr>
            <a:spLocks noGrp="1"/>
          </p:cNvSpPr>
          <p:nvPr>
            <p:ph sz="half" idx="1"/>
          </p:nvPr>
        </p:nvSpPr>
        <p:spPr>
          <a:xfrm>
            <a:off x="0" y="1905000"/>
            <a:ext cx="4419600" cy="4953000"/>
          </a:xfrm>
        </p:spPr>
        <p:txBody>
          <a:bodyPr/>
          <a:lstStyle/>
          <a:p>
            <a:r>
              <a:rPr lang="en-US" altLang="en-US" sz="2400" dirty="0" smtClean="0"/>
              <a:t>Missile Warheads found on range were placed in retrograde lot.   Later determined to be LIVE ammo!!!  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DO NOT take UXO from the Range.</a:t>
            </a:r>
          </a:p>
          <a:p>
            <a:pPr lvl="1"/>
            <a:r>
              <a:rPr lang="en-US" altLang="en-US" sz="2000" dirty="0" smtClean="0"/>
              <a:t>Malfunctioned </a:t>
            </a:r>
            <a:r>
              <a:rPr lang="en-US" altLang="en-US" sz="2000" dirty="0" err="1" smtClean="0"/>
              <a:t>prac</a:t>
            </a:r>
            <a:r>
              <a:rPr lang="en-US" altLang="en-US" sz="2000" dirty="0" smtClean="0"/>
              <a:t> TOW rounds taken from the range and stored in a unit warehouse.</a:t>
            </a:r>
          </a:p>
          <a:p>
            <a:pPr lvl="1"/>
            <a:r>
              <a:rPr lang="en-US" altLang="en-US" sz="2000" dirty="0" smtClean="0"/>
              <a:t>Prepped for T/I to DLA; still had unburned propellant in the missiles.</a:t>
            </a: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19B89DB-6FA3-43F2-A0A6-2596BDFEC8A0}" type="slidenum">
              <a:rPr lang="en-US" altLang="en-US" sz="1400" smtClean="0">
                <a:solidFill>
                  <a:srgbClr val="000000"/>
                </a:solidFill>
              </a:rPr>
              <a:pPr/>
              <a:t>9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pic>
        <p:nvPicPr>
          <p:cNvPr id="77828" name="Picture 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29688" r="30312" b="33594"/>
          <a:stretch>
            <a:fillRect/>
          </a:stretch>
        </p:blipFill>
        <p:spPr>
          <a:xfrm>
            <a:off x="4419600" y="1905000"/>
            <a:ext cx="4749800" cy="4953000"/>
          </a:xfr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kern="0" dirty="0" smtClean="0">
                <a:solidFill>
                  <a:srgbClr val="000000"/>
                </a:solidFill>
              </a:rPr>
              <a:t/>
            </a:r>
            <a:br>
              <a:rPr lang="en-US" altLang="en-US" kern="0" dirty="0" smtClean="0">
                <a:solidFill>
                  <a:srgbClr val="000000"/>
                </a:solidFill>
              </a:rPr>
            </a:br>
            <a:r>
              <a:rPr lang="en-US" altLang="en-US" kern="0" cap="all" dirty="0" smtClean="0">
                <a:solidFill>
                  <a:srgbClr val="000000"/>
                </a:solidFill>
              </a:rPr>
              <a:t>MPPEH/MDAS</a:t>
            </a:r>
            <a:r>
              <a:rPr lang="en-US" altLang="en-US" kern="0" dirty="0" smtClean="0">
                <a:solidFill>
                  <a:srgbClr val="000000"/>
                </a:solidFill>
              </a:rPr>
              <a:t/>
            </a:r>
            <a:br>
              <a:rPr lang="en-US" altLang="en-US" kern="0" dirty="0" smtClean="0">
                <a:solidFill>
                  <a:srgbClr val="000000"/>
                </a:solidFill>
              </a:rPr>
            </a:br>
            <a:endParaRPr lang="en-US" altLang="en-US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0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SD Brief">
  <a:themeElements>
    <a:clrScheme name="">
      <a:dk1>
        <a:srgbClr val="000000"/>
      </a:dk1>
      <a:lt1>
        <a:srgbClr val="99FF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CAFF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SD Brief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BLSD Brief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D Brief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D Brief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D Brief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D Brie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D Brie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D Brie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BLSD Brief</Template>
  <TotalTime>47398</TotalTime>
  <Words>562</Words>
  <Application>Microsoft Office PowerPoint</Application>
  <PresentationFormat>On-screen Show (4:3)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Courier New</vt:lpstr>
      <vt:lpstr>Times New Roman</vt:lpstr>
      <vt:lpstr>BLSD Brief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</vt:vector>
  </TitlesOfParts>
  <Company>NMCI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tom.barton</dc:creator>
  <cp:lastModifiedBy>Allison MSgt Jared R</cp:lastModifiedBy>
  <cp:revision>1710</cp:revision>
  <cp:lastPrinted>2014-06-18T16:13:53Z</cp:lastPrinted>
  <dcterms:created xsi:type="dcterms:W3CDTF">2007-07-26T17:56:45Z</dcterms:created>
  <dcterms:modified xsi:type="dcterms:W3CDTF">2017-10-30T20:06:25Z</dcterms:modified>
</cp:coreProperties>
</file>