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4" r:id="rId1"/>
  </p:sldMasterIdLst>
  <p:notesMasterIdLst>
    <p:notesMasterId r:id="rId44"/>
  </p:notesMasterIdLst>
  <p:sldIdLst>
    <p:sldId id="256" r:id="rId2"/>
    <p:sldId id="386" r:id="rId3"/>
    <p:sldId id="312" r:id="rId4"/>
    <p:sldId id="313" r:id="rId5"/>
    <p:sldId id="315" r:id="rId6"/>
    <p:sldId id="321" r:id="rId7"/>
    <p:sldId id="322" r:id="rId8"/>
    <p:sldId id="323" r:id="rId9"/>
    <p:sldId id="407" r:id="rId10"/>
    <p:sldId id="326" r:id="rId11"/>
    <p:sldId id="387" r:id="rId12"/>
    <p:sldId id="405" r:id="rId13"/>
    <p:sldId id="335" r:id="rId14"/>
    <p:sldId id="371" r:id="rId15"/>
    <p:sldId id="372" r:id="rId16"/>
    <p:sldId id="406" r:id="rId17"/>
    <p:sldId id="409" r:id="rId18"/>
    <p:sldId id="373" r:id="rId19"/>
    <p:sldId id="375" r:id="rId20"/>
    <p:sldId id="408" r:id="rId21"/>
    <p:sldId id="376" r:id="rId22"/>
    <p:sldId id="385" r:id="rId23"/>
    <p:sldId id="378" r:id="rId24"/>
    <p:sldId id="380" r:id="rId25"/>
    <p:sldId id="379" r:id="rId26"/>
    <p:sldId id="399" r:id="rId27"/>
    <p:sldId id="341" r:id="rId28"/>
    <p:sldId id="344" r:id="rId29"/>
    <p:sldId id="343" r:id="rId30"/>
    <p:sldId id="400" r:id="rId31"/>
    <p:sldId id="348" r:id="rId32"/>
    <p:sldId id="351" r:id="rId33"/>
    <p:sldId id="350" r:id="rId34"/>
    <p:sldId id="403" r:id="rId35"/>
    <p:sldId id="404" r:id="rId36"/>
    <p:sldId id="354" r:id="rId37"/>
    <p:sldId id="365" r:id="rId38"/>
    <p:sldId id="401" r:id="rId39"/>
    <p:sldId id="395" r:id="rId40"/>
    <p:sldId id="398" r:id="rId41"/>
    <p:sldId id="397" r:id="rId42"/>
    <p:sldId id="402" r:id="rId43"/>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000099"/>
    <a:srgbClr val="CC3300"/>
    <a:srgbClr val="0000FF"/>
    <a:srgbClr val="FF6600"/>
    <a:srgbClr val="9900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05" autoAdjust="0"/>
    <p:restoredTop sz="64127" autoAdjust="0"/>
  </p:normalViewPr>
  <p:slideViewPr>
    <p:cSldViewPr snapToGrid="0">
      <p:cViewPr varScale="1">
        <p:scale>
          <a:sx n="46" d="100"/>
          <a:sy n="46" d="100"/>
        </p:scale>
        <p:origin x="-140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914"/>
    </p:cViewPr>
  </p:sorterViewPr>
  <p:notesViewPr>
    <p:cSldViewPr snapToGrid="0">
      <p:cViewPr varScale="1">
        <p:scale>
          <a:sx n="82" d="100"/>
          <a:sy n="82" d="100"/>
        </p:scale>
        <p:origin x="-1896"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617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617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17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617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EF667BB-6964-4A3E-B642-16EDB232C06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877129A-BD91-490E-9507-2D84EF8D653A}" type="slidenum">
              <a:rPr lang="en-US" smtClean="0"/>
              <a:pPr/>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E14746B-5BE5-4F6B-80B4-F2C7D7207182}" type="slidenum">
              <a:rPr lang="en-US" smtClean="0"/>
              <a:pPr/>
              <a:t>10</a:t>
            </a:fld>
            <a:endParaRPr lang="en-US" smtClean="0"/>
          </a:p>
        </p:txBody>
      </p:sp>
      <p:sp>
        <p:nvSpPr>
          <p:cNvPr id="54275" name="Rectangle 2"/>
          <p:cNvSpPr>
            <a:spLocks noGrp="1" noRot="1" noChangeAspect="1" noChangeArrowheads="1" noTextEdit="1"/>
          </p:cNvSpPr>
          <p:nvPr>
            <p:ph type="sldImg"/>
          </p:nvPr>
        </p:nvSpPr>
        <p:spPr>
          <a:xfrm>
            <a:off x="2013994" y="210776"/>
            <a:ext cx="2905247" cy="2178935"/>
          </a:xfrm>
          <a:ln/>
        </p:spPr>
      </p:sp>
      <p:sp>
        <p:nvSpPr>
          <p:cNvPr id="55300" name="Rectangle 3"/>
          <p:cNvSpPr>
            <a:spLocks noGrp="1" noChangeArrowheads="1"/>
          </p:cNvSpPr>
          <p:nvPr>
            <p:ph type="body" idx="1"/>
          </p:nvPr>
        </p:nvSpPr>
        <p:spPr>
          <a:xfrm>
            <a:off x="312516" y="2425525"/>
            <a:ext cx="6447099" cy="4183063"/>
          </a:xfrm>
          <a:ln/>
        </p:spPr>
        <p:txBody>
          <a:bodyPr/>
          <a:lstStyle/>
          <a:p>
            <a:pPr>
              <a:defRPr/>
            </a:pPr>
            <a:r>
              <a:rPr lang="en-US" sz="1000" b="1" u="sng" dirty="0" smtClean="0"/>
              <a:t>Restraint</a:t>
            </a:r>
            <a:r>
              <a:rPr lang="en-US" sz="1000" b="1" u="sng" baseline="0" dirty="0" smtClean="0"/>
              <a:t> Systems Continued</a:t>
            </a:r>
            <a:r>
              <a:rPr lang="en-US" sz="1000" b="1" u="sng" dirty="0" smtClean="0"/>
              <a:t>:</a:t>
            </a:r>
            <a:endParaRPr lang="en-US" sz="1000" dirty="0" smtClean="0"/>
          </a:p>
          <a:p>
            <a:pPr>
              <a:defRPr/>
            </a:pPr>
            <a:r>
              <a:rPr lang="en-US" sz="1000" b="1" dirty="0" smtClean="0"/>
              <a:t> </a:t>
            </a:r>
            <a:endParaRPr lang="en-US" sz="1000" dirty="0" smtClean="0"/>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Seatbelts are </a:t>
            </a:r>
            <a:r>
              <a:rPr lang="en-US" sz="1000" b="1" u="sng" kern="1200" dirty="0" smtClean="0">
                <a:solidFill>
                  <a:schemeClr val="tx1"/>
                </a:solidFill>
                <a:latin typeface="Arial" charset="0"/>
                <a:ea typeface="+mn-ea"/>
                <a:cs typeface="+mn-cs"/>
              </a:rPr>
              <a:t>NOT</a:t>
            </a:r>
            <a:r>
              <a:rPr lang="en-US" sz="1000" kern="1200" dirty="0" smtClean="0">
                <a:solidFill>
                  <a:schemeClr val="tx1"/>
                </a:solidFill>
                <a:latin typeface="Arial" charset="0"/>
                <a:ea typeface="+mn-ea"/>
                <a:cs typeface="+mn-cs"/>
              </a:rPr>
              <a:t> a hazard; they will save your life!</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Soldiers not wearing a seatbelt were found to have a 440% greater chance of hospitalization compared to Soldiers wearing a </a:t>
            </a:r>
            <a:r>
              <a:rPr lang="en-US" sz="1000" i="0" kern="1200" dirty="0" smtClean="0">
                <a:solidFill>
                  <a:schemeClr val="tx1"/>
                </a:solidFill>
                <a:latin typeface="Arial" charset="0"/>
                <a:ea typeface="+mn-ea"/>
                <a:cs typeface="+mn-cs"/>
              </a:rPr>
              <a:t>seatbelt</a:t>
            </a:r>
            <a:r>
              <a:rPr lang="en-US" sz="1000" i="0" baseline="30000" dirty="0" smtClean="0"/>
              <a:t>16</a:t>
            </a:r>
            <a:r>
              <a:rPr lang="en-US" sz="1000" i="0" kern="1200" dirty="0" smtClean="0">
                <a:solidFill>
                  <a:schemeClr val="tx1"/>
                </a:solidFill>
                <a:latin typeface="Arial" charset="0"/>
                <a:ea typeface="+mn-ea"/>
                <a:cs typeface="+mn-cs"/>
              </a:rPr>
              <a:t>.</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The risk of fatality is 300% greater for Marines or Soldiers who do not wear a seatbelt during tactical vehicle </a:t>
            </a:r>
            <a:r>
              <a:rPr lang="en-US" sz="1000" i="0" kern="1200" dirty="0" smtClean="0">
                <a:solidFill>
                  <a:schemeClr val="tx1"/>
                </a:solidFill>
                <a:latin typeface="Arial" charset="0"/>
                <a:ea typeface="+mn-ea"/>
                <a:cs typeface="+mn-cs"/>
              </a:rPr>
              <a:t>operations</a:t>
            </a:r>
            <a:r>
              <a:rPr lang="en-US" sz="1000" i="0" baseline="30000" dirty="0" smtClean="0"/>
              <a:t>17</a:t>
            </a:r>
            <a:r>
              <a:rPr lang="en-US" sz="1000" i="0" kern="1200" dirty="0" smtClean="0">
                <a:solidFill>
                  <a:schemeClr val="tx1"/>
                </a:solidFill>
                <a:latin typeface="Arial" charset="0"/>
                <a:ea typeface="+mn-ea"/>
                <a:cs typeface="+mn-cs"/>
              </a:rPr>
              <a:t>.</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You have a 94% chance of surviving a HMMWV rollover when you wear your </a:t>
            </a:r>
            <a:r>
              <a:rPr lang="en-US" sz="1000" i="0" kern="1200" dirty="0" smtClean="0">
                <a:solidFill>
                  <a:schemeClr val="tx1"/>
                </a:solidFill>
                <a:latin typeface="Arial" charset="0"/>
                <a:ea typeface="+mn-ea"/>
                <a:cs typeface="+mn-cs"/>
              </a:rPr>
              <a:t>seatbelt</a:t>
            </a:r>
            <a:r>
              <a:rPr lang="en-US" sz="1000" i="0" baseline="30000" dirty="0" smtClean="0"/>
              <a:t>18</a:t>
            </a:r>
            <a:r>
              <a:rPr lang="en-US" sz="1000" i="0" kern="1200" dirty="0" smtClean="0">
                <a:solidFill>
                  <a:schemeClr val="tx1"/>
                </a:solidFill>
                <a:latin typeface="Arial" charset="0"/>
                <a:ea typeface="+mn-ea"/>
                <a:cs typeface="+mn-cs"/>
              </a:rPr>
              <a:t>.</a:t>
            </a:r>
          </a:p>
          <a:p>
            <a:pPr marL="228600" lvl="0" indent="-228600" algn="l" rtl="0" eaLnBrk="0" fontAlgn="base" hangingPunct="0">
              <a:spcBef>
                <a:spcPct val="30000"/>
              </a:spcBef>
              <a:spcAft>
                <a:spcPct val="0"/>
              </a:spcAft>
              <a:buFont typeface="Arial" pitchFamily="34" charset="0"/>
              <a:buChar char="•"/>
              <a:defRPr/>
            </a:pPr>
            <a:r>
              <a:rPr lang="en-US" sz="1000" i="0" kern="1200" dirty="0" smtClean="0">
                <a:solidFill>
                  <a:schemeClr val="tx1"/>
                </a:solidFill>
                <a:latin typeface="Arial" charset="0"/>
                <a:ea typeface="+mn-ea"/>
                <a:cs typeface="+mn-cs"/>
              </a:rPr>
              <a:t>A</a:t>
            </a:r>
            <a:r>
              <a:rPr lang="en-US" sz="1000" kern="1200" dirty="0" smtClean="0">
                <a:solidFill>
                  <a:schemeClr val="tx1"/>
                </a:solidFill>
                <a:latin typeface="Arial" charset="0"/>
                <a:ea typeface="+mn-ea"/>
                <a:cs typeface="+mn-cs"/>
              </a:rPr>
              <a:t>lways familiarize yourself with the operation of your restraint system upon entering a vehicle.</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Restraint systems have quick release mechanisms for rapid egress.</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All Marines are required to wear seatbelts (when available) in personal and U.S. Government vehicles on or off DoD installations</a:t>
            </a:r>
            <a:r>
              <a:rPr lang="en-US" sz="1000" i="0" kern="1200" baseline="30000" dirty="0" smtClean="0">
                <a:solidFill>
                  <a:schemeClr val="tx1"/>
                </a:solidFill>
                <a:latin typeface="Arial" charset="0"/>
                <a:ea typeface="+mn-ea"/>
                <a:cs typeface="+mn-cs"/>
              </a:rPr>
              <a:t>19</a:t>
            </a:r>
            <a:r>
              <a:rPr lang="en-US" sz="1000" kern="1200" dirty="0" smtClean="0">
                <a:solidFill>
                  <a:schemeClr val="tx1"/>
                </a:solidFill>
                <a:latin typeface="Arial" charset="0"/>
                <a:ea typeface="+mn-ea"/>
                <a:cs typeface="+mn-cs"/>
              </a:rPr>
              <a:t>. </a:t>
            </a:r>
          </a:p>
          <a:p>
            <a:endParaRPr lang="en-US" sz="1000" kern="1200" dirty="0" smtClean="0">
              <a:solidFill>
                <a:schemeClr val="tx1"/>
              </a:solidFill>
              <a:latin typeface="Arial" charset="0"/>
              <a:ea typeface="+mn-ea"/>
              <a:cs typeface="+mn-cs"/>
            </a:endParaRPr>
          </a:p>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Specifically, MCO 5100.19E, SD, 29 Dec 00 states:</a:t>
            </a:r>
          </a:p>
          <a:p>
            <a:r>
              <a:rPr lang="en-US" sz="1000" kern="1200" dirty="0" smtClean="0">
                <a:solidFill>
                  <a:schemeClr val="tx1"/>
                </a:solidFill>
                <a:latin typeface="Arial" charset="0"/>
                <a:ea typeface="+mn-ea"/>
                <a:cs typeface="+mn-cs"/>
              </a:rPr>
              <a:t> “Marine Corps tactical vehicles, designed to contract specifications, shall also be equipped with restraint systems and rollover protection when applicable unless the Commandant determines that such equipment will unacceptably degrade an essential military characteristic.”</a:t>
            </a:r>
          </a:p>
          <a:p>
            <a:r>
              <a:rPr lang="en-US" sz="1000" kern="1200" dirty="0" smtClean="0">
                <a:solidFill>
                  <a:schemeClr val="tx1"/>
                </a:solidFill>
                <a:latin typeface="Arial" charset="0"/>
                <a:ea typeface="+mn-ea"/>
                <a:cs typeface="+mn-cs"/>
              </a:rPr>
              <a:t> “Restraint systems will be worn by all operators and passengers of U.S. Government vehicles on or off a DoD installation.  The senior occupant is responsible for ensuring that this requirement is observed. If the senior occupant cannot be determined the driver is responsible for enforcement.”</a:t>
            </a:r>
          </a:p>
          <a:p>
            <a:r>
              <a:rPr lang="en-US" sz="1000" kern="1200" dirty="0" smtClean="0">
                <a:solidFill>
                  <a:schemeClr val="tx1"/>
                </a:solidFill>
                <a:latin typeface="Arial" charset="0"/>
                <a:ea typeface="+mn-ea"/>
                <a:cs typeface="+mn-cs"/>
              </a:rPr>
              <a:t> “Restraint systems will be worn by all military service members and Reserve Component members on active Federal service, or Inactive Duty for training, while driving or riding in a PMV whether on or off duty, on or off a DoD installation.”</a:t>
            </a:r>
          </a:p>
          <a:p>
            <a:endParaRPr lang="en-US" sz="1000" i="1" kern="1200" dirty="0" smtClean="0">
              <a:solidFill>
                <a:schemeClr val="tx1"/>
              </a:solidFill>
              <a:latin typeface="Arial" charset="0"/>
              <a:ea typeface="+mn-ea"/>
              <a:cs typeface="+mn-cs"/>
            </a:endParaRPr>
          </a:p>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Emphasize the importance of seatbelt usage in theater.  Use your own experience or knowledge to relate and communicate seatbelt usage to Marines.  </a:t>
            </a:r>
          </a:p>
          <a:p>
            <a:endParaRPr lang="en-US" sz="1000" i="1" kern="1200" dirty="0" smtClean="0">
              <a:solidFill>
                <a:schemeClr val="tx1"/>
              </a:solidFill>
              <a:latin typeface="Arial" charset="0"/>
              <a:ea typeface="+mn-ea"/>
              <a:cs typeface="+mn-cs"/>
            </a:endParaRPr>
          </a:p>
          <a:p>
            <a:r>
              <a:rPr lang="en-US" sz="1000" b="1" i="1" dirty="0" smtClean="0"/>
              <a:t>Footnotes:</a:t>
            </a:r>
          </a:p>
          <a:p>
            <a:r>
              <a:rPr lang="en-US" sz="1000" i="1" baseline="30000" dirty="0" smtClean="0"/>
              <a:t>16</a:t>
            </a:r>
            <a:r>
              <a:rPr lang="en-US" sz="1000" i="1" kern="1200" dirty="0" smtClean="0">
                <a:solidFill>
                  <a:schemeClr val="tx1"/>
                </a:solidFill>
                <a:latin typeface="Arial" charset="0"/>
                <a:ea typeface="+mn-ea"/>
                <a:cs typeface="+mn-cs"/>
              </a:rPr>
              <a:t>Deployments and Operations Task Force (DSOC) Brief on Tactical Vehicle Restraint Effectiveness referencing U.S. Army Public Health Command &amp; John Hopkins Center for Injury Research and Policy using Army Combat Readiness/Safety Center data from 1999 to 2006.</a:t>
            </a:r>
          </a:p>
          <a:p>
            <a:r>
              <a:rPr lang="en-US" sz="1000" i="1" baseline="30000" dirty="0" smtClean="0"/>
              <a:t>17</a:t>
            </a:r>
            <a:r>
              <a:rPr lang="en-US" sz="1000" i="1" kern="1200" dirty="0" smtClean="0">
                <a:solidFill>
                  <a:schemeClr val="tx1"/>
                </a:solidFill>
                <a:latin typeface="Arial" charset="0"/>
                <a:ea typeface="+mn-ea"/>
                <a:cs typeface="+mn-cs"/>
              </a:rPr>
              <a:t>Deployments and Operations Task Force (DSOC) Brief on Rollover Prevention &amp; Survivability 06 Oct 2008 and The Safety Corner, MCCLL, 31 Oct 2008 referencing OIF/OEF CY03-04, USACHPPM study.</a:t>
            </a:r>
          </a:p>
          <a:p>
            <a:r>
              <a:rPr lang="en-US" sz="1000" i="1" baseline="30000" dirty="0" smtClean="0"/>
              <a:t>18</a:t>
            </a:r>
            <a:r>
              <a:rPr lang="en-US" sz="1000" i="1" kern="1200" dirty="0" smtClean="0">
                <a:solidFill>
                  <a:schemeClr val="tx1"/>
                </a:solidFill>
                <a:latin typeface="Arial" charset="0"/>
                <a:ea typeface="+mn-ea"/>
                <a:cs typeface="+mn-cs"/>
              </a:rPr>
              <a:t>The Safety Corner, MCCLL, 31 Oct 2008.</a:t>
            </a:r>
          </a:p>
          <a:p>
            <a:r>
              <a:rPr lang="en-US" sz="1000" i="1" baseline="30000" dirty="0" smtClean="0"/>
              <a:t>19</a:t>
            </a:r>
            <a:r>
              <a:rPr lang="en-US" sz="1000" i="1" kern="1200" dirty="0" smtClean="0">
                <a:solidFill>
                  <a:schemeClr val="tx1"/>
                </a:solidFill>
                <a:latin typeface="Arial" charset="0"/>
                <a:ea typeface="+mn-ea"/>
                <a:cs typeface="+mn-cs"/>
              </a:rPr>
              <a:t>MCO 5100.19E, SD, 29 Dec 00.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C4C0F9-3A6F-427E-BA59-6BFBA4659C1E}" type="slidenum">
              <a:rPr lang="en-US" smtClean="0"/>
              <a:pPr/>
              <a:t>11</a:t>
            </a:fld>
            <a:endParaRPr lang="en-US" smtClean="0"/>
          </a:p>
        </p:txBody>
      </p:sp>
      <p:sp>
        <p:nvSpPr>
          <p:cNvPr id="56323" name="Rectangle 2"/>
          <p:cNvSpPr>
            <a:spLocks noGrp="1" noRot="1" noChangeAspect="1" noChangeArrowheads="1" noTextEdit="1"/>
          </p:cNvSpPr>
          <p:nvPr>
            <p:ph type="sldImg"/>
          </p:nvPr>
        </p:nvSpPr>
        <p:spPr>
          <a:xfrm>
            <a:off x="1944688" y="142875"/>
            <a:ext cx="3108325" cy="2330450"/>
          </a:xfrm>
          <a:ln/>
        </p:spPr>
      </p:sp>
      <p:sp>
        <p:nvSpPr>
          <p:cNvPr id="57348" name="Rectangle 3"/>
          <p:cNvSpPr>
            <a:spLocks noGrp="1" noChangeArrowheads="1"/>
          </p:cNvSpPr>
          <p:nvPr>
            <p:ph type="body" idx="1"/>
          </p:nvPr>
        </p:nvSpPr>
        <p:spPr>
          <a:xfrm>
            <a:off x="290286" y="2299330"/>
            <a:ext cx="6458857" cy="4183063"/>
          </a:xfrm>
          <a:ln/>
        </p:spPr>
        <p:txBody>
          <a:bodyPr/>
          <a:lstStyle/>
          <a:p>
            <a:pPr>
              <a:defRPr/>
            </a:pPr>
            <a:r>
              <a:rPr lang="en-US" sz="1000" b="1" u="sng" dirty="0" smtClean="0"/>
              <a:t>Egress Points:</a:t>
            </a:r>
            <a:endParaRPr lang="en-US" sz="1000" dirty="0" smtClean="0"/>
          </a:p>
          <a:p>
            <a:pPr>
              <a:defRPr/>
            </a:pPr>
            <a:r>
              <a:rPr lang="en-US" sz="1000" b="1" dirty="0" smtClean="0"/>
              <a:t> </a:t>
            </a:r>
            <a:r>
              <a:rPr lang="en-US" sz="1000" kern="1200" dirty="0" smtClean="0">
                <a:solidFill>
                  <a:schemeClr val="tx1"/>
                </a:solidFill>
                <a:latin typeface="Arial" charset="0"/>
                <a:ea typeface="+mn-ea"/>
                <a:cs typeface="+mn-cs"/>
              </a:rPr>
              <a:t>There is a variety of exit types, locations, and operational mechanisms within each family of wheeled vehicle.  In general, these tactical vehicles can have side doors, roof hatches, Gunner’s turret openings, window exits, and/or rear doors/ramps. Exits may have reflective markings around them to help you locate them in low light conditions. Be sure to become thoroughly familiar with your vehicles’ egress points and how they work before each mission and practice immediate action egress drills as a team.</a:t>
            </a:r>
            <a:endParaRPr lang="en-US" sz="1000" dirty="0" smtClean="0"/>
          </a:p>
          <a:p>
            <a:pPr>
              <a:defRPr/>
            </a:pPr>
            <a:r>
              <a:rPr lang="en-US" sz="1000" b="1" dirty="0" smtClean="0"/>
              <a:t> </a:t>
            </a:r>
            <a:endParaRPr lang="en-US" sz="1000" dirty="0" smtClean="0"/>
          </a:p>
          <a:p>
            <a:pPr>
              <a:defRPr/>
            </a:pPr>
            <a:r>
              <a:rPr lang="en-US" sz="1000" b="1" u="sng" dirty="0" smtClean="0"/>
              <a:t>Considerations:</a:t>
            </a:r>
            <a:endParaRPr lang="en-US" sz="1000" dirty="0" smtClean="0"/>
          </a:p>
          <a:p>
            <a:pPr>
              <a:defRPr/>
            </a:pPr>
            <a:r>
              <a:rPr lang="en-US" sz="1000" kern="1200" dirty="0" smtClean="0">
                <a:solidFill>
                  <a:schemeClr val="tx1"/>
                </a:solidFill>
                <a:latin typeface="Arial" charset="0"/>
                <a:ea typeface="+mn-ea"/>
                <a:cs typeface="+mn-cs"/>
              </a:rPr>
              <a:t>Consider how your vehicle’s characteristics and components will be affected, or will affect your egress, after a rollover.  You should take the following issues into consideration when attempting to egress after a rollover:</a:t>
            </a:r>
          </a:p>
          <a:p>
            <a:pPr marL="228600" indent="-228600">
              <a:buFont typeface="Arial" pitchFamily="34" charset="0"/>
              <a:buChar char="•"/>
              <a:defRPr/>
            </a:pPr>
            <a:r>
              <a:rPr lang="en-US" sz="1000" u="sng" dirty="0" smtClean="0"/>
              <a:t>Vehicle resting on one side</a:t>
            </a:r>
            <a:r>
              <a:rPr lang="en-US" sz="1000" dirty="0" smtClean="0"/>
              <a:t>: </a:t>
            </a:r>
            <a:r>
              <a:rPr lang="en-US" sz="1000" kern="1200" dirty="0" smtClean="0">
                <a:solidFill>
                  <a:schemeClr val="tx1"/>
                </a:solidFill>
                <a:latin typeface="Arial" charset="0"/>
                <a:ea typeface="+mn-ea"/>
                <a:cs typeface="+mn-cs"/>
              </a:rPr>
              <a:t>If your vehicle has side doors, the doors against the ground will obviously not be viable egress points after a vehicle rolls onto its side.  More importantly though, is to recognize that the other side doors may be very difficult or impossible to open due to their weight.  Most armored doors can weigh 200 to 600 pounds, or more, and it may not be possible to push these doors up and open against gravity when the vehicle is on its side.  In such cases, you should attempt to exit through roof, and perhaps rear, exits as these exits will be much easier to open given this vehicle orientation</a:t>
            </a:r>
            <a:r>
              <a:rPr lang="en-US" sz="1000" dirty="0" smtClean="0"/>
              <a:t>.</a:t>
            </a:r>
          </a:p>
          <a:p>
            <a:pPr marL="228600" indent="-228600">
              <a:buFont typeface="Arial" pitchFamily="34" charset="0"/>
              <a:buChar char="•"/>
              <a:defRPr/>
            </a:pPr>
            <a:r>
              <a:rPr lang="en-US" sz="1000" u="sng" dirty="0" smtClean="0"/>
              <a:t>Vehicle resting of the roof</a:t>
            </a:r>
            <a:r>
              <a:rPr lang="en-US" sz="1000" dirty="0" smtClean="0"/>
              <a:t>: </a:t>
            </a:r>
            <a:r>
              <a:rPr lang="en-US" sz="1000" kern="1200" dirty="0" smtClean="0">
                <a:solidFill>
                  <a:schemeClr val="tx1"/>
                </a:solidFill>
                <a:latin typeface="Arial" charset="0"/>
                <a:ea typeface="+mn-ea"/>
                <a:cs typeface="+mn-cs"/>
              </a:rPr>
              <a:t>If your vehicle has roof exits, again the exits against the ground will not be viable egress points.  In this situation, the side and rear exits will be your most likely egress points.</a:t>
            </a:r>
            <a:endParaRPr lang="en-US" sz="1000" dirty="0" smtClean="0"/>
          </a:p>
          <a:p>
            <a:pPr marL="228600" indent="-228600">
              <a:buFont typeface="Arial" pitchFamily="34" charset="0"/>
              <a:buChar char="•"/>
              <a:defRPr/>
            </a:pPr>
            <a:r>
              <a:rPr lang="en-US" sz="1000" u="sng" dirty="0" smtClean="0"/>
              <a:t>Egress plan</a:t>
            </a:r>
            <a:r>
              <a:rPr lang="en-US" sz="1000" dirty="0" smtClean="0"/>
              <a:t>:  </a:t>
            </a:r>
            <a:r>
              <a:rPr lang="en-US" sz="1000" kern="1200" dirty="0" smtClean="0">
                <a:solidFill>
                  <a:schemeClr val="tx1"/>
                </a:solidFill>
                <a:latin typeface="Arial" charset="0"/>
                <a:ea typeface="+mn-ea"/>
                <a:cs typeface="+mn-cs"/>
              </a:rPr>
              <a:t>Given these issues and the fact that your vehicle will come to a rest on either its side or roof in the overwhelming majority of rollovers, identify the closest roof and side exit, if applicable, when you establish your egress plan.  In this way, you are likely to find a viable egress point after the majority of rollover accidents</a:t>
            </a:r>
            <a:r>
              <a:rPr lang="en-US" sz="1000" dirty="0" smtClean="0"/>
              <a:t>.</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u="sng" dirty="0" smtClean="0"/>
              <a:t>Small</a:t>
            </a:r>
            <a:r>
              <a:rPr lang="en-US" sz="1000" u="sng" baseline="0" dirty="0" smtClean="0"/>
              <a:t> exits</a:t>
            </a:r>
            <a:r>
              <a:rPr lang="en-US" sz="1000" dirty="0" smtClean="0"/>
              <a:t>: </a:t>
            </a:r>
            <a:r>
              <a:rPr lang="en-US" sz="1000" kern="1200" dirty="0" smtClean="0">
                <a:solidFill>
                  <a:schemeClr val="tx1"/>
                </a:solidFill>
                <a:latin typeface="Arial" charset="0"/>
                <a:ea typeface="+mn-ea"/>
                <a:cs typeface="+mn-cs"/>
              </a:rPr>
              <a:t>Be sure to consider the size of potential egress points.  Some escape exits may be small and require you to doff your gear before egress.  Try getting out of small exits with your gear on to determine if you will need to remove the gear in an emergency situation</a:t>
            </a:r>
            <a:r>
              <a:rPr lang="en-US" sz="1000" dirty="0" smtClean="0"/>
              <a:t>.  </a:t>
            </a:r>
          </a:p>
          <a:p>
            <a:pPr marL="228600" indent="-228600">
              <a:buFont typeface="Arial" pitchFamily="34" charset="0"/>
              <a:buChar char="•"/>
              <a:defRPr/>
            </a:pPr>
            <a:r>
              <a:rPr lang="en-US" sz="1000" u="sng" dirty="0" smtClean="0"/>
              <a:t>Windows</a:t>
            </a:r>
            <a:r>
              <a:rPr lang="en-US" sz="1000" dirty="0" smtClean="0"/>
              <a:t>: </a:t>
            </a:r>
            <a:r>
              <a:rPr lang="en-US" sz="1000" kern="1200" dirty="0" smtClean="0">
                <a:solidFill>
                  <a:schemeClr val="tx1"/>
                </a:solidFill>
                <a:latin typeface="Arial" charset="0"/>
                <a:ea typeface="+mn-ea"/>
                <a:cs typeface="+mn-cs"/>
              </a:rPr>
              <a:t>Some windows that can be cracked opened, such as those in some HMMWVs, are too small to fit through regardless of whether you doff your gear or not.  Make sure you know which windows you can get out of and which ones you cannot before you find yourself in an emergency.  Also, most tactical vehicle windows cannot be kicked out, so do not waste valuable time trying to do this.  Determine the characteristics of your specific vehicle’s windows ahead of time.  Your best plan is to initially consider egress points that are specifically designed to allow you to escape</a:t>
            </a:r>
            <a:r>
              <a:rPr lang="en-US" sz="1000" dirty="0" smtClean="0"/>
              <a:t>.  </a:t>
            </a:r>
          </a:p>
          <a:p>
            <a:pPr marL="228600" marR="0" lvl="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u="sng" kern="1200" dirty="0" smtClean="0">
                <a:solidFill>
                  <a:schemeClr val="tx1"/>
                </a:solidFill>
                <a:latin typeface="Arial" charset="0"/>
                <a:ea typeface="+mn-ea"/>
                <a:cs typeface="+mn-cs"/>
              </a:rPr>
              <a:t>Blocked exits</a:t>
            </a:r>
            <a:r>
              <a:rPr lang="en-US" sz="1000" kern="1200" dirty="0" smtClean="0">
                <a:solidFill>
                  <a:schemeClr val="tx1"/>
                </a:solidFill>
                <a:latin typeface="Arial" charset="0"/>
                <a:ea typeface="+mn-ea"/>
                <a:cs typeface="+mn-cs"/>
              </a:rPr>
              <a:t>:  Egress points may become blocked by the installation of Government-Furnished Equipment (GFE).  In many FPII Cat II MRAPs, the roof escape hatch is/was blocked by the installation of the radio rack.  In many FPII Cat I MRAPs, the roof escape hatch could be blocked depending upon the location of the turret/MCTAGS.  Know your vehicle!</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u="sng" kern="1200" dirty="0" smtClean="0">
                <a:solidFill>
                  <a:schemeClr val="tx1"/>
                </a:solidFill>
                <a:latin typeface="Arial" charset="0"/>
                <a:ea typeface="+mn-ea"/>
                <a:cs typeface="+mn-cs"/>
              </a:rPr>
              <a:t>Combat Door Locks</a:t>
            </a:r>
            <a:r>
              <a:rPr lang="en-US" sz="1000" dirty="0" smtClean="0"/>
              <a:t>: </a:t>
            </a:r>
            <a:r>
              <a:rPr lang="en-US" sz="1000" kern="1200" dirty="0" smtClean="0">
                <a:solidFill>
                  <a:schemeClr val="tx1"/>
                </a:solidFill>
                <a:latin typeface="Arial" charset="0"/>
                <a:ea typeface="+mn-ea"/>
                <a:cs typeface="+mn-cs"/>
              </a:rPr>
              <a:t>Combat door locks are designed to keep the enemy out.  Locks make it difficult for rescuers to enter after an accident.  Know the location of the combat door lock keys for each vehicle.  Commanders will determine if doors should be unlocked when operating near bodies of water.  Also recognize that the accident may damage or jam a door preventing it from being a viable egress point.  Some vehicles, like certain HMMWVs, have combat-lock bypass mechanisms.  Ensure that you determine if your vehicle is equipped with combat-lock bypasses and how to use them.  Have a plan and the resources necessary to forcibly remove jammed doors from the outside in case of emergency.</a:t>
            </a:r>
            <a:r>
              <a:rPr lang="en-US" sz="1000"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9C7EEFF-8487-47DF-AFF6-B8CFF56CE624}" type="slidenum">
              <a:rPr lang="en-US" smtClean="0"/>
              <a:pPr/>
              <a:t>12</a:t>
            </a:fld>
            <a:endParaRPr lang="en-US" smtClean="0"/>
          </a:p>
        </p:txBody>
      </p:sp>
      <p:sp>
        <p:nvSpPr>
          <p:cNvPr id="58371" name="Rectangle 2"/>
          <p:cNvSpPr>
            <a:spLocks noGrp="1" noRot="1" noChangeAspect="1" noChangeArrowheads="1" noTextEdit="1"/>
          </p:cNvSpPr>
          <p:nvPr>
            <p:ph type="sldImg"/>
          </p:nvPr>
        </p:nvSpPr>
        <p:spPr>
          <a:xfrm>
            <a:off x="2319338" y="152400"/>
            <a:ext cx="2336800" cy="1752600"/>
          </a:xfrm>
          <a:ln/>
        </p:spPr>
      </p:sp>
      <p:sp>
        <p:nvSpPr>
          <p:cNvPr id="59396" name="Rectangle 3"/>
          <p:cNvSpPr>
            <a:spLocks noGrp="1" noChangeArrowheads="1"/>
          </p:cNvSpPr>
          <p:nvPr>
            <p:ph type="body" idx="1"/>
          </p:nvPr>
        </p:nvSpPr>
        <p:spPr>
          <a:xfrm>
            <a:off x="304800" y="1974399"/>
            <a:ext cx="6386286" cy="4183063"/>
          </a:xfrm>
          <a:ln/>
        </p:spPr>
        <p:txBody>
          <a:bodyPr/>
          <a:lstStyle/>
          <a:p>
            <a:pPr>
              <a:defRPr/>
            </a:pPr>
            <a:r>
              <a:rPr lang="en-US" sz="1000" b="1" u="sng" dirty="0" smtClean="0"/>
              <a:t>TRANSITION</a:t>
            </a:r>
            <a:r>
              <a:rPr lang="en-US" sz="1000" b="1" dirty="0" smtClean="0"/>
              <a:t>:</a:t>
            </a:r>
            <a:r>
              <a:rPr lang="en-US" sz="1000" dirty="0" smtClean="0"/>
              <a:t> </a:t>
            </a:r>
            <a:r>
              <a:rPr lang="en-US" sz="1000" kern="1200" dirty="0" smtClean="0">
                <a:solidFill>
                  <a:schemeClr val="tx1"/>
                </a:solidFill>
                <a:latin typeface="Arial" charset="0"/>
                <a:ea typeface="+mn-ea"/>
                <a:cs typeface="+mn-cs"/>
              </a:rPr>
              <a:t>This concludes the section on the rollover-relevant characteristics, components, and considerations of tactical wheeled vehicles</a:t>
            </a:r>
            <a:r>
              <a:rPr lang="en-US" sz="1000" dirty="0" smtClean="0"/>
              <a:t>.  Do you have any questions? </a:t>
            </a:r>
          </a:p>
          <a:p>
            <a:pPr>
              <a:defRPr/>
            </a:pPr>
            <a:r>
              <a:rPr lang="en-US" sz="1000" b="1" dirty="0" smtClean="0"/>
              <a:t>INSTRUCTOR NOTE</a:t>
            </a:r>
            <a:endParaRPr lang="en-US" sz="1000" dirty="0" smtClean="0"/>
          </a:p>
          <a:p>
            <a:pPr>
              <a:defRPr/>
            </a:pPr>
            <a:r>
              <a:rPr lang="en-US" sz="1000" dirty="0" smtClean="0"/>
              <a:t>After answering the Marines’ questions, ask the following suggested comprehension check questions, and/or your own questions, and remediate as needed before proceeding. Click on the PowerPoint screen to display each suggested question and answer in turn.</a:t>
            </a:r>
          </a:p>
          <a:p>
            <a:pPr>
              <a:defRPr/>
            </a:pPr>
            <a:r>
              <a:rPr lang="en-US" sz="1000" dirty="0" smtClean="0"/>
              <a:t> </a:t>
            </a:r>
          </a:p>
          <a:p>
            <a:r>
              <a:rPr lang="en-US" sz="1000" b="1" u="sng" dirty="0" smtClean="0"/>
              <a:t>Question:</a:t>
            </a:r>
            <a:r>
              <a:rPr lang="en-US" sz="1000" b="1" dirty="0" smtClean="0"/>
              <a:t>  </a:t>
            </a:r>
            <a:r>
              <a:rPr lang="en-US" sz="1200" kern="1200" dirty="0" smtClean="0">
                <a:solidFill>
                  <a:schemeClr val="tx1"/>
                </a:solidFill>
                <a:latin typeface="Arial" charset="0"/>
                <a:ea typeface="+mn-ea"/>
                <a:cs typeface="+mn-cs"/>
              </a:rPr>
              <a:t>What about your vehicle should you always know before you embark</a:t>
            </a:r>
            <a:r>
              <a:rPr lang="en-US" sz="1000" dirty="0" smtClean="0"/>
              <a:t>?  </a:t>
            </a:r>
            <a:r>
              <a:rPr lang="en-US" sz="1000" b="1" u="sng" dirty="0" smtClean="0"/>
              <a:t>Answer:</a:t>
            </a:r>
            <a:r>
              <a:rPr lang="en-US" sz="1000" b="1" dirty="0" smtClean="0"/>
              <a:t>  </a:t>
            </a:r>
            <a:r>
              <a:rPr lang="en-US" sz="1000" kern="1200" dirty="0" smtClean="0">
                <a:solidFill>
                  <a:schemeClr val="tx1"/>
                </a:solidFill>
                <a:latin typeface="Arial" charset="0"/>
                <a:ea typeface="+mn-ea"/>
                <a:cs typeface="+mn-cs"/>
              </a:rPr>
              <a:t>Before you travel in a vehicle, you should thoroughly familiarize yourself with the rollover-relevant characteristics, components, and considerations of your specific vehicle. These include the:   </a:t>
            </a:r>
          </a:p>
          <a:p>
            <a:pPr marL="228600" indent="-228600">
              <a:spcBef>
                <a:spcPts val="0"/>
              </a:spcBef>
              <a:buFont typeface="Arial" pitchFamily="34" charset="0"/>
              <a:buChar char="•"/>
              <a:defRPr/>
            </a:pPr>
            <a:r>
              <a:rPr lang="en-US" sz="1000" dirty="0" smtClean="0"/>
              <a:t>Vehicle’s maximum side slope operation (i.e., rollover angle) </a:t>
            </a:r>
          </a:p>
          <a:p>
            <a:pPr marL="228600" indent="-228600">
              <a:spcBef>
                <a:spcPts val="0"/>
              </a:spcBef>
              <a:buFont typeface="Arial" pitchFamily="34" charset="0"/>
              <a:buChar char="•"/>
              <a:defRPr/>
            </a:pPr>
            <a:r>
              <a:rPr lang="en-US" sz="1000" dirty="0" smtClean="0"/>
              <a:t>Restraint systems in the vehicle and how they work</a:t>
            </a:r>
          </a:p>
          <a:p>
            <a:pPr marL="228600" indent="-228600">
              <a:spcBef>
                <a:spcPts val="0"/>
              </a:spcBef>
              <a:buFont typeface="Arial" pitchFamily="34" charset="0"/>
              <a:buChar char="•"/>
              <a:defRPr/>
            </a:pPr>
            <a:r>
              <a:rPr lang="en-US" sz="1000" dirty="0" smtClean="0"/>
              <a:t>Location and operation of egress points in the vehicle</a:t>
            </a:r>
          </a:p>
          <a:p>
            <a:pPr marL="228600" indent="-228600">
              <a:spcBef>
                <a:spcPts val="0"/>
              </a:spcBef>
              <a:buFont typeface="Arial" pitchFamily="34" charset="0"/>
              <a:buChar char="•"/>
              <a:defRPr/>
            </a:pPr>
            <a:r>
              <a:rPr lang="en-US" sz="1000" dirty="0" smtClean="0"/>
              <a:t>Egress considerations given these vehicle characteristics and components and the vehicle’s orientation after the roll over</a:t>
            </a:r>
          </a:p>
          <a:p>
            <a:pPr>
              <a:defRPr/>
            </a:pPr>
            <a:r>
              <a:rPr lang="en-US" sz="1000" b="1" u="sng" dirty="0" smtClean="0"/>
              <a:t>Question:</a:t>
            </a:r>
            <a:r>
              <a:rPr lang="en-US" sz="1000" b="1" dirty="0" smtClean="0"/>
              <a:t>  </a:t>
            </a:r>
            <a:r>
              <a:rPr lang="en-US" sz="1000" kern="1200" dirty="0" smtClean="0">
                <a:solidFill>
                  <a:schemeClr val="tx1"/>
                </a:solidFill>
                <a:latin typeface="Arial" charset="0"/>
                <a:ea typeface="+mn-ea"/>
                <a:cs typeface="+mn-cs"/>
              </a:rPr>
              <a:t>Side slope</a:t>
            </a:r>
            <a:r>
              <a:rPr lang="en-US" sz="1000" kern="1200" baseline="0" dirty="0" smtClean="0">
                <a:solidFill>
                  <a:schemeClr val="tx1"/>
                </a:solidFill>
                <a:latin typeface="Arial" charset="0"/>
                <a:ea typeface="+mn-ea"/>
                <a:cs typeface="+mn-cs"/>
              </a:rPr>
              <a:t> decreases as load/CG </a:t>
            </a:r>
            <a:r>
              <a:rPr lang="en-US" sz="1000" kern="1200" dirty="0" smtClean="0">
                <a:solidFill>
                  <a:schemeClr val="tx1"/>
                </a:solidFill>
                <a:latin typeface="Arial" charset="0"/>
                <a:ea typeface="+mn-ea"/>
                <a:cs typeface="+mn-cs"/>
              </a:rPr>
              <a:t>_____ </a:t>
            </a:r>
            <a:r>
              <a:rPr lang="en-US" sz="1000" dirty="0" smtClean="0"/>
              <a:t>.   </a:t>
            </a:r>
            <a:r>
              <a:rPr lang="en-US" sz="1000" b="1" u="sng" dirty="0" smtClean="0"/>
              <a:t>Answer:</a:t>
            </a:r>
            <a:r>
              <a:rPr lang="en-US" sz="1000" b="1" dirty="0" smtClean="0"/>
              <a:t>  </a:t>
            </a:r>
            <a:r>
              <a:rPr lang="en-US" sz="1000" dirty="0" smtClean="0"/>
              <a:t>Moves up or shifts from</a:t>
            </a:r>
            <a:r>
              <a:rPr lang="en-US" sz="1000" baseline="0" dirty="0" smtClean="0"/>
              <a:t> side-to-side.</a:t>
            </a:r>
            <a:endParaRPr lang="en-US" sz="1000" dirty="0" smtClean="0"/>
          </a:p>
          <a:p>
            <a:pPr>
              <a:defRPr/>
            </a:pPr>
            <a:r>
              <a:rPr lang="en-US" sz="1000" b="1" u="sng" dirty="0" smtClean="0"/>
              <a:t>Question:</a:t>
            </a:r>
            <a:r>
              <a:rPr lang="en-US" sz="1000" b="1" u="none" dirty="0" smtClean="0"/>
              <a:t>  </a:t>
            </a:r>
            <a:r>
              <a:rPr lang="en-US" sz="1000" kern="1200" dirty="0" smtClean="0">
                <a:solidFill>
                  <a:schemeClr val="tx1"/>
                </a:solidFill>
                <a:latin typeface="Arial" charset="0"/>
                <a:ea typeface="+mn-ea"/>
                <a:cs typeface="+mn-cs"/>
              </a:rPr>
              <a:t>The risk of fatality is _____ for Marines or Soldiers who do not wear a seatbelt during tactical vehicle operations (Deployments and Operations Task Force (DSOC) Brief on Rollover Prevention &amp; Survivability 06 Oct 2008 and The Safety Corner, MCCLL, 31 Oct 2008 referencing OIF/OEF CY03-04, USACHPPM study).</a:t>
            </a:r>
            <a:r>
              <a:rPr lang="en-US" sz="1000" dirty="0" smtClean="0"/>
              <a:t>  </a:t>
            </a:r>
            <a:r>
              <a:rPr lang="en-US" sz="1000" b="1" u="sng" dirty="0" smtClean="0"/>
              <a:t>Answer:</a:t>
            </a:r>
            <a:r>
              <a:rPr lang="en-US" sz="1000" b="1" dirty="0" smtClean="0"/>
              <a:t>  </a:t>
            </a:r>
            <a:r>
              <a:rPr lang="en-US" sz="1000" kern="1200" dirty="0" smtClean="0">
                <a:solidFill>
                  <a:schemeClr val="tx1"/>
                </a:solidFill>
                <a:latin typeface="Arial" charset="0"/>
                <a:ea typeface="+mn-ea"/>
                <a:cs typeface="+mn-cs"/>
              </a:rPr>
              <a:t>300% greater</a:t>
            </a:r>
            <a:endParaRPr lang="en-US" sz="1000" dirty="0" smtClean="0"/>
          </a:p>
          <a:p>
            <a:pPr>
              <a:defRPr/>
            </a:pPr>
            <a:r>
              <a:rPr lang="en-US" sz="1000" b="1" u="sng" dirty="0" smtClean="0"/>
              <a:t>Question:</a:t>
            </a:r>
            <a:r>
              <a:rPr lang="en-US" sz="1000" b="1" dirty="0" smtClean="0"/>
              <a:t>  </a:t>
            </a:r>
            <a:r>
              <a:rPr lang="en-US" sz="1000" kern="1200" dirty="0" smtClean="0">
                <a:solidFill>
                  <a:schemeClr val="tx1"/>
                </a:solidFill>
                <a:latin typeface="Arial" charset="0"/>
                <a:ea typeface="+mn-ea"/>
                <a:cs typeface="+mn-cs"/>
              </a:rPr>
              <a:t>True or false, wearing your seatbelt/restraint system is optional?</a:t>
            </a:r>
            <a:r>
              <a:rPr lang="en-US" sz="1000" dirty="0" smtClean="0"/>
              <a:t>   </a:t>
            </a:r>
            <a:r>
              <a:rPr lang="en-US" sz="1000" b="1" u="sng" dirty="0" smtClean="0"/>
              <a:t>Answer:</a:t>
            </a:r>
            <a:r>
              <a:rPr lang="en-US" sz="1000" b="1" dirty="0" smtClean="0"/>
              <a:t>  </a:t>
            </a:r>
            <a:r>
              <a:rPr lang="en-US" sz="1000" kern="1200" dirty="0" smtClean="0">
                <a:solidFill>
                  <a:schemeClr val="tx1"/>
                </a:solidFill>
                <a:latin typeface="Arial" charset="0"/>
                <a:ea typeface="+mn-ea"/>
                <a:cs typeface="+mn-cs"/>
              </a:rPr>
              <a:t>False. All Marines are required to wear seatbelts (when available) in personal and U.S. Government vehicles on or off DoD installations. (MCO 5100.19E, SD, 29 Dec 00).</a:t>
            </a:r>
            <a:endParaRPr lang="en-US" sz="1000" dirty="0" smtClean="0"/>
          </a:p>
          <a:p>
            <a:pPr>
              <a:defRPr/>
            </a:pPr>
            <a:r>
              <a:rPr lang="en-US" sz="1000" b="1" u="sng" dirty="0" smtClean="0"/>
              <a:t>Question:</a:t>
            </a:r>
            <a:r>
              <a:rPr lang="en-US" sz="1000" b="1" u="none" dirty="0" smtClean="0"/>
              <a:t>  </a:t>
            </a:r>
            <a:r>
              <a:rPr lang="en-US" sz="1000" kern="1200" dirty="0" smtClean="0">
                <a:solidFill>
                  <a:schemeClr val="tx1"/>
                </a:solidFill>
                <a:latin typeface="Arial" charset="0"/>
                <a:ea typeface="+mn-ea"/>
                <a:cs typeface="+mn-cs"/>
              </a:rPr>
              <a:t>What obstacle may make egress from a side door very difficult or impossible after a rollover when the vehicle comes to a rest on its side?</a:t>
            </a:r>
            <a:r>
              <a:rPr lang="en-US" sz="1000" dirty="0" smtClean="0"/>
              <a:t>   </a:t>
            </a:r>
            <a:r>
              <a:rPr lang="en-US" sz="1000" b="1" u="sng" dirty="0" smtClean="0"/>
              <a:t>Answer:</a:t>
            </a:r>
            <a:r>
              <a:rPr lang="en-US" sz="1000" b="1" dirty="0" smtClean="0"/>
              <a:t>  </a:t>
            </a:r>
            <a:r>
              <a:rPr lang="en-US" sz="1000" kern="1200" dirty="0" smtClean="0">
                <a:solidFill>
                  <a:schemeClr val="tx1"/>
                </a:solidFill>
                <a:latin typeface="Arial" charset="0"/>
                <a:ea typeface="+mn-ea"/>
                <a:cs typeface="+mn-cs"/>
              </a:rPr>
              <a:t>Side doors may be very difficult or impossible to open due to their weight when a vehicle is resting on its side.  Most armored doors can weigh 200 to 600 pounds, or more, and it may not be possible to push these doors up and open against gravity.</a:t>
            </a:r>
            <a:endParaRPr lang="en-US" sz="1000" dirty="0" smtClean="0"/>
          </a:p>
          <a:p>
            <a:pPr>
              <a:defRPr/>
            </a:pPr>
            <a:endParaRPr lang="en-US" sz="1000" b="1" u="sng" dirty="0" smtClean="0"/>
          </a:p>
          <a:p>
            <a:pPr>
              <a:defRPr/>
            </a:pPr>
            <a:r>
              <a:rPr lang="en-US" sz="1000" b="1" u="sng" dirty="0" smtClean="0"/>
              <a:t>Review:</a:t>
            </a:r>
            <a:endParaRPr lang="en-US" sz="1000" dirty="0" smtClean="0"/>
          </a:p>
          <a:p>
            <a:pPr>
              <a:defRPr/>
            </a:pPr>
            <a:r>
              <a:rPr lang="en-US" sz="1000" kern="1200" dirty="0" smtClean="0">
                <a:solidFill>
                  <a:schemeClr val="tx1"/>
                </a:solidFill>
                <a:latin typeface="Arial" charset="0"/>
                <a:ea typeface="+mn-ea"/>
                <a:cs typeface="+mn-cs"/>
              </a:rPr>
              <a:t>In this section you learned about rollover-relevant characteristics, components, and considerations of tactical wheeled vehicles.  Key points to recall include:</a:t>
            </a:r>
            <a:r>
              <a:rPr lang="en-US" sz="1000" dirty="0" smtClean="0"/>
              <a:t> </a:t>
            </a:r>
          </a:p>
          <a:p>
            <a:pPr marL="228600" lvl="0" indent="-228600" algn="l" rtl="0" eaLnBrk="0" fontAlgn="base" hangingPunct="0">
              <a:spcBef>
                <a:spcPts val="0"/>
              </a:spcBef>
              <a:spcAft>
                <a:spcPct val="0"/>
              </a:spcAft>
              <a:buFont typeface="Arial" pitchFamily="34" charset="0"/>
              <a:buChar char="•"/>
              <a:defRPr/>
            </a:pPr>
            <a:r>
              <a:rPr lang="en-US" sz="1000" u="sng" kern="1200" dirty="0" smtClean="0">
                <a:solidFill>
                  <a:schemeClr val="tx1"/>
                </a:solidFill>
                <a:latin typeface="Arial" charset="0"/>
                <a:ea typeface="+mn-ea"/>
                <a:cs typeface="+mn-cs"/>
              </a:rPr>
              <a:t>General</a:t>
            </a:r>
            <a:r>
              <a:rPr lang="en-US" sz="1000" u="none" kern="1200" dirty="0" smtClean="0">
                <a:solidFill>
                  <a:schemeClr val="tx1"/>
                </a:solidFill>
                <a:latin typeface="Arial" charset="0"/>
                <a:ea typeface="+mn-ea"/>
                <a:cs typeface="+mn-cs"/>
              </a:rPr>
              <a:t> - Before you travel in a vehicle, you must thoroughly familiarize yourself with your specific vehicle’s max side slope, restraint systems, egress points, and egress considerations.</a:t>
            </a:r>
          </a:p>
          <a:p>
            <a:pPr marL="228600" lvl="0" indent="-228600" algn="l" rtl="0" eaLnBrk="0" fontAlgn="base" hangingPunct="0">
              <a:spcBef>
                <a:spcPts val="0"/>
              </a:spcBef>
              <a:spcAft>
                <a:spcPct val="0"/>
              </a:spcAft>
              <a:buFont typeface="Arial" pitchFamily="34" charset="0"/>
              <a:buChar char="•"/>
              <a:defRPr/>
            </a:pPr>
            <a:r>
              <a:rPr lang="en-US" sz="1000" u="sng" kern="1200" dirty="0" smtClean="0">
                <a:solidFill>
                  <a:schemeClr val="tx1"/>
                </a:solidFill>
                <a:latin typeface="Arial" charset="0"/>
                <a:ea typeface="+mn-ea"/>
                <a:cs typeface="+mn-cs"/>
              </a:rPr>
              <a:t>Rollover angles </a:t>
            </a:r>
            <a:r>
              <a:rPr lang="en-US" sz="1000" u="none" kern="1200" dirty="0" smtClean="0">
                <a:solidFill>
                  <a:schemeClr val="tx1"/>
                </a:solidFill>
                <a:latin typeface="Arial" charset="0"/>
                <a:ea typeface="+mn-ea"/>
                <a:cs typeface="+mn-cs"/>
              </a:rPr>
              <a:t>– Most USMC tactical wheeled vehicles have a 13.5 degrees maximum side slope.  Side slope decreases as load/CG moves up or shifts from side-to-side.</a:t>
            </a:r>
          </a:p>
          <a:p>
            <a:pPr marL="228600" lvl="0" indent="-228600" algn="l" rtl="0" eaLnBrk="0" fontAlgn="base" hangingPunct="0">
              <a:spcBef>
                <a:spcPts val="0"/>
              </a:spcBef>
              <a:spcAft>
                <a:spcPct val="0"/>
              </a:spcAft>
              <a:buFont typeface="Arial" pitchFamily="34" charset="0"/>
              <a:buChar char="•"/>
              <a:defRPr/>
            </a:pPr>
            <a:r>
              <a:rPr lang="en-US" sz="1000" u="sng" kern="1200" dirty="0" smtClean="0">
                <a:solidFill>
                  <a:schemeClr val="tx1"/>
                </a:solidFill>
                <a:latin typeface="Arial" charset="0"/>
                <a:ea typeface="+mn-ea"/>
                <a:cs typeface="+mn-cs"/>
              </a:rPr>
              <a:t>Seatbelts</a:t>
            </a:r>
            <a:r>
              <a:rPr lang="en-US" sz="1000" u="none" kern="1200" dirty="0" smtClean="0">
                <a:solidFill>
                  <a:schemeClr val="tx1"/>
                </a:solidFill>
                <a:latin typeface="Arial" charset="0"/>
                <a:ea typeface="+mn-ea"/>
                <a:cs typeface="+mn-cs"/>
              </a:rPr>
              <a:t> - You are required to wear your seatbelt; it will save your life.</a:t>
            </a:r>
          </a:p>
          <a:p>
            <a:pPr marL="228600" lvl="0" indent="-228600" algn="l" rtl="0" eaLnBrk="0" fontAlgn="base" hangingPunct="0">
              <a:spcBef>
                <a:spcPts val="0"/>
              </a:spcBef>
              <a:spcAft>
                <a:spcPct val="0"/>
              </a:spcAft>
              <a:buFont typeface="Arial" pitchFamily="34" charset="0"/>
              <a:buChar char="•"/>
              <a:defRPr/>
            </a:pPr>
            <a:r>
              <a:rPr lang="en-US" sz="1000" u="sng" kern="1200" dirty="0" smtClean="0">
                <a:solidFill>
                  <a:schemeClr val="tx1"/>
                </a:solidFill>
                <a:latin typeface="Arial" charset="0"/>
                <a:ea typeface="+mn-ea"/>
                <a:cs typeface="+mn-cs"/>
              </a:rPr>
              <a:t>Egress points </a:t>
            </a:r>
            <a:r>
              <a:rPr lang="en-US" sz="1000" u="none" kern="1200" dirty="0" smtClean="0">
                <a:solidFill>
                  <a:schemeClr val="tx1"/>
                </a:solidFill>
                <a:latin typeface="Arial" charset="0"/>
                <a:ea typeface="+mn-ea"/>
                <a:cs typeface="+mn-cs"/>
              </a:rPr>
              <a:t>- There is a variety of exit types, locations, and operational mechanisms.  Know your vehicle.</a:t>
            </a:r>
          </a:p>
          <a:p>
            <a:pPr marL="228600" lvl="0" indent="-228600" algn="l" rtl="0" eaLnBrk="0" fontAlgn="base" hangingPunct="0">
              <a:spcBef>
                <a:spcPts val="0"/>
              </a:spcBef>
              <a:spcAft>
                <a:spcPct val="0"/>
              </a:spcAft>
              <a:buFont typeface="Arial" pitchFamily="34" charset="0"/>
              <a:buChar char="•"/>
              <a:defRPr/>
            </a:pPr>
            <a:r>
              <a:rPr lang="en-US" sz="1000" u="sng" kern="1200" dirty="0" smtClean="0">
                <a:solidFill>
                  <a:schemeClr val="tx1"/>
                </a:solidFill>
                <a:latin typeface="Arial" charset="0"/>
                <a:ea typeface="+mn-ea"/>
                <a:cs typeface="+mn-cs"/>
              </a:rPr>
              <a:t>Egress considerations </a:t>
            </a:r>
            <a:r>
              <a:rPr lang="en-US" sz="1000" u="none" kern="1200" dirty="0" smtClean="0">
                <a:solidFill>
                  <a:schemeClr val="tx1"/>
                </a:solidFill>
                <a:latin typeface="Arial" charset="0"/>
                <a:ea typeface="+mn-ea"/>
                <a:cs typeface="+mn-cs"/>
              </a:rPr>
              <a:t>- You may need to doff your gear to escape through small exits, other openings are too small to get out of even if gear removed, some exits may be blocked by equipment, and many windows cannot be kicked out.  Make sure you know what the viable egress points are in your vehicle.  Identify the closest viable roof and side exit, when you establish your egress plan.</a:t>
            </a:r>
          </a:p>
          <a:p>
            <a:pPr>
              <a:defRPr/>
            </a:pPr>
            <a:r>
              <a:rPr lang="en-US" sz="1000" b="1" kern="1200" dirty="0" smtClean="0">
                <a:solidFill>
                  <a:schemeClr val="tx1"/>
                </a:solidFill>
                <a:latin typeface="Arial" charset="0"/>
                <a:ea typeface="+mn-ea"/>
                <a:cs typeface="+mn-cs"/>
              </a:rPr>
              <a:t>In the next section</a:t>
            </a:r>
            <a:r>
              <a:rPr lang="en-US" sz="1000" kern="1200" dirty="0" smtClean="0">
                <a:solidFill>
                  <a:schemeClr val="tx1"/>
                </a:solidFill>
                <a:latin typeface="Arial" charset="0"/>
                <a:ea typeface="+mn-ea"/>
                <a:cs typeface="+mn-cs"/>
              </a:rPr>
              <a:t>, you will learn rollover avoidance guidelines that can be use when operating wheeled tactical vehicles</a:t>
            </a:r>
            <a:r>
              <a:rPr lang="en-US" sz="1000" dirty="0" smtClean="0"/>
              <a:t>.</a:t>
            </a:r>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CE112FC-657B-4DB6-9680-727F600B150B}" type="slidenum">
              <a:rPr lang="en-US" smtClean="0"/>
              <a:pPr/>
              <a:t>13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000" b="1" dirty="0" smtClean="0"/>
              <a:t>INSTRUCTOR NOTE</a:t>
            </a:r>
            <a:endParaRPr lang="en-US" sz="1000" dirty="0" smtClean="0"/>
          </a:p>
          <a:p>
            <a:r>
              <a:rPr lang="en-US" sz="1000" dirty="0" smtClean="0"/>
              <a:t>This slide and the next (i.e., rollover factors and types) are used to set-up the discussion of the rollover avoidance guidelines by providing the students with an understanding of the things that contribute to rollovers.</a:t>
            </a:r>
          </a:p>
          <a:p>
            <a:r>
              <a:rPr lang="en-US" sz="1000" dirty="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C3D01E3-ADAA-48DC-9756-8D8636C225D4}" type="slidenum">
              <a:rPr lang="en-US" smtClean="0"/>
              <a:pPr/>
              <a:t>14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Inform Marines that MRAP weight and the road conditions in theater have resulted in a number of vehicle “fall initiated” type rollovers.  Between November 2007 and January 2010, the majority of the MRAP rollovers have been fall </a:t>
            </a:r>
            <a:r>
              <a:rPr lang="en-US" sz="1000" i="0" kern="1200" dirty="0" smtClean="0">
                <a:solidFill>
                  <a:schemeClr val="tx1"/>
                </a:solidFill>
                <a:latin typeface="Arial" charset="0"/>
                <a:ea typeface="+mn-ea"/>
                <a:cs typeface="+mn-cs"/>
              </a:rPr>
              <a:t>initiated</a:t>
            </a:r>
            <a:r>
              <a:rPr lang="en-US" sz="1000" i="0" baseline="30000" dirty="0" smtClean="0"/>
              <a:t>21</a:t>
            </a:r>
            <a:r>
              <a:rPr lang="en-US" sz="1000" kern="1200" dirty="0" smtClean="0">
                <a:solidFill>
                  <a:schemeClr val="tx1"/>
                </a:solidFill>
                <a:latin typeface="Arial" charset="0"/>
                <a:ea typeface="+mn-ea"/>
                <a:cs typeface="+mn-cs"/>
              </a:rPr>
              <a:t>.</a:t>
            </a:r>
          </a:p>
          <a:p>
            <a:endParaRPr lang="en-US" sz="1000" i="1" kern="1200" dirty="0" smtClean="0">
              <a:solidFill>
                <a:schemeClr val="tx1"/>
              </a:solidFill>
              <a:latin typeface="Arial" charset="0"/>
              <a:ea typeface="+mn-ea"/>
              <a:cs typeface="+mn-cs"/>
            </a:endParaRPr>
          </a:p>
          <a:p>
            <a:r>
              <a:rPr lang="en-US" sz="1000" b="1" i="1" dirty="0" smtClean="0"/>
              <a:t>Footnotes: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i="1" baseline="30000" dirty="0" smtClean="0"/>
              <a:t>21</a:t>
            </a:r>
            <a:r>
              <a:rPr lang="en-US" sz="1000" i="1" kern="1200" dirty="0" smtClean="0">
                <a:solidFill>
                  <a:schemeClr val="tx1"/>
                </a:solidFill>
                <a:latin typeface="Arial" charset="0"/>
                <a:ea typeface="+mn-ea"/>
                <a:cs typeface="+mn-cs"/>
              </a:rPr>
              <a:t>The Safety C</a:t>
            </a:r>
            <a:r>
              <a:rPr lang="en-US" sz="1000" i="0" kern="1200" dirty="0" smtClean="0">
                <a:solidFill>
                  <a:schemeClr val="tx1"/>
                </a:solidFill>
                <a:latin typeface="Arial" charset="0"/>
                <a:ea typeface="+mn-ea"/>
                <a:cs typeface="+mn-cs"/>
              </a:rPr>
              <a:t>orner, MCCLL, Feb 2010.</a:t>
            </a:r>
          </a:p>
          <a:p>
            <a:pPr eaLnBrk="1" hangingPunct="1"/>
            <a:endParaRPr lang="en-US" sz="10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A9D19A3-C268-4D68-A103-C189862FD5C2}" type="slidenum">
              <a:rPr lang="en-US" smtClean="0"/>
              <a:pPr/>
              <a:t>15</a:t>
            </a:fld>
            <a:endParaRPr lang="en-US" smtClean="0"/>
          </a:p>
        </p:txBody>
      </p:sp>
      <p:sp>
        <p:nvSpPr>
          <p:cNvPr id="61443" name="Rectangle 2"/>
          <p:cNvSpPr>
            <a:spLocks noGrp="1" noRot="1" noChangeAspect="1" noChangeArrowheads="1" noTextEdit="1"/>
          </p:cNvSpPr>
          <p:nvPr>
            <p:ph type="sldImg"/>
          </p:nvPr>
        </p:nvSpPr>
        <p:spPr>
          <a:xfrm>
            <a:off x="1692275" y="203200"/>
            <a:ext cx="3600450" cy="2700338"/>
          </a:xfrm>
          <a:ln/>
        </p:spPr>
      </p:sp>
      <p:sp>
        <p:nvSpPr>
          <p:cNvPr id="62468" name="Rectangle 3"/>
          <p:cNvSpPr>
            <a:spLocks noGrp="1" noChangeArrowheads="1"/>
          </p:cNvSpPr>
          <p:nvPr>
            <p:ph type="body" idx="1"/>
          </p:nvPr>
        </p:nvSpPr>
        <p:spPr>
          <a:xfrm>
            <a:off x="435429" y="2935997"/>
            <a:ext cx="6241142" cy="4183063"/>
          </a:xfrm>
          <a:ln/>
        </p:spPr>
        <p:txBody>
          <a:bodyPr/>
          <a:lstStyle/>
          <a:p>
            <a:pPr>
              <a:defRPr/>
            </a:pPr>
            <a:r>
              <a:rPr lang="en-US" sz="1000" b="1" dirty="0" smtClean="0"/>
              <a:t>INSTRUCTOR NOTE</a:t>
            </a:r>
            <a:endParaRPr lang="en-US" sz="1000" dirty="0" smtClean="0"/>
          </a:p>
          <a:p>
            <a:pPr>
              <a:defRPr/>
            </a:pPr>
            <a:r>
              <a:rPr lang="en-US" sz="1000" dirty="0" smtClean="0"/>
              <a:t>Remind Marines that many of the following avoidance guidelines are dependent on tactical conditions.  </a:t>
            </a:r>
          </a:p>
          <a:p>
            <a:pPr>
              <a:defRPr/>
            </a:pPr>
            <a:r>
              <a:rPr lang="en-US" sz="1000" dirty="0" smtClean="0"/>
              <a:t> </a:t>
            </a:r>
          </a:p>
          <a:p>
            <a:pPr>
              <a:defRPr/>
            </a:pPr>
            <a:r>
              <a:rPr lang="en-US" sz="1000" u="sng" dirty="0" smtClean="0"/>
              <a:t>Slow down.</a:t>
            </a:r>
            <a:r>
              <a:rPr lang="en-US" sz="1000" dirty="0" smtClean="0"/>
              <a:t> </a:t>
            </a:r>
          </a:p>
          <a:p>
            <a:pPr>
              <a:defRPr/>
            </a:pPr>
            <a:endParaRPr lang="en-US" sz="1000" dirty="0" smtClean="0"/>
          </a:p>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Click the video in the presentation for an illustration of a HMMWV rollover caused by excessive speed for the road conditions (i.e., speeding, turning, gravel).</a:t>
            </a:r>
          </a:p>
          <a:p>
            <a:r>
              <a:rPr lang="en-US" sz="1000" kern="1200" dirty="0" smtClean="0">
                <a:solidFill>
                  <a:schemeClr val="tx1"/>
                </a:solidFill>
                <a:latin typeface="Arial" charset="0"/>
                <a:ea typeface="+mn-ea"/>
                <a:cs typeface="+mn-cs"/>
              </a:rPr>
              <a:t> </a:t>
            </a:r>
          </a:p>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Click the animation in the presentation for an illustration of how the CG shifts as the vehicle changes direction and how when the vehicle’s turn and/or speed is too fast, it can cause the vehicle to rollover, even on a flat side slope. </a:t>
            </a:r>
          </a:p>
          <a:p>
            <a:pPr>
              <a:defRPr/>
            </a:pPr>
            <a:endParaRPr lang="en-US" sz="1000" dirty="0" smtClean="0"/>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Never exceed posted speed limits or unit SOPs.</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Speed is the overriding cause in most HMMWV rollover situations</a:t>
            </a:r>
            <a:r>
              <a:rPr lang="en-US" sz="1000" i="0" baseline="30000" dirty="0" smtClean="0"/>
              <a:t>22</a:t>
            </a:r>
            <a:r>
              <a:rPr lang="en-US" sz="1000" kern="1200" dirty="0" smtClean="0">
                <a:solidFill>
                  <a:schemeClr val="tx1"/>
                </a:solidFill>
                <a:latin typeface="Arial" charset="0"/>
                <a:ea typeface="+mn-ea"/>
                <a:cs typeface="+mn-cs"/>
              </a:rPr>
              <a:t>.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Avoid sharp curves and steep slopes, if possible.</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Curves and slopes generate centrifugal force that acts sideways on the vehicle, increasing the chance of rollover.  As speed increases, the centrifugal force increases, and consequently, the chances of rolling over increase.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Slow down and brake or downshift early.  Avoid</a:t>
            </a:r>
            <a:r>
              <a:rPr lang="en-US" sz="1000" kern="1200" baseline="0" dirty="0" smtClean="0">
                <a:solidFill>
                  <a:schemeClr val="tx1"/>
                </a:solidFill>
                <a:latin typeface="Arial" charset="0"/>
                <a:ea typeface="+mn-ea"/>
                <a:cs typeface="+mn-cs"/>
              </a:rPr>
              <a:t> </a:t>
            </a:r>
            <a:r>
              <a:rPr lang="en-US" sz="1000" kern="1200" dirty="0" smtClean="0">
                <a:solidFill>
                  <a:schemeClr val="tx1"/>
                </a:solidFill>
                <a:latin typeface="Arial" charset="0"/>
                <a:ea typeface="+mn-ea"/>
                <a:cs typeface="+mn-cs"/>
              </a:rPr>
              <a:t>shifting in the curves.</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Adjust the vehicle speed to allow a "speed cushion" for maneuvering (when approaching a curve, reduce your speed by at least 10 miles per hour below the posted speed limit).</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Slowly accelerate out of the curve.</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Faster speeds decrease available driver response time.</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Ensure convoy speeds are established and enforced.</a:t>
            </a:r>
          </a:p>
          <a:p>
            <a:r>
              <a:rPr lang="en-US" sz="1000" kern="1200" dirty="0" smtClean="0">
                <a:solidFill>
                  <a:schemeClr val="tx1"/>
                </a:solidFill>
                <a:latin typeface="Arial" charset="0"/>
                <a:ea typeface="+mn-ea"/>
                <a:cs typeface="+mn-cs"/>
              </a:rPr>
              <a:t> </a:t>
            </a:r>
          </a:p>
          <a:p>
            <a:r>
              <a:rPr lang="en-US" sz="1000" b="1" i="1" dirty="0" smtClean="0"/>
              <a:t>Footnotes: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i="1" baseline="30000" dirty="0" smtClean="0"/>
              <a:t>22</a:t>
            </a:r>
            <a:r>
              <a:rPr lang="en-US" sz="1000" i="1" kern="1200" dirty="0" smtClean="0">
                <a:solidFill>
                  <a:schemeClr val="tx1"/>
                </a:solidFill>
                <a:latin typeface="Arial" charset="0"/>
                <a:ea typeface="+mn-ea"/>
                <a:cs typeface="+mn-cs"/>
              </a:rPr>
              <a:t>The Safety Corner, MCCLL, 31 Oct 2008 referencing Army rollover mishap study for period January 2003 through April 2006.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A9D19A3-C268-4D68-A103-C189862FD5C2}" type="slidenum">
              <a:rPr lang="en-US" smtClean="0"/>
              <a:pPr/>
              <a:t>16</a:t>
            </a:fld>
            <a:endParaRPr lang="en-US" smtClean="0"/>
          </a:p>
        </p:txBody>
      </p:sp>
      <p:sp>
        <p:nvSpPr>
          <p:cNvPr id="61443" name="Rectangle 2"/>
          <p:cNvSpPr>
            <a:spLocks noGrp="1" noRot="1" noChangeAspect="1" noChangeArrowheads="1" noTextEdit="1"/>
          </p:cNvSpPr>
          <p:nvPr>
            <p:ph type="sldImg"/>
          </p:nvPr>
        </p:nvSpPr>
        <p:spPr>
          <a:xfrm>
            <a:off x="1692275" y="203200"/>
            <a:ext cx="3600450" cy="2700338"/>
          </a:xfrm>
          <a:ln/>
        </p:spPr>
      </p:sp>
      <p:sp>
        <p:nvSpPr>
          <p:cNvPr id="62468" name="Rectangle 3"/>
          <p:cNvSpPr>
            <a:spLocks noGrp="1" noChangeArrowheads="1"/>
          </p:cNvSpPr>
          <p:nvPr>
            <p:ph type="body" idx="1"/>
          </p:nvPr>
        </p:nvSpPr>
        <p:spPr>
          <a:xfrm>
            <a:off x="435429" y="2935997"/>
            <a:ext cx="6241142" cy="4183063"/>
          </a:xfrm>
          <a:ln/>
        </p:spPr>
        <p:txBody>
          <a:bodyPr/>
          <a:lstStyle/>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Click the video in the presentation for an illustration of a HMMWV rollover caused by someone cresting a hill too fast without ground guides. </a:t>
            </a:r>
          </a:p>
          <a:p>
            <a:pPr>
              <a:defRPr/>
            </a:pPr>
            <a:r>
              <a:rPr lang="en-US" sz="1000" dirty="0" smtClean="0"/>
              <a:t> </a:t>
            </a:r>
          </a:p>
          <a:p>
            <a:pPr>
              <a:defRPr/>
            </a:pPr>
            <a:r>
              <a:rPr lang="en-US" sz="1000" u="sng" dirty="0" smtClean="0"/>
              <a:t>Use </a:t>
            </a:r>
            <a:r>
              <a:rPr lang="en-US" sz="1000" u="sng" kern="1200" dirty="0" smtClean="0">
                <a:solidFill>
                  <a:schemeClr val="tx1"/>
                </a:solidFill>
                <a:latin typeface="Arial" charset="0"/>
                <a:ea typeface="+mn-ea"/>
                <a:cs typeface="+mn-cs"/>
              </a:rPr>
              <a:t>caution when cresting hills/changing attitudes</a:t>
            </a:r>
            <a:r>
              <a:rPr lang="en-US" sz="1000" u="sng" dirty="0" smtClean="0"/>
              <a:t>.</a:t>
            </a:r>
            <a:r>
              <a:rPr lang="en-US" sz="1000" dirty="0" smtClean="0"/>
              <a:t> </a:t>
            </a:r>
          </a:p>
          <a:p>
            <a:pPr>
              <a:defRPr/>
            </a:pPr>
            <a:endParaRPr lang="en-US" sz="1000" dirty="0" smtClean="0"/>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Use caution before cresting hills/changing attitudes.  When a moving vehicle changes direction, especially when it is traveling fast, is on a slope, and/or when the slope itself changes (like when a vehicle crests a hill), the chance of the vehicle rolling over increases because the CG (above ground) shifts one direction as the vehicle’s wheels (ground level) try to take the vehicle in a different direction. In situations like this, vehicles can rollover even when traveling on an acceptable side slope.</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The Gunner is often in the best position to see around the entire vehicle and should be main the eyes and ears for the driver.</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Use a ground guide, when appropriate.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39EFD5B-872F-4034-8FD9-E763EA0A7F8D}" type="slidenum">
              <a:rPr lang="en-US" smtClean="0"/>
              <a:pPr/>
              <a:t>17</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Click the video in the presentation for an illustration of a panic rollover.  Notice how the driver panicked, jerked the steering wheel, was going too fast, and caused the vehicle to rollover.  The IED does not make the vehicle roll; it is the driver’s response to it that does.</a:t>
            </a:r>
          </a:p>
          <a:p>
            <a:pPr lvl="0"/>
            <a:endParaRPr lang="en-US" sz="1000" u="sng" kern="1200" dirty="0" smtClean="0">
              <a:solidFill>
                <a:schemeClr val="tx1"/>
              </a:solidFill>
              <a:latin typeface="Arial" charset="0"/>
              <a:ea typeface="+mn-ea"/>
              <a:cs typeface="+mn-cs"/>
            </a:endParaRPr>
          </a:p>
          <a:p>
            <a:pPr lvl="0"/>
            <a:r>
              <a:rPr lang="en-US" sz="1000" u="sng" kern="1200" dirty="0" smtClean="0">
                <a:solidFill>
                  <a:schemeClr val="tx1"/>
                </a:solidFill>
                <a:latin typeface="Arial" charset="0"/>
                <a:ea typeface="+mn-ea"/>
                <a:cs typeface="+mn-cs"/>
              </a:rPr>
              <a:t>Avoid panic.</a:t>
            </a:r>
            <a:r>
              <a:rPr lang="en-US" sz="1000" kern="1200" dirty="0" smtClean="0">
                <a:solidFill>
                  <a:schemeClr val="tx1"/>
                </a:solidFill>
                <a:latin typeface="Arial" charset="0"/>
                <a:ea typeface="+mn-ea"/>
                <a:cs typeface="+mn-cs"/>
              </a:rPr>
              <a:t> </a:t>
            </a:r>
          </a:p>
          <a:p>
            <a:pPr lvl="0"/>
            <a:endParaRPr lang="en-US" sz="1000" kern="1200" dirty="0" smtClean="0">
              <a:solidFill>
                <a:schemeClr val="tx1"/>
              </a:solidFill>
              <a:latin typeface="Arial" charset="0"/>
              <a:ea typeface="+mn-ea"/>
              <a:cs typeface="+mn-cs"/>
            </a:endParaRP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Do not jerk the steering wheel.  At highway speeds, jerking the steering wheel can cause the vehicle to slide sideways and rollover.</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Avoid the temptation to brake hard.  Hard braking can accelerate a skid, contributing to loss of control and rollover.  Instead, it is better to release the accelerator and downshift to slow down. </a:t>
            </a:r>
            <a:endParaRPr lang="en-US" sz="1000" kern="1200" dirty="0">
              <a:solidFill>
                <a:schemeClr val="tx1"/>
              </a:solidFill>
              <a:latin typeface="Arial"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39EFD5B-872F-4034-8FD9-E763EA0A7F8D}" type="slidenum">
              <a:rPr lang="en-US" smtClean="0"/>
              <a:pPr/>
              <a:t>18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lvl="0"/>
            <a:r>
              <a:rPr lang="en-US" sz="1000" u="sng" kern="1200" dirty="0" smtClean="0">
                <a:solidFill>
                  <a:schemeClr val="tx1"/>
                </a:solidFill>
                <a:latin typeface="Arial" charset="0"/>
                <a:ea typeface="+mn-ea"/>
                <a:cs typeface="+mn-cs"/>
              </a:rPr>
              <a:t>Practice safe maneuvering techniques.</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Avoid driving on steep slopes/terrain (greater than 20 degrees up/down slope and 13 degrees side slope</a:t>
            </a:r>
            <a:r>
              <a:rPr lang="en-US" sz="1000" kern="1200" baseline="30000" dirty="0" smtClean="0">
                <a:solidFill>
                  <a:schemeClr val="tx1"/>
                </a:solidFill>
                <a:latin typeface="Arial" charset="0"/>
                <a:ea typeface="+mn-ea"/>
                <a:cs typeface="+mn-cs"/>
              </a:rPr>
              <a:t>23</a:t>
            </a:r>
            <a:r>
              <a:rPr lang="en-US" sz="1000" kern="1200" dirty="0" smtClean="0">
                <a:solidFill>
                  <a:schemeClr val="tx1"/>
                </a:solidFill>
                <a:latin typeface="Arial" charset="0"/>
                <a:ea typeface="+mn-ea"/>
                <a:cs typeface="+mn-cs"/>
              </a:rPr>
              <a:t>).  Plan your route of travel.</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Avoid sudden maneuvers and overcorrecting.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Maintain a "space cushion" (i.e., distance between your vehicle, the edge of the road, other traffic, and all other objects around your vehicle) so the driver has a safe maneuvering distance to compensate for errors in judgment, weather, road conditions, and poor driving by other motorists.</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Allow greater clearance from the edge of roads while operating, especially those that drop off or near water.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If you drive off the edge of the road, gradually reduce speed and ease the vehicle back onto the roadway.</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Do not rely on a "seat of the pants" sense to judge speed and vehicle maneuverability. New suspensions and chassis set-ups give a false sense of control.</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Steer into a skid (horizontally as well as downhill).  It is possible (at least in the ODS) to get both a Cat I and Cat II FPII MRAP on two or three wheels on a side slope and recover from it by turning down the hill.</a:t>
            </a:r>
          </a:p>
          <a:p>
            <a:pPr marL="228600" lvl="0" indent="-228600" algn="l" rtl="0" eaLnBrk="0" fontAlgn="base" hangingPunct="0">
              <a:spcBef>
                <a:spcPct val="30000"/>
              </a:spcBef>
              <a:spcAft>
                <a:spcPct val="0"/>
              </a:spcAft>
              <a:buFont typeface="Arial" pitchFamily="34" charset="0"/>
              <a:buNone/>
              <a:defRPr/>
            </a:pPr>
            <a:endParaRPr lang="en-US" sz="1000" kern="1200" dirty="0" smtClean="0">
              <a:solidFill>
                <a:schemeClr val="tx1"/>
              </a:solidFill>
              <a:latin typeface="Arial" charset="0"/>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000" b="1" i="1" dirty="0" smtClean="0"/>
              <a:t>Footnotes:</a:t>
            </a:r>
          </a:p>
          <a:p>
            <a:pPr marL="228600" lvl="0" indent="-228600" algn="l" rtl="0" eaLnBrk="0" fontAlgn="base" hangingPunct="0">
              <a:spcBef>
                <a:spcPct val="30000"/>
              </a:spcBef>
              <a:spcAft>
                <a:spcPct val="0"/>
              </a:spcAft>
              <a:buFont typeface="Arial" pitchFamily="34" charset="0"/>
              <a:buNone/>
              <a:defRPr/>
            </a:pPr>
            <a:r>
              <a:rPr lang="en-US" sz="1000" i="1" kern="1200" baseline="30000" dirty="0" smtClean="0">
                <a:solidFill>
                  <a:schemeClr val="tx1"/>
                </a:solidFill>
                <a:latin typeface="Arial" charset="0"/>
                <a:ea typeface="+mn-ea"/>
                <a:cs typeface="+mn-cs"/>
              </a:rPr>
              <a:t>23</a:t>
            </a:r>
            <a:r>
              <a:rPr lang="en-US" sz="1000" i="1" kern="1200" dirty="0" smtClean="0">
                <a:solidFill>
                  <a:schemeClr val="tx1"/>
                </a:solidFill>
                <a:latin typeface="Arial" charset="0"/>
                <a:ea typeface="+mn-ea"/>
                <a:cs typeface="+mn-cs"/>
              </a:rPr>
              <a:t>The Safety Corner, MCCLL, 31 Oct 2008.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C13EECB-6CFB-474F-9EC6-FFB7F81280AD}" type="slidenum">
              <a:rPr lang="en-US" smtClean="0"/>
              <a:pPr/>
              <a:t>19</a:t>
            </a:fld>
            <a:endParaRPr lang="en-US" smtClean="0"/>
          </a:p>
        </p:txBody>
      </p:sp>
      <p:sp>
        <p:nvSpPr>
          <p:cNvPr id="63491"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ln/>
        </p:spPr>
        <p:txBody>
          <a:bodyPr/>
          <a:lstStyle/>
          <a:p>
            <a:pPr>
              <a:defRPr/>
            </a:pPr>
            <a:r>
              <a:rPr lang="en-US" sz="1000" u="sng" dirty="0" smtClean="0"/>
              <a:t>Exercise extra caution on rural roads.</a:t>
            </a:r>
            <a:endParaRPr lang="en-US" sz="1000" dirty="0" smtClean="0"/>
          </a:p>
          <a:p>
            <a:pPr>
              <a:defRPr/>
            </a:pPr>
            <a:r>
              <a:rPr lang="en-US" sz="1000" dirty="0" smtClean="0"/>
              <a:t>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Nearly 75% of rollovers occur on rural roads</a:t>
            </a:r>
            <a:r>
              <a:rPr lang="en-US" sz="1000" i="0" baseline="30000" dirty="0" smtClean="0"/>
              <a:t>24</a:t>
            </a:r>
            <a:r>
              <a:rPr lang="en-US" sz="1000" kern="1200" dirty="0" smtClean="0">
                <a:solidFill>
                  <a:schemeClr val="tx1"/>
                </a:solidFill>
                <a:latin typeface="Arial" charset="0"/>
                <a:ea typeface="+mn-ea"/>
                <a:cs typeface="+mn-cs"/>
              </a:rPr>
              <a:t>.</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Use extreme caution when driving on single-lane roads, steeply crowned roads, roads with soft or no shoulders, culverts, and especially any road bordering water (canal, irrigation ditch, pond, etc.).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Many road shoulders in underdeveloped countries are not built to U.S. standards and may collapse under the weight of heavy military vehicles, especially when the road is above grade and can fall to lower ground (ditches and canals).</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The majority of MRAP rollovers have been due to the road/shoulder/bridge approach giving way under the vehicle’s weight</a:t>
            </a:r>
            <a:r>
              <a:rPr lang="en-US" sz="1000" i="0" baseline="30000" dirty="0" smtClean="0"/>
              <a:t>25</a:t>
            </a:r>
            <a:r>
              <a:rPr lang="en-US" sz="1000" kern="1200" dirty="0" smtClean="0">
                <a:solidFill>
                  <a:schemeClr val="tx1"/>
                </a:solidFill>
                <a:latin typeface="Arial" charset="0"/>
                <a:ea typeface="+mn-ea"/>
                <a:cs typeface="+mn-cs"/>
              </a:rPr>
              <a:t>.</a:t>
            </a:r>
          </a:p>
          <a:p>
            <a:pPr>
              <a:defRPr/>
            </a:pPr>
            <a:endParaRPr lang="en-US" sz="1000" b="1" dirty="0" smtClean="0"/>
          </a:p>
          <a:p>
            <a:pPr>
              <a:defRPr/>
            </a:pPr>
            <a:r>
              <a:rPr lang="en-US" sz="1000" b="1" i="1" dirty="0" smtClean="0"/>
              <a:t>Footnote:</a:t>
            </a:r>
          </a:p>
          <a:p>
            <a:pPr>
              <a:defRPr/>
            </a:pPr>
            <a:r>
              <a:rPr lang="en-US" sz="1000" i="1" baseline="30000" dirty="0" smtClean="0"/>
              <a:t>16</a:t>
            </a:r>
            <a:r>
              <a:rPr lang="en-US" sz="1000" i="1" dirty="0" smtClean="0"/>
              <a:t>Deployments and Operations Task Force (DSOC) Brief on Rollover Prevention &amp; Survivability 06 Oct 2008.</a:t>
            </a:r>
          </a:p>
          <a:p>
            <a:pPr>
              <a:defRPr/>
            </a:pPr>
            <a:r>
              <a:rPr lang="en-US" sz="1000" i="1" baseline="30000" dirty="0" smtClean="0"/>
              <a:t>17</a:t>
            </a:r>
            <a:r>
              <a:rPr lang="en-US" sz="1000" i="1" kern="1200" dirty="0" smtClean="0">
                <a:solidFill>
                  <a:schemeClr val="tx1"/>
                </a:solidFill>
                <a:latin typeface="Arial" charset="0"/>
                <a:ea typeface="+mn-ea"/>
                <a:cs typeface="+mn-cs"/>
              </a:rPr>
              <a:t>The Safety Corner, MCCLL, 31 Oct 2008.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84B2D5C-11D8-46AE-ACB6-7A3BBF97D21A}" type="slidenum">
              <a:rPr lang="en-US" smtClean="0"/>
              <a:pPr/>
              <a:t>2</a:t>
            </a:fld>
            <a:endParaRPr lang="en-US" smtClean="0"/>
          </a:p>
        </p:txBody>
      </p:sp>
      <p:sp>
        <p:nvSpPr>
          <p:cNvPr id="47107" name="Rectangle 2"/>
          <p:cNvSpPr>
            <a:spLocks noGrp="1" noRot="1" noChangeAspect="1" noChangeArrowheads="1" noTextEdit="1"/>
          </p:cNvSpPr>
          <p:nvPr>
            <p:ph type="sldImg"/>
          </p:nvPr>
        </p:nvSpPr>
        <p:spPr>
          <a:xfrm>
            <a:off x="1436688" y="315913"/>
            <a:ext cx="4116387" cy="3087687"/>
          </a:xfrm>
          <a:ln/>
        </p:spPr>
      </p:sp>
      <p:sp>
        <p:nvSpPr>
          <p:cNvPr id="47108" name="Rectangle 3"/>
          <p:cNvSpPr>
            <a:spLocks noGrp="1" noChangeArrowheads="1"/>
          </p:cNvSpPr>
          <p:nvPr>
            <p:ph type="body" idx="1"/>
          </p:nvPr>
        </p:nvSpPr>
        <p:spPr>
          <a:xfrm>
            <a:off x="355600" y="3461630"/>
            <a:ext cx="6286500" cy="4183063"/>
          </a:xfrm>
          <a:noFill/>
          <a:ln/>
        </p:spPr>
        <p:txBody>
          <a:bodyPr/>
          <a:lstStyle/>
          <a:p>
            <a:r>
              <a:rPr lang="en-US" sz="1000" b="1" dirty="0" smtClean="0"/>
              <a:t>INSTRUCTOR NOTE</a:t>
            </a:r>
            <a:endParaRPr lang="en-US" sz="1000" dirty="0" smtClean="0"/>
          </a:p>
          <a:p>
            <a:r>
              <a:rPr lang="en-US" sz="1000" kern="1200" dirty="0" smtClean="0">
                <a:solidFill>
                  <a:schemeClr val="tx1"/>
                </a:solidFill>
                <a:latin typeface="Arial" charset="0"/>
                <a:ea typeface="+mn-ea"/>
                <a:cs typeface="+mn-cs"/>
              </a:rPr>
              <a:t>Ensure that the video clips in the PowerPoint presentation are linked and play correctly before presenting to the class.  </a:t>
            </a:r>
            <a:r>
              <a:rPr lang="en-US" sz="1000" dirty="0" smtClean="0"/>
              <a:t>See Lesson Plan or Linking Video Clips in PowerPoint.docx for instructions.</a:t>
            </a:r>
            <a:endParaRPr lang="en-US" sz="1000" kern="1200" dirty="0" smtClean="0">
              <a:solidFill>
                <a:schemeClr val="tx1"/>
              </a:solidFill>
              <a:latin typeface="Arial" charset="0"/>
              <a:ea typeface="+mn-ea"/>
              <a:cs typeface="+mn-cs"/>
            </a:endParaRPr>
          </a:p>
          <a:p>
            <a:endParaRPr lang="en-US" sz="1000" b="1" kern="1200" dirty="0" smtClean="0">
              <a:solidFill>
                <a:schemeClr val="tx1"/>
              </a:solidFill>
              <a:latin typeface="Arial" charset="0"/>
              <a:ea typeface="+mn-ea"/>
              <a:cs typeface="+mn-cs"/>
            </a:endParaRPr>
          </a:p>
          <a:p>
            <a:r>
              <a:rPr lang="en-US" sz="1000" b="1" u="sng" dirty="0" smtClean="0"/>
              <a:t>GAIN ATTENTION</a:t>
            </a:r>
            <a:r>
              <a:rPr lang="en-US" sz="1000" b="1" dirty="0" smtClean="0"/>
              <a:t>.  </a:t>
            </a:r>
            <a:endParaRPr lang="en-US" sz="1000" dirty="0" smtClean="0"/>
          </a:p>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Begin this slide by clicking the video in the presentation for an attention gaining example of a HMMWV rollover caused by excessive speed for the road conditions (i.e., speeding, turning, gravel)</a:t>
            </a:r>
            <a:r>
              <a:rPr lang="en-US" sz="1000" kern="1200" baseline="0" dirty="0" smtClean="0">
                <a:solidFill>
                  <a:schemeClr val="tx1"/>
                </a:solidFill>
                <a:latin typeface="Arial" charset="0"/>
                <a:ea typeface="+mn-ea"/>
                <a:cs typeface="+mn-cs"/>
              </a:rPr>
              <a:t>.</a:t>
            </a:r>
            <a:endParaRPr lang="en-US" sz="1000" kern="1200" dirty="0" smtClean="0">
              <a:solidFill>
                <a:schemeClr val="tx1"/>
              </a:solidFill>
              <a:latin typeface="Arial" charset="0"/>
              <a:ea typeface="+mn-ea"/>
              <a:cs typeface="+mn-cs"/>
            </a:endParaRPr>
          </a:p>
          <a:p>
            <a:pPr algn="l" rtl="0" eaLnBrk="0" fontAlgn="base" hangingPunct="0">
              <a:spcBef>
                <a:spcPct val="30000"/>
              </a:spcBef>
              <a:spcAft>
                <a:spcPct val="0"/>
              </a:spcAft>
            </a:pPr>
            <a:endParaRPr lang="en-US" sz="1000" kern="1200" dirty="0" smtClean="0">
              <a:solidFill>
                <a:schemeClr val="tx1"/>
              </a:solidFill>
              <a:latin typeface="Arial" charset="0"/>
              <a:ea typeface="+mn-ea"/>
              <a:cs typeface="+mn-cs"/>
            </a:endParaRPr>
          </a:p>
          <a:p>
            <a:r>
              <a:rPr lang="en-US" sz="1000" dirty="0" smtClean="0"/>
              <a:t>Good morning/afternoon Marines!  We’re here today because the number of preventable rollover accidents, and personnel injured or killed in them, continues to be a serious</a:t>
            </a:r>
            <a:r>
              <a:rPr lang="en-US" sz="1000" baseline="0" dirty="0" smtClean="0"/>
              <a:t> issue</a:t>
            </a:r>
            <a:r>
              <a:rPr lang="en-US" sz="1000" dirty="0" smtClean="0"/>
              <a:t>.</a:t>
            </a:r>
          </a:p>
          <a:p>
            <a:r>
              <a:rPr lang="en-US" sz="1000" b="1" dirty="0" smtClean="0"/>
              <a:t> </a:t>
            </a:r>
            <a:endParaRPr lang="en-US" sz="1000" dirty="0" smtClean="0"/>
          </a:p>
          <a:p>
            <a:r>
              <a:rPr lang="en-US" sz="1000" b="1" dirty="0" smtClean="0"/>
              <a:t>INSTRUCTOR NOTE</a:t>
            </a:r>
            <a:endParaRPr lang="en-US" sz="1000" dirty="0" smtClean="0"/>
          </a:p>
          <a:p>
            <a:r>
              <a:rPr lang="en-US" sz="1000" dirty="0" smtClean="0"/>
              <a:t>Click anywhere on the screen to display statistics.</a:t>
            </a:r>
          </a:p>
          <a:p>
            <a:r>
              <a:rPr lang="en-US" sz="1000" b="1" dirty="0" smtClean="0"/>
              <a:t> </a:t>
            </a:r>
            <a:endParaRPr lang="en-US" sz="1000" dirty="0" smtClean="0"/>
          </a:p>
          <a:p>
            <a:r>
              <a:rPr lang="en-US" sz="1000" b="1" i="1" dirty="0" smtClean="0"/>
              <a:t>Footnotes:</a:t>
            </a:r>
          </a:p>
          <a:p>
            <a:r>
              <a:rPr lang="en-US" sz="1000" i="1" baseline="30000" dirty="0" smtClean="0"/>
              <a:t>1 </a:t>
            </a:r>
            <a:r>
              <a:rPr lang="en-US" sz="1000" i="1" dirty="0" smtClean="0"/>
              <a:t>Army Safety Program, Risk Management Information System</a:t>
            </a:r>
          </a:p>
          <a:p>
            <a:r>
              <a:rPr lang="en-US" sz="1000" i="1" baseline="30000" dirty="0" smtClean="0"/>
              <a:t>2</a:t>
            </a:r>
            <a:r>
              <a:rPr lang="en-US" sz="1000" i="1" kern="1200" dirty="0" smtClean="0">
                <a:solidFill>
                  <a:schemeClr val="tx1"/>
                </a:solidFill>
                <a:latin typeface="Arial" charset="0"/>
                <a:ea typeface="+mn-ea"/>
                <a:cs typeface="+mn-cs"/>
              </a:rPr>
              <a:t>Combat Readiness Safety Center data cited in 071-MET-CREW / MRAP Egress Trainer (MET), Training Support Package (TSP), v1.0, 20 Apr 09.</a:t>
            </a:r>
          </a:p>
          <a:p>
            <a:r>
              <a:rPr lang="en-US" sz="1000" i="1" baseline="30000" dirty="0" smtClean="0"/>
              <a:t>3</a:t>
            </a:r>
            <a:r>
              <a:rPr lang="en-US" sz="1000" i="1" kern="1200" dirty="0" smtClean="0">
                <a:solidFill>
                  <a:schemeClr val="tx1"/>
                </a:solidFill>
                <a:latin typeface="Arial" charset="0"/>
                <a:ea typeface="+mn-ea"/>
                <a:cs typeface="+mn-cs"/>
              </a:rPr>
              <a:t>A study reported by Helicopter World (now Defense Helicopter) magazine in September 2000 cited in 071-MET-CREW / MRAP Egress Trainer (MET), Training Support Package (TSP), v1.0, 20 Apr 09.</a:t>
            </a:r>
          </a:p>
          <a:p>
            <a:r>
              <a:rPr lang="en-US" sz="1000" dirty="0" smtClean="0"/>
              <a:t> </a:t>
            </a:r>
          </a:p>
          <a:p>
            <a:r>
              <a:rPr lang="en-US" sz="1000" b="1" u="sng" dirty="0" smtClean="0"/>
              <a:t>OVERVIEW</a:t>
            </a:r>
            <a:r>
              <a:rPr lang="en-US" sz="1000" b="1" dirty="0" smtClean="0"/>
              <a:t>.  </a:t>
            </a:r>
            <a:endParaRPr lang="en-US" sz="1000" dirty="0" smtClean="0"/>
          </a:p>
          <a:p>
            <a:r>
              <a:rPr lang="en-US" sz="1000" kern="1200" dirty="0" smtClean="0">
                <a:solidFill>
                  <a:schemeClr val="tx1"/>
                </a:solidFill>
                <a:latin typeface="Arial" charset="0"/>
                <a:ea typeface="+mn-ea"/>
                <a:cs typeface="+mn-cs"/>
              </a:rPr>
              <a:t>The purpose of this class is to teach you how to avoid a vehicle rollover, and quickly and safely egress with and without injured personnel if you are involved in a rollover.</a:t>
            </a:r>
          </a:p>
          <a:p>
            <a:r>
              <a:rPr lang="en-US" sz="1000" kern="1200" dirty="0" smtClean="0">
                <a:solidFill>
                  <a:schemeClr val="tx1"/>
                </a:solidFill>
                <a:latin typeface="Arial" charset="0"/>
                <a:ea typeface="+mn-ea"/>
                <a:cs typeface="+mn-cs"/>
              </a:rPr>
              <a:t> </a:t>
            </a:r>
          </a:p>
          <a:p>
            <a:pPr algn="l" rtl="0" eaLnBrk="0" fontAlgn="base" hangingPunct="0">
              <a:spcBef>
                <a:spcPct val="30000"/>
              </a:spcBef>
              <a:spcAft>
                <a:spcPct val="0"/>
              </a:spcAft>
            </a:pPr>
            <a:r>
              <a:rPr lang="en-US" sz="1000" kern="1200" dirty="0" smtClean="0">
                <a:solidFill>
                  <a:schemeClr val="tx1"/>
                </a:solidFill>
                <a:latin typeface="Arial" charset="0"/>
                <a:ea typeface="+mn-ea"/>
                <a:cs typeface="+mn-cs"/>
              </a:rPr>
              <a:t>You will be introduced to rollover-relevant, wheeled vehicle characteristics, components, and considerations and how to avoid a rollover to begin with, before taking a detailed look at the procedures you will perform before, during, and after a rollover.  Lastly, you will learn about motion sickness and heat exhaustion before visiting the dry rollover egress trainers (e.g., HMMWV Egress Assistance Trainer (HEAT) and MRAP Egress Trainer (MET)) to conduct your training exercises.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C13EECB-6CFB-474F-9EC6-FFB7F81280AD}" type="slidenum">
              <a:rPr lang="en-US" smtClean="0"/>
              <a:pPr/>
              <a:t>20</a:t>
            </a:fld>
            <a:endParaRPr lang="en-US" smtClean="0"/>
          </a:p>
        </p:txBody>
      </p:sp>
      <p:sp>
        <p:nvSpPr>
          <p:cNvPr id="63491"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ln/>
        </p:spPr>
        <p:txBody>
          <a:bodyPr/>
          <a:lstStyle/>
          <a:p>
            <a:pPr>
              <a:defRPr/>
            </a:pPr>
            <a:r>
              <a:rPr lang="en-US" sz="1000" u="sng" dirty="0" smtClean="0"/>
              <a:t>Exercise extra caution on rural roads continued.</a:t>
            </a:r>
            <a:endParaRPr lang="en-US" sz="1000" dirty="0" smtClean="0"/>
          </a:p>
          <a:p>
            <a:pPr>
              <a:defRPr/>
            </a:pPr>
            <a:r>
              <a:rPr lang="en-US" sz="1000" dirty="0" smtClean="0"/>
              <a:t> </a:t>
            </a:r>
          </a:p>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Click the video in the presentation for an illustration of a MRAP rollover caused by parking too close to the edge of a rural road in an underdeveloped country that is not built to U.S. standards which gives way under the weight of the vehicle.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60F745B-3CC1-474F-BE4D-4D24364366DF}" type="slidenum">
              <a:rPr lang="en-US" smtClean="0"/>
              <a:pPr/>
              <a:t>21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Inform the Marines that it is recommended that they complete Underwater Egress Training (UET) to learn more about underwater egress procedures.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7273B12-639E-456F-8143-975F7E397053}" type="slidenum">
              <a:rPr lang="en-US" smtClean="0"/>
              <a:pPr/>
              <a:t>22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defRPr/>
            </a:pPr>
            <a:r>
              <a:rPr lang="en-US" sz="1000" u="sng" dirty="0" smtClean="0"/>
              <a:t>Use personal</a:t>
            </a:r>
            <a:r>
              <a:rPr lang="en-US" sz="1000" u="sng" baseline="0" dirty="0" smtClean="0"/>
              <a:t> protective equipment</a:t>
            </a:r>
            <a:r>
              <a:rPr lang="en-US" sz="1000" u="sng" dirty="0" smtClean="0"/>
              <a:t>.</a:t>
            </a:r>
            <a:endParaRPr lang="en-US" sz="1000" dirty="0" smtClean="0"/>
          </a:p>
          <a:p>
            <a:pPr>
              <a:defRPr/>
            </a:pPr>
            <a:r>
              <a:rPr lang="en-US" sz="1000" dirty="0" smtClean="0"/>
              <a:t>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No restraint equals 300% times greater risk of fatality during tactical vehicle </a:t>
            </a:r>
            <a:r>
              <a:rPr lang="en-US" sz="1000" i="0" kern="1200" dirty="0" smtClean="0">
                <a:solidFill>
                  <a:schemeClr val="tx1"/>
                </a:solidFill>
                <a:latin typeface="Arial" charset="0"/>
                <a:ea typeface="+mn-ea"/>
                <a:cs typeface="+mn-cs"/>
              </a:rPr>
              <a:t>operations</a:t>
            </a:r>
            <a:r>
              <a:rPr lang="en-US" sz="1000" i="0" baseline="30000" dirty="0" smtClean="0"/>
              <a:t>26</a:t>
            </a:r>
            <a:r>
              <a:rPr lang="en-US" sz="1000" kern="1200" dirty="0" smtClean="0">
                <a:solidFill>
                  <a:schemeClr val="tx1"/>
                </a:solidFill>
                <a:latin typeface="Arial" charset="0"/>
                <a:ea typeface="+mn-ea"/>
                <a:cs typeface="+mn-cs"/>
              </a:rPr>
              <a:t>.</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All Marines are required to wear their seatbelts (when available) while riding/driving</a:t>
            </a:r>
            <a:r>
              <a:rPr lang="en-US" sz="1000" i="0" baseline="30000" dirty="0" smtClean="0"/>
              <a:t>27</a:t>
            </a:r>
            <a:r>
              <a:rPr lang="en-US" sz="1000" kern="1200" dirty="0" smtClean="0">
                <a:solidFill>
                  <a:schemeClr val="tx1"/>
                </a:solidFill>
                <a:latin typeface="Arial" charset="0"/>
                <a:ea typeface="+mn-ea"/>
                <a:cs typeface="+mn-cs"/>
              </a:rPr>
              <a:t>.</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Restraints secure occupants, prevent ejection, and reduce potential of blunt force trauma.</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Seatbelt secures the driver in place and helps the driver control the vehicle.</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All Marines should wear their Kevlar helmet and flak jacket while riding/driving in a tactical vehicle</a:t>
            </a:r>
            <a:r>
              <a:rPr lang="en-US" sz="1000" i="0" baseline="30000" dirty="0" smtClean="0"/>
              <a:t>28</a:t>
            </a:r>
            <a:r>
              <a:rPr lang="en-US" sz="1000" kern="1200" dirty="0" smtClean="0">
                <a:solidFill>
                  <a:schemeClr val="tx1"/>
                </a:solidFill>
                <a:latin typeface="Arial" charset="0"/>
                <a:ea typeface="+mn-ea"/>
                <a:cs typeface="+mn-cs"/>
              </a:rPr>
              <a:t>.</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Helmets and body armor protect vital body parts during an accident.</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Vehicle Commander enforces use of seatbelts and other personal protective equipment.</a:t>
            </a:r>
          </a:p>
          <a:p>
            <a:endParaRPr lang="en-US" sz="1000" b="1" i="1" dirty="0" smtClean="0"/>
          </a:p>
          <a:p>
            <a:r>
              <a:rPr lang="en-US" sz="1000" b="1" i="1" dirty="0" smtClean="0"/>
              <a:t>Footnote:</a:t>
            </a:r>
          </a:p>
          <a:p>
            <a:r>
              <a:rPr lang="en-US" sz="1000" i="1" baseline="30000" dirty="0" smtClean="0"/>
              <a:t>26</a:t>
            </a:r>
            <a:r>
              <a:rPr lang="en-US" sz="1000" i="1" kern="1200" dirty="0" smtClean="0">
                <a:solidFill>
                  <a:schemeClr val="tx1"/>
                </a:solidFill>
                <a:latin typeface="Arial" charset="0"/>
                <a:ea typeface="+mn-ea"/>
                <a:cs typeface="+mn-cs"/>
              </a:rPr>
              <a:t>Deployments and Operations Task Force (DSOC) Brief on Rollover Prevention &amp; Survivability 06 Oct 2008 referencing OIF/OEF CY03-04, USACHPPM study.</a:t>
            </a:r>
          </a:p>
          <a:p>
            <a:r>
              <a:rPr lang="en-US" sz="1000" i="1" baseline="30000" dirty="0" smtClean="0"/>
              <a:t>27</a:t>
            </a:r>
            <a:r>
              <a:rPr lang="en-US" sz="1000" i="1" kern="1200" dirty="0" smtClean="0">
                <a:solidFill>
                  <a:schemeClr val="tx1"/>
                </a:solidFill>
                <a:latin typeface="Arial" charset="0"/>
                <a:ea typeface="+mn-ea"/>
                <a:cs typeface="+mn-cs"/>
              </a:rPr>
              <a:t>TMCO 5100.19E, SD, 29 Dec 00 and The Safety Corner, MCCLL, 31 Oct 2008.</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i="1" baseline="30000" dirty="0" smtClean="0"/>
              <a:t>28</a:t>
            </a:r>
            <a:r>
              <a:rPr lang="en-US" sz="1000" i="1" kern="1200" dirty="0" smtClean="0">
                <a:solidFill>
                  <a:schemeClr val="tx1"/>
                </a:solidFill>
                <a:latin typeface="Arial" charset="0"/>
                <a:ea typeface="+mn-ea"/>
                <a:cs typeface="+mn-cs"/>
              </a:rPr>
              <a:t>The Safety Corner, MCCLL, 31 Oct 2008.</a:t>
            </a:r>
          </a:p>
          <a:p>
            <a:endParaRPr lang="en-US" sz="1000" i="1" dirty="0" smtClean="0"/>
          </a:p>
          <a:p>
            <a:r>
              <a:rPr lang="en-US" sz="1000" b="1" dirty="0" smtClean="0"/>
              <a:t> </a:t>
            </a:r>
            <a:endParaRPr lang="en-US" sz="1000" dirty="0" smtClean="0"/>
          </a:p>
          <a:p>
            <a:pPr eaLnBrk="1" hangingPunct="1"/>
            <a:endParaRPr lang="en-US" sz="10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DAD661C-7AC8-4F64-82B6-532B8325F170}" type="slidenum">
              <a:rPr lang="en-US" smtClean="0"/>
              <a:pPr/>
              <a:t>23</a:t>
            </a:fld>
            <a:endParaRPr lang="en-US" smtClean="0"/>
          </a:p>
        </p:txBody>
      </p:sp>
      <p:sp>
        <p:nvSpPr>
          <p:cNvPr id="66563"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ln/>
        </p:spPr>
        <p:txBody>
          <a:bodyPr/>
          <a:lstStyle/>
          <a:p>
            <a:pPr>
              <a:defRPr/>
            </a:pPr>
            <a:r>
              <a:rPr lang="en-US" sz="1000" u="sng" dirty="0" smtClean="0"/>
              <a:t>Pay attention to vehicle factors.</a:t>
            </a:r>
            <a:endParaRPr lang="en-US" sz="1000" dirty="0" smtClean="0"/>
          </a:p>
          <a:p>
            <a:pPr>
              <a:defRPr/>
            </a:pPr>
            <a:r>
              <a:rPr lang="en-US" sz="1000" dirty="0" smtClean="0"/>
              <a:t>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Worn or improperly inflated tires increase the risk of rollover.</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Worn tires may cause the vehicle to slip and/or tire failure.  Both increase the chances of rollover.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Proper tire pressure helps maintain vehicle control and reduces tire wear.</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Poor condition or failure of the tie rods and suspension can lead to a rollover.</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Proper PMCS and pre-operations checks prior to a mission will help ensure these vehicle issues are identified and resolved before operation.</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Keep the vehicle’s CG low.  Load heavier items low in the vehicle.  Avoid loading one side more than the other.  Secure the load to avoid CG shifting.</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Do not overload vehicle.</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Secure gear inside the cab with cargo nets, straps, clips, or available approved alternative, to avoid creating potentially deadly projectiles in the cab during an accident.</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Vehicles towing trailers are much more prone to rolling over, especially in curves and during sudden steering maneuvers, as a result of the exaggerated motion of the trailer.  Adjust speed accordingly.</a:t>
            </a:r>
            <a:endParaRPr lang="en-US" sz="1000" kern="1200" dirty="0">
              <a:solidFill>
                <a:schemeClr val="tx1"/>
              </a:solidFill>
              <a:latin typeface="Arial"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352C1B6-0D1E-4024-8128-7B2CA61119E7}" type="slidenum">
              <a:rPr lang="en-US" smtClean="0"/>
              <a:pPr/>
              <a:t>24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a:defRPr/>
            </a:pPr>
            <a:r>
              <a:rPr lang="en-US" sz="1000" u="sng" dirty="0" smtClean="0"/>
              <a:t>Manage</a:t>
            </a:r>
            <a:r>
              <a:rPr lang="en-US" sz="1000" u="sng" baseline="0" dirty="0" smtClean="0"/>
              <a:t> risk</a:t>
            </a:r>
            <a:r>
              <a:rPr lang="en-US" sz="1000" u="sng" dirty="0" smtClean="0"/>
              <a:t>.</a:t>
            </a:r>
            <a:endParaRPr lang="en-US" sz="1000" dirty="0" smtClean="0"/>
          </a:p>
          <a:p>
            <a:pPr>
              <a:defRPr/>
            </a:pPr>
            <a:r>
              <a:rPr lang="en-US" sz="1000" dirty="0" smtClean="0"/>
              <a:t>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Ensure drivers and crews are well trained on their vehicle variants.  Rehearse egress drills.</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Retrain drivers and crews after vehicle modifications, especially changes that impact vehicle control and stability such as add-on armor.</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Pair experienced drivers with less experienced drivers.</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Incorporate potential for rollovers in risk assessment.</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Perform route reconnaissance.  Ensure weight, height, and width clearance.  Assess bridges, terrain, low hanging power lines and trees, and especially roads along water/canals during route planning.  Use combat engineers as needed.  Plan for alternate routes.</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Plan for adequate time. Avoid the need for speed.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Make sure NVGs are present and in working order in case you have to operate without drive or blackout headlights.</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Ensure hazards are briefed prior to missions and brief your options for alternate/ bypass routes.</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Assess weather, visibility, road conditions, driver experience and fatigue, etc. before and while operating.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Use personal protective equipment.</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Maintain vehicle.</a:t>
            </a:r>
          </a:p>
          <a:p>
            <a:pPr eaLnBrk="1" hangingPunct="1"/>
            <a:endParaRPr lang="en-US" sz="10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615ABE7-2E35-4B8D-9A37-A00C98BE7A18}" type="slidenum">
              <a:rPr lang="en-US" smtClean="0"/>
              <a:pPr/>
              <a:t>25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z="1000" u="sng" kern="1200" dirty="0" smtClean="0">
                <a:solidFill>
                  <a:schemeClr val="tx1"/>
                </a:solidFill>
                <a:latin typeface="Arial" charset="0"/>
                <a:ea typeface="+mn-ea"/>
                <a:cs typeface="+mn-cs"/>
              </a:rPr>
              <a:t>Work as a team.</a:t>
            </a:r>
            <a:endParaRPr lang="en-US" sz="1000" b="1" dirty="0" smtClean="0"/>
          </a:p>
          <a:p>
            <a:endParaRPr lang="en-US" sz="1000" b="1" dirty="0" smtClean="0"/>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Maintain team member positioning within the vehicle - fields of view/sectors.</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Identify terrain or conditions for a rollover and communicate with the driver.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Alert the driver if getting too close to the edge of the road, approaching a pothole/obstacle, etc. Tell the driver what is to the left, right, rear, and overhead.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Use the Gunner as the eyes and ears for the driver.</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Use ground guides or spotters whenever driver needs additional eyes on the ground, especially near bodies of water or when cresting hills.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Use intercom system to pass visual information to driver, but rehearse shouted voice commands and hand signals in case of intercom failure.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2FEEC59-FDE0-41F6-9167-5DB4C4BB34AD}" type="slidenum">
              <a:rPr lang="en-US" smtClean="0"/>
              <a:pPr/>
              <a:t>26</a:t>
            </a:fld>
            <a:endParaRPr lang="en-US" smtClean="0"/>
          </a:p>
        </p:txBody>
      </p:sp>
      <p:sp>
        <p:nvSpPr>
          <p:cNvPr id="69635" name="Rectangle 2"/>
          <p:cNvSpPr>
            <a:spLocks noGrp="1" noRot="1" noChangeAspect="1" noChangeArrowheads="1" noTextEdit="1"/>
          </p:cNvSpPr>
          <p:nvPr>
            <p:ph type="sldImg"/>
          </p:nvPr>
        </p:nvSpPr>
        <p:spPr>
          <a:xfrm>
            <a:off x="1984375" y="152400"/>
            <a:ext cx="3006725" cy="2255838"/>
          </a:xfrm>
          <a:ln/>
        </p:spPr>
      </p:sp>
      <p:sp>
        <p:nvSpPr>
          <p:cNvPr id="59396" name="Rectangle 3"/>
          <p:cNvSpPr>
            <a:spLocks noGrp="1" noChangeArrowheads="1"/>
          </p:cNvSpPr>
          <p:nvPr>
            <p:ph type="body" idx="1"/>
          </p:nvPr>
        </p:nvSpPr>
        <p:spPr>
          <a:xfrm>
            <a:off x="220663" y="2604675"/>
            <a:ext cx="6538912" cy="4183063"/>
          </a:xfrm>
          <a:ln/>
        </p:spPr>
        <p:txBody>
          <a:bodyPr/>
          <a:lstStyle/>
          <a:p>
            <a:pPr>
              <a:defRPr/>
            </a:pPr>
            <a:r>
              <a:rPr lang="en-US" sz="1000" b="1" u="sng" dirty="0" smtClean="0"/>
              <a:t>TRANSITION</a:t>
            </a:r>
            <a:r>
              <a:rPr lang="en-US" sz="1000" b="1" dirty="0" smtClean="0"/>
              <a:t>:</a:t>
            </a:r>
            <a:r>
              <a:rPr lang="en-US" sz="1000" dirty="0" smtClean="0"/>
              <a:t> This concludes the section on rollover avoidance.  Do you have any questions? </a:t>
            </a:r>
          </a:p>
          <a:p>
            <a:pPr>
              <a:defRPr/>
            </a:pPr>
            <a:r>
              <a:rPr lang="en-US" sz="1000" dirty="0" smtClean="0"/>
              <a:t> </a:t>
            </a:r>
          </a:p>
          <a:p>
            <a:pPr>
              <a:defRPr/>
            </a:pPr>
            <a:r>
              <a:rPr lang="en-US" sz="1000" b="1" dirty="0" smtClean="0"/>
              <a:t>INSTRUCTOR NOTE</a:t>
            </a:r>
            <a:endParaRPr lang="en-US" sz="1000" dirty="0" smtClean="0"/>
          </a:p>
          <a:p>
            <a:pPr>
              <a:defRPr/>
            </a:pPr>
            <a:r>
              <a:rPr lang="en-US" sz="1000" dirty="0" smtClean="0"/>
              <a:t>After answering the Marines’ questions, ask the following suggested comprehension check questions, and/or your own questions, and remediate as needed before proceeding. Click on the PowerPoint screen to display each suggested question and answer in turn.</a:t>
            </a:r>
          </a:p>
          <a:p>
            <a:pPr>
              <a:defRPr/>
            </a:pPr>
            <a:r>
              <a:rPr lang="en-US" sz="1000" dirty="0" smtClean="0"/>
              <a:t> </a:t>
            </a:r>
          </a:p>
          <a:p>
            <a:pPr>
              <a:defRPr/>
            </a:pPr>
            <a:r>
              <a:rPr lang="en-US" sz="1000" b="1" u="sng" dirty="0" smtClean="0"/>
              <a:t>Question:</a:t>
            </a:r>
            <a:r>
              <a:rPr lang="en-US" sz="1000" b="1" dirty="0" smtClean="0"/>
              <a:t>  </a:t>
            </a:r>
            <a:r>
              <a:rPr lang="en-US" sz="1000" dirty="0" smtClean="0"/>
              <a:t>What type of rollover can occur when driving over unstable bridges?  </a:t>
            </a:r>
            <a:r>
              <a:rPr lang="en-US" sz="1000" b="1" u="sng" dirty="0" smtClean="0"/>
              <a:t>Answer:</a:t>
            </a:r>
            <a:r>
              <a:rPr lang="en-US" sz="1000" b="1" dirty="0" smtClean="0"/>
              <a:t>  </a:t>
            </a:r>
            <a:r>
              <a:rPr lang="en-US" sz="1000" dirty="0" smtClean="0"/>
              <a:t>Fall initiated rollover</a:t>
            </a:r>
          </a:p>
          <a:p>
            <a:pPr>
              <a:defRPr/>
            </a:pPr>
            <a:r>
              <a:rPr lang="en-US" sz="1000" dirty="0" smtClean="0"/>
              <a:t> </a:t>
            </a:r>
          </a:p>
          <a:p>
            <a:pPr>
              <a:defRPr/>
            </a:pPr>
            <a:r>
              <a:rPr lang="en-US" sz="1000" b="1" u="sng" dirty="0" smtClean="0"/>
              <a:t>Question:</a:t>
            </a:r>
            <a:r>
              <a:rPr lang="en-US" sz="1000" b="1" dirty="0" smtClean="0"/>
              <a:t>  </a:t>
            </a:r>
            <a:r>
              <a:rPr lang="en-US" sz="1000" dirty="0" smtClean="0"/>
              <a:t>When you are the driver and your wheels go off the edge of the road, what should you do?  </a:t>
            </a:r>
            <a:r>
              <a:rPr lang="en-US" sz="1000" b="1" u="sng" dirty="0" smtClean="0"/>
              <a:t>Answer:</a:t>
            </a:r>
            <a:r>
              <a:rPr lang="en-US" sz="1000" b="1" dirty="0" smtClean="0"/>
              <a:t>  </a:t>
            </a:r>
            <a:r>
              <a:rPr lang="en-US" sz="1000" kern="1200" dirty="0" smtClean="0">
                <a:solidFill>
                  <a:schemeClr val="tx1"/>
                </a:solidFill>
                <a:latin typeface="Arial" charset="0"/>
                <a:ea typeface="+mn-ea"/>
                <a:cs typeface="+mn-cs"/>
              </a:rPr>
              <a:t>Gradually reduce speed and ease the vehicle back onto the roadway</a:t>
            </a:r>
            <a:r>
              <a:rPr lang="en-US" sz="1000" dirty="0" smtClean="0"/>
              <a:t>.</a:t>
            </a:r>
          </a:p>
          <a:p>
            <a:pPr>
              <a:defRPr/>
            </a:pPr>
            <a:r>
              <a:rPr lang="en-US" sz="1000" b="1" dirty="0" smtClean="0"/>
              <a:t> </a:t>
            </a:r>
            <a:endParaRPr lang="en-US" sz="1000" dirty="0" smtClean="0"/>
          </a:p>
          <a:p>
            <a:pPr>
              <a:defRPr/>
            </a:pPr>
            <a:r>
              <a:rPr lang="en-US" sz="1000" b="1" u="sng" dirty="0" smtClean="0"/>
              <a:t>Question:</a:t>
            </a:r>
            <a:r>
              <a:rPr lang="en-US" sz="1000" b="1" dirty="0" smtClean="0"/>
              <a:t>  </a:t>
            </a:r>
            <a:r>
              <a:rPr lang="en-US" sz="1000" dirty="0" smtClean="0"/>
              <a:t>Given the tactical conditions allow for it, name some situations where you should use ground guides to help avoid a potential rollover?   </a:t>
            </a:r>
          </a:p>
          <a:p>
            <a:pPr>
              <a:defRPr/>
            </a:pPr>
            <a:r>
              <a:rPr lang="en-US" sz="1000" b="1" u="sng" dirty="0" smtClean="0"/>
              <a:t>Answer:</a:t>
            </a:r>
            <a:endParaRPr lang="en-US" sz="1000" dirty="0" smtClean="0"/>
          </a:p>
          <a:p>
            <a:pPr marL="228600" indent="-228600">
              <a:spcBef>
                <a:spcPts val="0"/>
              </a:spcBef>
              <a:buFont typeface="Arial" pitchFamily="34" charset="0"/>
              <a:buChar char="•"/>
              <a:defRPr/>
            </a:pPr>
            <a:r>
              <a:rPr lang="en-US" sz="1000" dirty="0" smtClean="0"/>
              <a:t>When cresting a hill</a:t>
            </a:r>
          </a:p>
          <a:p>
            <a:pPr marL="228600" indent="-228600">
              <a:spcBef>
                <a:spcPts val="0"/>
              </a:spcBef>
              <a:buFont typeface="Arial" pitchFamily="34" charset="0"/>
              <a:buChar char="•"/>
              <a:defRPr/>
            </a:pPr>
            <a:r>
              <a:rPr lang="en-US" sz="1000" dirty="0" smtClean="0"/>
              <a:t>When operating near water</a:t>
            </a:r>
          </a:p>
          <a:p>
            <a:pPr marL="228600" indent="-228600">
              <a:spcBef>
                <a:spcPts val="0"/>
              </a:spcBef>
              <a:buFont typeface="Arial" pitchFamily="34" charset="0"/>
              <a:buChar char="•"/>
              <a:defRPr/>
            </a:pPr>
            <a:r>
              <a:rPr lang="en-US" sz="1000" dirty="0" smtClean="0"/>
              <a:t>Whenever driver needs additional eyes on the ground</a:t>
            </a:r>
          </a:p>
          <a:p>
            <a:pPr>
              <a:defRPr/>
            </a:pPr>
            <a:r>
              <a:rPr lang="en-US" sz="1000" dirty="0" smtClean="0"/>
              <a:t> </a:t>
            </a:r>
          </a:p>
          <a:p>
            <a:pPr>
              <a:defRPr/>
            </a:pPr>
            <a:r>
              <a:rPr lang="en-US" sz="1000" b="1" u="sng" dirty="0" smtClean="0"/>
              <a:t>Review:</a:t>
            </a:r>
            <a:endParaRPr lang="en-US" sz="1000" dirty="0" smtClean="0"/>
          </a:p>
          <a:p>
            <a:pPr>
              <a:defRPr/>
            </a:pPr>
            <a:r>
              <a:rPr lang="en-US" sz="1000" dirty="0" smtClean="0"/>
              <a:t>In this section you learned the factors that contribute to rollovers, the different types of rollovers, and guidelines for avoiding a rollover accident.  Key points to recall include:</a:t>
            </a:r>
          </a:p>
          <a:p>
            <a:pPr>
              <a:defRPr/>
            </a:pPr>
            <a:r>
              <a:rPr lang="en-US" sz="1000" dirty="0" smtClean="0"/>
              <a:t> </a:t>
            </a:r>
          </a:p>
          <a:p>
            <a:pPr marL="228600" indent="-228600">
              <a:spcBef>
                <a:spcPts val="0"/>
              </a:spcBef>
              <a:buFont typeface="Arial" pitchFamily="34" charset="0"/>
              <a:buChar char="•"/>
              <a:defRPr/>
            </a:pPr>
            <a:r>
              <a:rPr lang="en-US" sz="1000" u="sng" dirty="0" smtClean="0"/>
              <a:t>Rollover factors </a:t>
            </a:r>
            <a:r>
              <a:rPr lang="en-US" sz="1000" dirty="0" smtClean="0"/>
              <a:t>- Rollovers can be caused by human, environmental, and/or vehicle factors.</a:t>
            </a:r>
          </a:p>
          <a:p>
            <a:pPr marL="228600" indent="-228600">
              <a:spcBef>
                <a:spcPts val="0"/>
              </a:spcBef>
              <a:buFont typeface="Arial" pitchFamily="34" charset="0"/>
              <a:buChar char="•"/>
              <a:defRPr/>
            </a:pPr>
            <a:r>
              <a:rPr lang="en-US" sz="1000" u="sng" dirty="0" smtClean="0"/>
              <a:t>Types of rollovers </a:t>
            </a:r>
            <a:r>
              <a:rPr lang="en-US" sz="1000" dirty="0" smtClean="0"/>
              <a:t>- Rollovers can be fall, maneuver, and/or impact initiated.</a:t>
            </a:r>
          </a:p>
          <a:p>
            <a:pPr marL="228600" indent="-228600">
              <a:spcBef>
                <a:spcPts val="0"/>
              </a:spcBef>
              <a:buFont typeface="Arial" pitchFamily="34" charset="0"/>
              <a:buChar char="•"/>
              <a:defRPr/>
            </a:pPr>
            <a:r>
              <a:rPr lang="en-US" sz="1000" u="sng" dirty="0" smtClean="0"/>
              <a:t>Avoidance guidelines </a:t>
            </a:r>
            <a:r>
              <a:rPr lang="en-US" sz="1000" dirty="0" smtClean="0"/>
              <a:t>- Keeping the following guidelines in mind can help you avoid being in a rollover accident: </a:t>
            </a:r>
          </a:p>
          <a:p>
            <a:pPr marL="685800" lvl="1" indent="-228600">
              <a:spcBef>
                <a:spcPts val="0"/>
              </a:spcBef>
              <a:buFont typeface="Courier New" pitchFamily="49" charset="0"/>
              <a:buChar char="o"/>
              <a:defRPr/>
            </a:pPr>
            <a:r>
              <a:rPr lang="en-US" sz="1000" dirty="0" smtClean="0"/>
              <a:t>Slow down.</a:t>
            </a:r>
          </a:p>
          <a:p>
            <a:pPr marL="685800" lvl="1" indent="-228600">
              <a:spcBef>
                <a:spcPts val="0"/>
              </a:spcBef>
              <a:buFont typeface="Courier New" pitchFamily="49" charset="0"/>
              <a:buChar char="o"/>
              <a:defRPr/>
            </a:pPr>
            <a:r>
              <a:rPr lang="en-US" sz="1000" dirty="0" smtClean="0"/>
              <a:t>Use caution when cresting hills/changin</a:t>
            </a:r>
            <a:r>
              <a:rPr lang="en-US" sz="1000" baseline="0" dirty="0" smtClean="0"/>
              <a:t>g attitudes</a:t>
            </a:r>
            <a:r>
              <a:rPr lang="en-US" sz="1000" dirty="0" smtClean="0"/>
              <a:t>.</a:t>
            </a:r>
          </a:p>
          <a:p>
            <a:pPr marL="685800" lvl="1" indent="-228600">
              <a:spcBef>
                <a:spcPts val="0"/>
              </a:spcBef>
              <a:buFont typeface="Courier New" pitchFamily="49" charset="0"/>
              <a:buChar char="o"/>
              <a:defRPr/>
            </a:pPr>
            <a:r>
              <a:rPr lang="en-US" sz="1000" dirty="0" smtClean="0"/>
              <a:t>Avoid panic and practice safe maneuvering techniques.</a:t>
            </a:r>
          </a:p>
          <a:p>
            <a:pPr marL="685800" lvl="1" indent="-228600">
              <a:spcBef>
                <a:spcPts val="0"/>
              </a:spcBef>
              <a:buFont typeface="Courier New" pitchFamily="49" charset="0"/>
              <a:buChar char="o"/>
              <a:defRPr/>
            </a:pPr>
            <a:r>
              <a:rPr lang="en-US" sz="1000" dirty="0" smtClean="0"/>
              <a:t>Exercise extra caution on rural roads and around water.</a:t>
            </a:r>
          </a:p>
          <a:p>
            <a:pPr marL="685800" lvl="1" indent="-228600">
              <a:spcBef>
                <a:spcPts val="0"/>
              </a:spcBef>
              <a:buFont typeface="Courier New" pitchFamily="49" charset="0"/>
              <a:buChar char="o"/>
              <a:defRPr/>
            </a:pPr>
            <a:r>
              <a:rPr lang="en-US" sz="1000" dirty="0" smtClean="0"/>
              <a:t>Use personal protective equipment.</a:t>
            </a:r>
          </a:p>
          <a:p>
            <a:pPr marL="685800" lvl="1" indent="-228600">
              <a:spcBef>
                <a:spcPts val="0"/>
              </a:spcBef>
              <a:buFont typeface="Courier New" pitchFamily="49" charset="0"/>
              <a:buChar char="o"/>
              <a:defRPr/>
            </a:pPr>
            <a:r>
              <a:rPr lang="en-US" sz="1000" dirty="0" smtClean="0"/>
              <a:t>Pay attention to vehicle factors.</a:t>
            </a:r>
          </a:p>
          <a:p>
            <a:pPr marL="685800" lvl="1" indent="-228600">
              <a:spcBef>
                <a:spcPts val="0"/>
              </a:spcBef>
              <a:buFont typeface="Courier New" pitchFamily="49" charset="0"/>
              <a:buChar char="o"/>
              <a:defRPr/>
            </a:pPr>
            <a:r>
              <a:rPr lang="en-US" sz="1000" dirty="0" smtClean="0"/>
              <a:t>Manage risk.</a:t>
            </a:r>
          </a:p>
          <a:p>
            <a:pPr marL="685800" lvl="1" indent="-228600">
              <a:spcBef>
                <a:spcPts val="0"/>
              </a:spcBef>
              <a:buFont typeface="Courier New" pitchFamily="49" charset="0"/>
              <a:buChar char="o"/>
              <a:defRPr/>
            </a:pPr>
            <a:r>
              <a:rPr lang="en-US" sz="1000" dirty="0" smtClean="0"/>
              <a:t>Work as a team.</a:t>
            </a:r>
          </a:p>
          <a:p>
            <a:pPr>
              <a:defRPr/>
            </a:pPr>
            <a:r>
              <a:rPr lang="en-US" sz="1000" dirty="0" smtClean="0"/>
              <a:t> </a:t>
            </a:r>
          </a:p>
          <a:p>
            <a:pPr>
              <a:defRPr/>
            </a:pPr>
            <a:r>
              <a:rPr lang="en-US" sz="1000" b="1" dirty="0" smtClean="0"/>
              <a:t>In the next section</a:t>
            </a:r>
            <a:r>
              <a:rPr lang="en-US" sz="1000" dirty="0" smtClean="0"/>
              <a:t>, you will learn the procedures you will perform before and during a dry rollover accident.</a:t>
            </a:r>
            <a:r>
              <a:rPr lang="en-US" sz="1000" b="1" dirty="0" smtClean="0"/>
              <a:t> </a:t>
            </a:r>
            <a:endParaRPr lang="en-US" sz="10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F571C55-5B38-481A-A085-DA419B5B4A3C}" type="slidenum">
              <a:rPr lang="en-US" smtClean="0"/>
              <a:pPr/>
              <a:t>27</a:t>
            </a:fld>
            <a:endParaRPr lang="en-US" smtClean="0"/>
          </a:p>
        </p:txBody>
      </p:sp>
      <p:sp>
        <p:nvSpPr>
          <p:cNvPr id="70659" name="Rectangle 2"/>
          <p:cNvSpPr>
            <a:spLocks noGrp="1" noRot="1" noChangeAspect="1" noChangeArrowheads="1" noTextEdit="1"/>
          </p:cNvSpPr>
          <p:nvPr>
            <p:ph type="sldImg"/>
          </p:nvPr>
        </p:nvSpPr>
        <p:spPr>
          <a:xfrm>
            <a:off x="2052638" y="214313"/>
            <a:ext cx="2911475" cy="2184400"/>
          </a:xfrm>
          <a:ln/>
        </p:spPr>
      </p:sp>
      <p:sp>
        <p:nvSpPr>
          <p:cNvPr id="70660" name="Rectangle 3"/>
          <p:cNvSpPr>
            <a:spLocks noGrp="1" noChangeArrowheads="1"/>
          </p:cNvSpPr>
          <p:nvPr>
            <p:ph type="body" idx="1"/>
          </p:nvPr>
        </p:nvSpPr>
        <p:spPr>
          <a:xfrm>
            <a:off x="323849" y="2518954"/>
            <a:ext cx="6410779" cy="4183062"/>
          </a:xfrm>
          <a:noFill/>
          <a:ln/>
        </p:spPr>
        <p:txBody>
          <a:bodyPr/>
          <a:lstStyle/>
          <a:p>
            <a:r>
              <a:rPr lang="en-US" sz="1000" b="1" dirty="0" smtClean="0"/>
              <a:t>INSTRUCTOR NOTE</a:t>
            </a:r>
            <a:endParaRPr lang="en-US" sz="1000" dirty="0" smtClean="0"/>
          </a:p>
          <a:p>
            <a:r>
              <a:rPr lang="en-US" sz="1000" dirty="0" smtClean="0"/>
              <a:t>Inform the Marines that the rest of the lesson will take a detailed look at the proper procedures required by each Marine before, during, and after a dry rollover to egress, account for crewmembers, and establish security.</a:t>
            </a:r>
          </a:p>
          <a:p>
            <a:r>
              <a:rPr lang="en-US" sz="1000" b="1" dirty="0" smtClean="0"/>
              <a:t> </a:t>
            </a:r>
            <a:endParaRPr lang="en-US" sz="1000" dirty="0" smtClean="0"/>
          </a:p>
          <a:p>
            <a:r>
              <a:rPr lang="en-US" sz="1000" b="1" dirty="0" smtClean="0"/>
              <a:t>STEP 1 - INSTRUCTOR NOTE</a:t>
            </a:r>
            <a:endParaRPr lang="en-US" sz="1000" dirty="0" smtClean="0"/>
          </a:p>
          <a:p>
            <a:r>
              <a:rPr lang="en-US" sz="1000" kern="1200" dirty="0" smtClean="0">
                <a:solidFill>
                  <a:schemeClr val="tx1"/>
                </a:solidFill>
                <a:latin typeface="Arial" charset="0"/>
                <a:ea typeface="+mn-ea"/>
                <a:cs typeface="+mn-cs"/>
              </a:rPr>
              <a:t>Instruct Marines that, before each mission, they need to plan how to egress from their specific vehicle under different conditions.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Explain that they should become thoroughly familiar with how the seatbelt works, the location of each available egress point, and how to open each exit.  They should plan how to get to a primary and secondary egress point while maintaining positive control of at least one physical reference at all times (if at all possible) in the event of a low/no visibility or underwater egress situation. Remind Marines to use lighting techniques, such as chemical and flash lights, to improve visibility in the dark. Remind them to recall the earlier discussion over egress considerations when the vehicle comes to a rest in different orientations when selecting primary and secondary escape routes. </a:t>
            </a:r>
          </a:p>
          <a:p>
            <a:r>
              <a:rPr lang="en-US" sz="1000" b="1" dirty="0" smtClean="0"/>
              <a:t> </a:t>
            </a:r>
            <a:r>
              <a:rPr lang="en-US" sz="1000" dirty="0" smtClean="0"/>
              <a:t> </a:t>
            </a:r>
          </a:p>
          <a:p>
            <a:r>
              <a:rPr lang="en-US" sz="1000" b="1" dirty="0" smtClean="0"/>
              <a:t>STEP 4 - INSTRUCTOR NOTE</a:t>
            </a:r>
            <a:endParaRPr lang="en-US" sz="1000" dirty="0" smtClean="0"/>
          </a:p>
          <a:p>
            <a:r>
              <a:rPr lang="en-US" sz="1000" dirty="0" smtClean="0"/>
              <a:t>Inform the Marines that yelling “Rollover” is important in order to ensure that everyone is aware of the situation in case someone is not paying attention, and to prompt everyone to recall this training. </a:t>
            </a:r>
            <a:r>
              <a:rPr lang="en-US" sz="1000" b="1" dirty="0" smtClean="0"/>
              <a:t> </a:t>
            </a:r>
          </a:p>
          <a:p>
            <a:endParaRPr lang="en-US" sz="1000" b="1" dirty="0" smtClean="0"/>
          </a:p>
          <a:p>
            <a:r>
              <a:rPr lang="en-US" sz="1000" b="1" dirty="0" smtClean="0"/>
              <a:t>STEP 5 - </a:t>
            </a:r>
            <a:r>
              <a:rPr lang="en-US" sz="1000" b="1" kern="1200" dirty="0" smtClean="0">
                <a:solidFill>
                  <a:schemeClr val="tx1"/>
                </a:solidFill>
                <a:latin typeface="Arial" charset="0"/>
                <a:ea typeface="+mn-ea"/>
                <a:cs typeface="+mn-cs"/>
              </a:rPr>
              <a:t>INSTRUCTOR NOTES</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Explain that the driver should continue to drive and navigate the vehicle to help avoid/minimize the accident.  The driver should steer in the direction of the skid/roll to attempt to recover control of the vehicle.</a:t>
            </a:r>
          </a:p>
          <a:p>
            <a:r>
              <a:rPr lang="en-US" sz="1000" kern="1200" dirty="0" smtClean="0">
                <a:solidFill>
                  <a:schemeClr val="tx1"/>
                </a:solidFill>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t>STEP 6 - </a:t>
            </a:r>
            <a:r>
              <a:rPr lang="en-US" sz="1000" b="1" kern="1200" dirty="0" smtClean="0">
                <a:solidFill>
                  <a:schemeClr val="tx1"/>
                </a:solidFill>
                <a:latin typeface="Arial" charset="0"/>
                <a:ea typeface="+mn-ea"/>
                <a:cs typeface="+mn-cs"/>
              </a:rPr>
              <a:t>INSTRUCTOR NOTES</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Explain the importance of a proper brace position.   A good brace position is one of the best ways to avoid sustaining serious injury during an accident.  In survivable accidents, impact injuries may lead to death because they may incapacitate Marines and prevent them from </a:t>
            </a:r>
            <a:r>
              <a:rPr lang="en-US" sz="1000" kern="1200" dirty="0" err="1" smtClean="0">
                <a:solidFill>
                  <a:schemeClr val="tx1"/>
                </a:solidFill>
                <a:latin typeface="Arial" charset="0"/>
                <a:ea typeface="+mn-ea"/>
                <a:cs typeface="+mn-cs"/>
              </a:rPr>
              <a:t>egressing</a:t>
            </a:r>
            <a:r>
              <a:rPr lang="en-US" sz="1000" kern="1200" dirty="0" smtClean="0">
                <a:solidFill>
                  <a:schemeClr val="tx1"/>
                </a:solidFill>
                <a:latin typeface="Arial" charset="0"/>
                <a:ea typeface="+mn-ea"/>
                <a:cs typeface="+mn-cs"/>
              </a:rPr>
              <a:t> under time-critical situations such as with fire or submersion. These incapacitating injuries usually manifest themselves as contact or flailing injuries that result when a part of the body (e.g., head, arms, hands, legs, etc.) strikes some part of the vehicle on impact.  Assuming a proper brace position, in conjunction wearing seatbelts, is the best way to prevent these types of injuries.  In general, a good brace position is one where all limbs and head are tucked in close to the seat-belted body, preventing them from flying around during impact.</a:t>
            </a:r>
          </a:p>
          <a:p>
            <a:r>
              <a:rPr lang="en-US" sz="1000" b="1" kern="1200" dirty="0" smtClean="0">
                <a:solidFill>
                  <a:schemeClr val="tx1"/>
                </a:solidFill>
                <a:latin typeface="Arial" charset="0"/>
                <a:ea typeface="+mn-ea"/>
                <a:cs typeface="+mn-cs"/>
              </a:rPr>
              <a:t> </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Describe the driver’s brace position.   The driver should keep hands on the steering wheel (initial reference point) with arms extended but not locked, use right foot for brake/accelerator as needed, plant free left foot firmly on the floor without locking knee, tuck chin into chest, keep eyes up to navigate, and press back firmly into the seat.  The driver should hold this position until the accident is averted or the violent motion stops.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1C9134B-CD10-4519-AEB7-AEB406DB4D33}" type="slidenum">
              <a:rPr lang="en-US" smtClean="0"/>
              <a:pPr/>
              <a:t>28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z="1000" b="1" dirty="0" smtClean="0"/>
              <a:t>INSTRUCTOR NOTE</a:t>
            </a:r>
            <a:endParaRPr lang="en-US" sz="1000" dirty="0" smtClean="0"/>
          </a:p>
          <a:p>
            <a:r>
              <a:rPr lang="en-US" sz="1000" kern="1200" dirty="0" smtClean="0">
                <a:solidFill>
                  <a:schemeClr val="tx1"/>
                </a:solidFill>
                <a:latin typeface="Arial" charset="0"/>
                <a:ea typeface="+mn-ea"/>
                <a:cs typeface="+mn-cs"/>
              </a:rPr>
              <a:t>Explain the additional concerns of the Gunner’s position, when applicable.  Of all the vehicle occupants, the likelihood of injury to the Gunner is disproportionately higher than those of the others.  Those occupying the Gunner’s position must exercise particular diligence in securing restraints, bracing for the rollover, and staying mindful of their increased risk of injuries.</a:t>
            </a:r>
          </a:p>
          <a:p>
            <a:endParaRPr lang="en-US" sz="1000" dirty="0" smtClean="0"/>
          </a:p>
          <a:p>
            <a:r>
              <a:rPr lang="en-US" sz="1000" b="1" dirty="0" smtClean="0"/>
              <a:t>STEP 4 - INSTRUCTOR NOTE</a:t>
            </a:r>
            <a:endParaRPr lang="en-US" sz="1000" dirty="0" smtClean="0"/>
          </a:p>
          <a:p>
            <a:r>
              <a:rPr lang="en-US" sz="1000" kern="1200" dirty="0" smtClean="0">
                <a:solidFill>
                  <a:schemeClr val="tx1"/>
                </a:solidFill>
                <a:latin typeface="Arial" charset="0"/>
                <a:ea typeface="+mn-ea"/>
                <a:cs typeface="+mn-cs"/>
              </a:rPr>
              <a:t>Explain that the Gunner’s restraint system is only designed to prevent the Gunner from being ejected from the vehicle; it does not pull the Gunner back into the vehicle.  The Gunner should duck down into the cab as quickly as possible, attempt to hold onto a stationary object, and tuck head, arms, and legs into body.  While these actions do not eliminate the bouncing around inside the vehicle, they minimize flailing injuries and substantially reduce the likelihood of decapitation by putting the roll cage/turret armor of the vehicle between the Gunner and the accident site.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Emphasize that the Gunner should never attempt to leap from a rolling vehicle.</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Explain that the Gunner should not place hands or fingers in turret, if possible, as the turret’s movement can cause additional injuries.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D47A99-E1B0-41DB-93FB-6CFE56DE85A2}" type="slidenum">
              <a:rPr lang="en-US" smtClean="0"/>
              <a:pPr/>
              <a:t>29</a:t>
            </a:fld>
            <a:endParaRPr lang="en-US" smtClean="0"/>
          </a:p>
        </p:txBody>
      </p:sp>
      <p:sp>
        <p:nvSpPr>
          <p:cNvPr id="72707" name="Rectangle 2"/>
          <p:cNvSpPr>
            <a:spLocks noGrp="1" noRot="1" noChangeAspect="1" noChangeArrowheads="1" noTextEdit="1"/>
          </p:cNvSpPr>
          <p:nvPr>
            <p:ph type="sldImg"/>
          </p:nvPr>
        </p:nvSpPr>
        <p:spPr>
          <a:xfrm>
            <a:off x="1644670" y="276007"/>
            <a:ext cx="3734696" cy="2801022"/>
          </a:xfrm>
          <a:ln/>
        </p:spPr>
      </p:sp>
      <p:sp>
        <p:nvSpPr>
          <p:cNvPr id="72708" name="Rectangle 3"/>
          <p:cNvSpPr>
            <a:spLocks noGrp="1" noChangeArrowheads="1"/>
          </p:cNvSpPr>
          <p:nvPr>
            <p:ph type="body" idx="1"/>
          </p:nvPr>
        </p:nvSpPr>
        <p:spPr>
          <a:xfrm>
            <a:off x="420914" y="3451899"/>
            <a:ext cx="6255657" cy="4183063"/>
          </a:xfrm>
          <a:noFill/>
          <a:ln/>
        </p:spPr>
        <p:txBody>
          <a:bodyPr/>
          <a:lstStyle/>
          <a:p>
            <a:r>
              <a:rPr lang="en-US" sz="1000" b="1" dirty="0" smtClean="0"/>
              <a:t>STEP 4 - INSTRUCTOR NOTE</a:t>
            </a:r>
            <a:endParaRPr lang="en-US" sz="1000" dirty="0" smtClean="0"/>
          </a:p>
          <a:p>
            <a:r>
              <a:rPr lang="en-US" sz="1000" kern="1200" dirty="0" smtClean="0">
                <a:solidFill>
                  <a:schemeClr val="tx1"/>
                </a:solidFill>
                <a:latin typeface="Arial" charset="0"/>
                <a:ea typeface="+mn-ea"/>
                <a:cs typeface="+mn-cs"/>
              </a:rPr>
              <a:t>This step does not apply to the front seat passengers.  If you are in the front seat, do not attempt to reach behind you to grab the Gunner due to the risk of additional personal injury to arm, back, neck, etc.</a:t>
            </a:r>
          </a:p>
          <a:p>
            <a:endParaRPr lang="en-US" sz="10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Arial" charset="0"/>
                <a:ea typeface="+mn-ea"/>
                <a:cs typeface="+mn-cs"/>
              </a:rPr>
              <a:t>Inform Marines that if their vehicle is equipped with Gunner seat quick release pull cords, pulling these cords is the quickest way to help the Gunner fall/get into the cab.</a:t>
            </a:r>
          </a:p>
          <a:p>
            <a:endParaRPr lang="en-US" sz="10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1" dirty="0" smtClean="0"/>
              <a:t>STEP 5 - INSTRUCTOR NOTE</a:t>
            </a:r>
            <a:endParaRPr lang="en-US" sz="1000" dirty="0" smtClean="0"/>
          </a:p>
          <a:p>
            <a:r>
              <a:rPr lang="en-US" sz="1000" kern="1200" dirty="0" smtClean="0">
                <a:solidFill>
                  <a:schemeClr val="tx1"/>
                </a:solidFill>
                <a:latin typeface="Arial" charset="0"/>
                <a:ea typeface="+mn-ea"/>
                <a:cs typeface="+mn-cs"/>
              </a:rPr>
              <a:t>For the other crewmembers that are not driving or manning the turret, explain brace position.</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Marines should:</a:t>
            </a:r>
          </a:p>
          <a:p>
            <a:r>
              <a:rPr lang="en-US" sz="1000" kern="1200" dirty="0" smtClean="0">
                <a:solidFill>
                  <a:schemeClr val="tx1"/>
                </a:solidFill>
                <a:latin typeface="Arial" charset="0"/>
                <a:ea typeface="+mn-ea"/>
                <a:cs typeface="+mn-cs"/>
              </a:rPr>
              <a:t> </a:t>
            </a:r>
          </a:p>
          <a:p>
            <a:pPr marL="228600" lvl="0" indent="-228600">
              <a:buFont typeface="+mj-lt"/>
              <a:buAutoNum type="arabicPeriod"/>
            </a:pPr>
            <a:r>
              <a:rPr lang="en-US" sz="1000" kern="1200" dirty="0" smtClean="0">
                <a:solidFill>
                  <a:schemeClr val="tx1"/>
                </a:solidFill>
                <a:latin typeface="Arial" charset="0"/>
                <a:ea typeface="+mn-ea"/>
                <a:cs typeface="+mn-cs"/>
              </a:rPr>
              <a:t>Secure weapon with one hand (more below).</a:t>
            </a:r>
          </a:p>
          <a:p>
            <a:pPr marL="228600" lvl="0" indent="-228600">
              <a:buFont typeface="+mj-lt"/>
              <a:buAutoNum type="arabicPeriod"/>
            </a:pPr>
            <a:r>
              <a:rPr lang="en-US" sz="1000" kern="1200" dirty="0" smtClean="0">
                <a:solidFill>
                  <a:schemeClr val="tx1"/>
                </a:solidFill>
                <a:latin typeface="Arial" charset="0"/>
                <a:ea typeface="+mn-ea"/>
                <a:cs typeface="+mn-cs"/>
              </a:rPr>
              <a:t>Tuck other hand under leg and grip the front of the seat (initial reference point).</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If the Marines cannot grab the front of their seat due to the shoulder straps, with their free hand, they should cross their body and firmly hold onto the opposite side shoulder strap.</a:t>
            </a:r>
          </a:p>
          <a:p>
            <a:r>
              <a:rPr lang="en-US" sz="1000" kern="1200" dirty="0" smtClean="0">
                <a:solidFill>
                  <a:schemeClr val="tx1"/>
                </a:solidFill>
                <a:latin typeface="Arial" charset="0"/>
                <a:ea typeface="+mn-ea"/>
                <a:cs typeface="+mn-cs"/>
              </a:rPr>
              <a:t> </a:t>
            </a:r>
          </a:p>
          <a:p>
            <a:pPr marL="228600" lvl="0" indent="-228600">
              <a:buFont typeface="+mj-lt"/>
              <a:buAutoNum type="arabicPeriod" startAt="3"/>
            </a:pPr>
            <a:r>
              <a:rPr lang="en-US" sz="1000" kern="1200" dirty="0" smtClean="0">
                <a:solidFill>
                  <a:schemeClr val="tx1"/>
                </a:solidFill>
                <a:latin typeface="Arial" charset="0"/>
                <a:ea typeface="+mn-ea"/>
                <a:cs typeface="+mn-cs"/>
              </a:rPr>
              <a:t>Tuck chin into their chest.</a:t>
            </a:r>
          </a:p>
          <a:p>
            <a:pPr marL="228600" lvl="0" indent="-228600">
              <a:buFont typeface="+mj-lt"/>
              <a:buAutoNum type="arabicPeriod" startAt="3"/>
            </a:pPr>
            <a:r>
              <a:rPr lang="en-US" sz="1000" kern="1200" dirty="0" smtClean="0">
                <a:solidFill>
                  <a:schemeClr val="tx1"/>
                </a:solidFill>
                <a:latin typeface="Arial" charset="0"/>
                <a:ea typeface="+mn-ea"/>
                <a:cs typeface="+mn-cs"/>
              </a:rPr>
              <a:t>Plant feet firmly on the floor without locking knees.</a:t>
            </a:r>
          </a:p>
          <a:p>
            <a:pPr marL="228600" lvl="0" indent="-228600">
              <a:buFont typeface="+mj-lt"/>
              <a:buAutoNum type="arabicPeriod" startAt="3"/>
            </a:pPr>
            <a:r>
              <a:rPr lang="en-US" sz="1000" kern="1200" dirty="0" smtClean="0">
                <a:solidFill>
                  <a:schemeClr val="tx1"/>
                </a:solidFill>
                <a:latin typeface="Arial" charset="0"/>
                <a:ea typeface="+mn-ea"/>
                <a:cs typeface="+mn-cs"/>
              </a:rPr>
              <a:t>Press lower back into the seat.</a:t>
            </a:r>
          </a:p>
          <a:p>
            <a:pPr marL="228600" lvl="0" indent="-228600">
              <a:buFont typeface="+mj-lt"/>
              <a:buAutoNum type="arabicPeriod" startAt="3"/>
            </a:pPr>
            <a:r>
              <a:rPr lang="en-US" sz="1000" kern="1200" dirty="0" smtClean="0">
                <a:solidFill>
                  <a:schemeClr val="tx1"/>
                </a:solidFill>
                <a:latin typeface="Arial" charset="0"/>
                <a:ea typeface="+mn-ea"/>
                <a:cs typeface="+mn-cs"/>
              </a:rPr>
              <a:t>Wait until the violent motion stops.</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To secure weapon, Marines should:</a:t>
            </a:r>
          </a:p>
          <a:p>
            <a:r>
              <a:rPr lang="en-US" sz="1000" kern="1200" dirty="0" smtClean="0">
                <a:solidFill>
                  <a:schemeClr val="tx1"/>
                </a:solidFill>
                <a:latin typeface="Arial" charset="0"/>
                <a:ea typeface="+mn-ea"/>
                <a:cs typeface="+mn-cs"/>
              </a:rPr>
              <a:t> </a:t>
            </a:r>
          </a:p>
          <a:p>
            <a:pPr marL="228600" lvl="0" indent="-228600">
              <a:buFont typeface="+mj-lt"/>
              <a:buAutoNum type="arabicPeriod"/>
            </a:pPr>
            <a:r>
              <a:rPr lang="en-US" sz="1000" kern="1200" dirty="0" smtClean="0">
                <a:solidFill>
                  <a:schemeClr val="tx1"/>
                </a:solidFill>
                <a:latin typeface="Arial" charset="0"/>
                <a:ea typeface="+mn-ea"/>
                <a:cs typeface="+mn-cs"/>
              </a:rPr>
              <a:t>Place one end of the weapon on the ground (outside of one leg - not in between legs).</a:t>
            </a:r>
          </a:p>
          <a:p>
            <a:pPr marL="228600" lvl="0" indent="-228600">
              <a:buFont typeface="+mj-lt"/>
              <a:buAutoNum type="arabicPeriod"/>
            </a:pPr>
            <a:r>
              <a:rPr lang="en-US" sz="1000" kern="1200" dirty="0" smtClean="0">
                <a:solidFill>
                  <a:schemeClr val="tx1"/>
                </a:solidFill>
                <a:latin typeface="Arial" charset="0"/>
                <a:ea typeface="+mn-ea"/>
                <a:cs typeface="+mn-cs"/>
              </a:rPr>
              <a:t>Hold onto the other end with one hand.</a:t>
            </a:r>
          </a:p>
          <a:p>
            <a:pPr marL="228600" lvl="0" indent="-228600">
              <a:buFont typeface="+mj-lt"/>
              <a:buAutoNum type="arabicPeriod"/>
            </a:pPr>
            <a:r>
              <a:rPr lang="en-US" sz="1000" kern="1200" dirty="0" smtClean="0">
                <a:solidFill>
                  <a:schemeClr val="tx1"/>
                </a:solidFill>
                <a:latin typeface="Arial" charset="0"/>
                <a:ea typeface="+mn-ea"/>
                <a:cs typeface="+mn-cs"/>
              </a:rPr>
              <a:t>Place trigger side away from face/body.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DA0ED51-BF7D-427A-8B37-67F4DC8A1808}" type="slidenum">
              <a:rPr lang="en-US" smtClean="0"/>
              <a:pPr/>
              <a:t>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439738" y="4416425"/>
            <a:ext cx="6134100" cy="4183063"/>
          </a:xfrm>
          <a:noFill/>
          <a:ln/>
        </p:spPr>
        <p:txBody>
          <a:bodyPr/>
          <a:lstStyle/>
          <a:p>
            <a:r>
              <a:rPr lang="en-US" sz="1000" b="1" dirty="0" smtClean="0"/>
              <a:t>INSTRUCTOR NOTE</a:t>
            </a:r>
            <a:endParaRPr lang="en-US" sz="1000" dirty="0" smtClean="0"/>
          </a:p>
          <a:p>
            <a:r>
              <a:rPr lang="en-US" sz="1000" dirty="0" smtClean="0"/>
              <a:t>Introduce learning objectives.  Read aloud and probe for questions.</a:t>
            </a:r>
          </a:p>
          <a:p>
            <a:r>
              <a:rPr lang="en-US" sz="1000" b="1" dirty="0" smtClean="0"/>
              <a:t> </a:t>
            </a:r>
          </a:p>
          <a:p>
            <a:r>
              <a:rPr lang="en-US" sz="1000" b="1" dirty="0" smtClean="0"/>
              <a:t>Complete Terminal Learning Objective</a:t>
            </a:r>
            <a:endParaRPr lang="en-US" sz="1000" dirty="0" smtClean="0"/>
          </a:p>
          <a:p>
            <a:r>
              <a:rPr lang="en-US" sz="1000" baseline="30000" dirty="0" smtClean="0"/>
              <a:t>4</a:t>
            </a:r>
            <a:r>
              <a:rPr lang="en-US" sz="1000" dirty="0" smtClean="0"/>
              <a:t>Given classroom training, access to fully functional dry rollover training devices (e.g., HEAT and MET), requisite support personnel and equipment, scripted rollover scenarios, crew positions, combat load, with and without injuries, debris, and visibility, perform dry rollover and egress procedures, in accordance with the procedural steps, safety guidelines, and sequence described in the references</a:t>
            </a:r>
            <a:r>
              <a:rPr lang="en-US" sz="1000" baseline="30000" dirty="0" smtClean="0"/>
              <a:t>5</a:t>
            </a:r>
            <a:r>
              <a:rPr lang="en-US" sz="1000" dirty="0" smtClean="0"/>
              <a:t>, within two minutes of being given the signal to </a:t>
            </a:r>
            <a:r>
              <a:rPr lang="en-US" sz="1000" u="none" dirty="0" smtClean="0"/>
              <a:t>egress, </a:t>
            </a:r>
            <a:r>
              <a:rPr lang="en-US" sz="1000" u="none" kern="1200" dirty="0" smtClean="0">
                <a:solidFill>
                  <a:schemeClr val="tx1"/>
                </a:solidFill>
                <a:latin typeface="Arial" charset="0"/>
                <a:ea typeface="+mn-ea"/>
                <a:cs typeface="+mn-cs"/>
              </a:rPr>
              <a:t>without inflicting injury to self or crew or damaging equipment or property, </a:t>
            </a:r>
            <a:r>
              <a:rPr lang="en-US" sz="1000" u="none" dirty="0" smtClean="0"/>
              <a:t>remediated to 100%</a:t>
            </a:r>
            <a:r>
              <a:rPr lang="en-US" sz="1000" dirty="0" smtClean="0"/>
              <a:t>.</a:t>
            </a:r>
            <a:endParaRPr lang="en-US" sz="1000" b="1" dirty="0" smtClean="0"/>
          </a:p>
          <a:p>
            <a:endParaRPr lang="en-US" sz="1000" b="1" dirty="0" smtClean="0"/>
          </a:p>
          <a:p>
            <a:r>
              <a:rPr lang="en-US" sz="1000" b="1" i="1" dirty="0" smtClean="0"/>
              <a:t>Footnotes:</a:t>
            </a:r>
          </a:p>
          <a:p>
            <a:r>
              <a:rPr lang="en-US" sz="1000" i="1" baseline="30000" dirty="0" smtClean="0"/>
              <a:t>4 </a:t>
            </a:r>
            <a:r>
              <a:rPr lang="en-US" sz="1000" i="1" kern="1200" dirty="0" smtClean="0">
                <a:solidFill>
                  <a:schemeClr val="tx1"/>
                </a:solidFill>
                <a:latin typeface="Arial" charset="0"/>
                <a:ea typeface="+mn-ea"/>
                <a:cs typeface="+mn-cs"/>
              </a:rPr>
              <a:t>The conditions and standards for this TLO have been modified because it is unsafe and impractical to conduct a real vehicle rollover to train egress.  Thus, dry rollover training devices (e.g., HEAT and MET) will be used to simulate dry rollovers. Note that although learning rollover avoidance guidelines is a critical objective for this training, the terminal objective is rollover and egress training, not driver’s training.  Vehicle driver training is conducted by motor transport prior to this training, thus additional driver training here is unnecessary.  This rollover and egress training reiterates and expands on rollover-relevant characteristics, components, and considerations of wheeled vehicles, as well as, general rollover avoidance guidelines for wheeled vehicles to specifically call attention to, and associate this knowledge with, this egress training.</a:t>
            </a:r>
            <a:r>
              <a:rPr lang="en-US" sz="1000" kern="1200" dirty="0" smtClean="0">
                <a:solidFill>
                  <a:schemeClr val="tx1"/>
                </a:solidFill>
                <a:latin typeface="Arial" charset="0"/>
                <a:ea typeface="+mn-ea"/>
                <a:cs typeface="+mn-cs"/>
              </a:rPr>
              <a:t>   </a:t>
            </a:r>
          </a:p>
          <a:p>
            <a:endParaRPr lang="en-US" sz="1000" dirty="0" smtClean="0"/>
          </a:p>
          <a:p>
            <a:r>
              <a:rPr lang="en-US" sz="1000" i="1" baseline="30000" dirty="0" smtClean="0"/>
              <a:t>5 </a:t>
            </a:r>
            <a:r>
              <a:rPr lang="en-US" sz="1000" i="1" kern="1200" dirty="0" smtClean="0">
                <a:solidFill>
                  <a:schemeClr val="tx1"/>
                </a:solidFill>
                <a:latin typeface="Arial" charset="0"/>
                <a:ea typeface="+mn-ea"/>
                <a:cs typeface="+mn-cs"/>
              </a:rPr>
              <a:t>The references cited in this TLO standard statement are the SME validated HEAT student and train-the-trainer lesson plans and the Army-developed MET Training Support Package (20 April 2009) until the technical references can be updated and validated</a:t>
            </a:r>
            <a:r>
              <a:rPr lang="en-US" sz="1000" i="1" dirty="0" smtClean="0"/>
              <a:t>.</a:t>
            </a:r>
          </a:p>
          <a:p>
            <a:endParaRPr lang="en-US" sz="10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0392521-F829-4E26-8CB1-89537825B18A}" type="slidenum">
              <a:rPr lang="en-US" smtClean="0"/>
              <a:pPr/>
              <a:t>30</a:t>
            </a:fld>
            <a:endParaRPr lang="en-US" smtClean="0"/>
          </a:p>
        </p:txBody>
      </p:sp>
      <p:sp>
        <p:nvSpPr>
          <p:cNvPr id="73731" name="Rectangle 2"/>
          <p:cNvSpPr>
            <a:spLocks noGrp="1" noRot="1" noChangeAspect="1" noChangeArrowheads="1" noTextEdit="1"/>
          </p:cNvSpPr>
          <p:nvPr>
            <p:ph type="sldImg"/>
          </p:nvPr>
        </p:nvSpPr>
        <p:spPr>
          <a:xfrm>
            <a:off x="2319338" y="138113"/>
            <a:ext cx="2336800" cy="1752600"/>
          </a:xfrm>
          <a:ln/>
        </p:spPr>
      </p:sp>
      <p:sp>
        <p:nvSpPr>
          <p:cNvPr id="59396" name="Rectangle 3"/>
          <p:cNvSpPr>
            <a:spLocks noGrp="1" noChangeArrowheads="1"/>
          </p:cNvSpPr>
          <p:nvPr>
            <p:ph type="body" idx="1"/>
          </p:nvPr>
        </p:nvSpPr>
        <p:spPr>
          <a:xfrm>
            <a:off x="220663" y="1826082"/>
            <a:ext cx="6538912" cy="4183063"/>
          </a:xfrm>
          <a:ln/>
        </p:spPr>
        <p:txBody>
          <a:bodyPr/>
          <a:lstStyle/>
          <a:p>
            <a:pPr>
              <a:defRPr/>
            </a:pPr>
            <a:r>
              <a:rPr lang="en-US" sz="1000" b="1" u="sng" dirty="0" smtClean="0"/>
              <a:t>TRANSITION</a:t>
            </a:r>
            <a:r>
              <a:rPr lang="en-US" sz="1000" b="1" dirty="0" smtClean="0"/>
              <a:t>:</a:t>
            </a:r>
            <a:r>
              <a:rPr lang="en-US" sz="1000" dirty="0" smtClean="0"/>
              <a:t> This concludes the section on the procedures performed before and during a dry rollover accident per crew position.  Do you have any questions? </a:t>
            </a:r>
          </a:p>
          <a:p>
            <a:pPr>
              <a:defRPr/>
            </a:pPr>
            <a:r>
              <a:rPr lang="en-US" sz="1000" dirty="0" smtClean="0"/>
              <a:t> </a:t>
            </a:r>
          </a:p>
          <a:p>
            <a:pPr>
              <a:defRPr/>
            </a:pPr>
            <a:r>
              <a:rPr lang="en-US" sz="1000" b="1" dirty="0" smtClean="0"/>
              <a:t>INSTRUCTOR NOTE</a:t>
            </a:r>
            <a:endParaRPr lang="en-US" sz="1000" dirty="0" smtClean="0"/>
          </a:p>
          <a:p>
            <a:pPr>
              <a:defRPr/>
            </a:pPr>
            <a:r>
              <a:rPr lang="en-US" sz="1000" dirty="0" smtClean="0"/>
              <a:t>After answering the Marines’ questions, ask the following suggested comprehension check questions, and/or your own questions, and remediate as needed before proceeding. Click on the PowerPoint screen to display the suggested question and answer.</a:t>
            </a:r>
          </a:p>
          <a:p>
            <a:pPr>
              <a:defRPr/>
            </a:pPr>
            <a:r>
              <a:rPr lang="en-US" sz="1000" dirty="0" smtClean="0"/>
              <a:t> </a:t>
            </a:r>
          </a:p>
          <a:p>
            <a:pPr>
              <a:defRPr/>
            </a:pPr>
            <a:r>
              <a:rPr lang="en-US" sz="1000" b="1" u="sng" dirty="0" smtClean="0"/>
              <a:t>Question:</a:t>
            </a:r>
            <a:endParaRPr lang="en-US" sz="1000" dirty="0" smtClean="0"/>
          </a:p>
          <a:p>
            <a:pPr>
              <a:defRPr/>
            </a:pPr>
            <a:r>
              <a:rPr lang="en-US" sz="1000" dirty="0" smtClean="0"/>
              <a:t>Describe the differences between the procedures performed by the Vehicle Driver, Gunner, and other crewmembers before and during a rollover.</a:t>
            </a:r>
          </a:p>
          <a:p>
            <a:pPr>
              <a:defRPr/>
            </a:pPr>
            <a:r>
              <a:rPr lang="en-US" sz="1000" b="1" u="sng" dirty="0" smtClean="0"/>
              <a:t>Answer:</a:t>
            </a:r>
            <a:endParaRPr lang="en-US" sz="1000" dirty="0" smtClean="0"/>
          </a:p>
          <a:p>
            <a:pPr marL="228600" indent="-228600">
              <a:buFont typeface="Arial" pitchFamily="34" charset="0"/>
              <a:buChar char="•"/>
              <a:defRPr/>
            </a:pPr>
            <a:r>
              <a:rPr lang="en-US" sz="1000" dirty="0" smtClean="0"/>
              <a:t>The </a:t>
            </a:r>
            <a:r>
              <a:rPr lang="en-US" sz="1000" u="sng" dirty="0" smtClean="0"/>
              <a:t>Vehicle Driver </a:t>
            </a:r>
            <a:r>
              <a:rPr lang="en-US" sz="1000" dirty="0" smtClean="0"/>
              <a:t>releases the accelerator and continues to navigate the vehicle through the accident.  The driver does not attempt to grab the Gunner. </a:t>
            </a:r>
          </a:p>
          <a:p>
            <a:pPr marL="228600" indent="-228600">
              <a:buFont typeface="Arial" pitchFamily="34" charset="0"/>
              <a:buChar char="•"/>
              <a:defRPr/>
            </a:pPr>
            <a:r>
              <a:rPr lang="en-US" sz="1000" dirty="0" smtClean="0"/>
              <a:t>The </a:t>
            </a:r>
            <a:r>
              <a:rPr lang="en-US" sz="1000" u="sng" dirty="0" smtClean="0"/>
              <a:t>Gunner</a:t>
            </a:r>
            <a:r>
              <a:rPr lang="en-US" sz="1000" dirty="0" smtClean="0"/>
              <a:t> tries to get into the vehicle first and foremost, and then tries to avoid placing hands or figures in the turret to avoid additional potential injuries.</a:t>
            </a:r>
          </a:p>
          <a:p>
            <a:pPr marL="228600" indent="-228600">
              <a:buFont typeface="Arial" pitchFamily="34" charset="0"/>
              <a:buChar char="•"/>
              <a:defRPr/>
            </a:pPr>
            <a:r>
              <a:rPr lang="en-US" sz="1000" dirty="0" smtClean="0"/>
              <a:t>The </a:t>
            </a:r>
            <a:r>
              <a:rPr lang="en-US" sz="1000" u="sng" dirty="0" smtClean="0"/>
              <a:t>Other Crewmembers</a:t>
            </a:r>
            <a:r>
              <a:rPr lang="en-US" sz="1000" dirty="0" smtClean="0"/>
              <a:t> (</a:t>
            </a:r>
            <a:r>
              <a:rPr lang="en-US" sz="1000" kern="1200" dirty="0" smtClean="0">
                <a:solidFill>
                  <a:schemeClr val="tx1"/>
                </a:solidFill>
                <a:latin typeface="Arial" charset="0"/>
                <a:ea typeface="+mn-ea"/>
                <a:cs typeface="+mn-cs"/>
              </a:rPr>
              <a:t>except those in front seat or not near the Gunner) attempt to pull the Gunner into the vehicle, hold him/her down, and secure their weapons</a:t>
            </a:r>
            <a:r>
              <a:rPr lang="en-US" sz="1000" dirty="0" smtClean="0"/>
              <a:t>.</a:t>
            </a:r>
          </a:p>
          <a:p>
            <a:r>
              <a:rPr lang="en-US" sz="1000" b="1" u="sng" kern="1200" dirty="0" smtClean="0">
                <a:solidFill>
                  <a:schemeClr val="tx1"/>
                </a:solidFill>
                <a:latin typeface="Arial" charset="0"/>
                <a:ea typeface="+mn-ea"/>
                <a:cs typeface="+mn-cs"/>
              </a:rPr>
              <a:t>Question:</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Explain how to assume a proper brace position </a:t>
            </a:r>
            <a:r>
              <a:rPr lang="en-US" sz="1000" dirty="0" smtClean="0">
                <a:latin typeface="Arial" charset="0"/>
              </a:rPr>
              <a:t>if you are a passenger that is not near the Gunner</a:t>
            </a:r>
            <a:r>
              <a:rPr lang="en-US" sz="1000" kern="1200" dirty="0" smtClean="0">
                <a:solidFill>
                  <a:schemeClr val="tx1"/>
                </a:solidFill>
                <a:latin typeface="Arial" charset="0"/>
                <a:ea typeface="+mn-ea"/>
                <a:cs typeface="+mn-cs"/>
              </a:rPr>
              <a:t>.</a:t>
            </a:r>
          </a:p>
          <a:p>
            <a:r>
              <a:rPr lang="en-US" sz="1000" b="1" u="sng" kern="1200" dirty="0" smtClean="0">
                <a:solidFill>
                  <a:schemeClr val="tx1"/>
                </a:solidFill>
                <a:latin typeface="Arial" charset="0"/>
                <a:ea typeface="+mn-ea"/>
                <a:cs typeface="+mn-cs"/>
              </a:rPr>
              <a:t>Answer:</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You should: </a:t>
            </a:r>
          </a:p>
          <a:p>
            <a:pPr marL="228600" lvl="0" indent="-228600">
              <a:buFont typeface="+mj-lt"/>
              <a:buAutoNum type="arabicPeriod"/>
            </a:pPr>
            <a:r>
              <a:rPr lang="en-US" sz="1000" kern="1200" dirty="0" smtClean="0">
                <a:solidFill>
                  <a:schemeClr val="tx1"/>
                </a:solidFill>
                <a:latin typeface="Arial" charset="0"/>
                <a:ea typeface="+mn-ea"/>
                <a:cs typeface="+mn-cs"/>
              </a:rPr>
              <a:t>Secure weapon with one hand.</a:t>
            </a:r>
          </a:p>
          <a:p>
            <a:pPr marL="228600" lvl="0" indent="-228600">
              <a:buFont typeface="+mj-lt"/>
              <a:buAutoNum type="arabicPeriod"/>
            </a:pPr>
            <a:r>
              <a:rPr lang="en-US" sz="1000" kern="1200" dirty="0" smtClean="0">
                <a:solidFill>
                  <a:schemeClr val="tx1"/>
                </a:solidFill>
                <a:latin typeface="Arial" charset="0"/>
                <a:ea typeface="+mn-ea"/>
                <a:cs typeface="+mn-cs"/>
              </a:rPr>
              <a:t>Tuck other hand under leg and grip the front of the seat (or) grab opposite side shoulder strap with free hand.</a:t>
            </a:r>
          </a:p>
          <a:p>
            <a:pPr marL="228600" lvl="0" indent="-228600">
              <a:buFont typeface="+mj-lt"/>
              <a:buAutoNum type="arabicPeriod"/>
            </a:pPr>
            <a:r>
              <a:rPr lang="en-US" sz="1000" kern="1200" dirty="0" smtClean="0">
                <a:solidFill>
                  <a:schemeClr val="tx1"/>
                </a:solidFill>
                <a:latin typeface="Arial" charset="0"/>
                <a:ea typeface="+mn-ea"/>
                <a:cs typeface="+mn-cs"/>
              </a:rPr>
              <a:t>Tuck chin into their chest.</a:t>
            </a:r>
          </a:p>
          <a:p>
            <a:pPr marL="228600" lvl="0" indent="-228600">
              <a:buFont typeface="+mj-lt"/>
              <a:buAutoNum type="arabicPeriod"/>
            </a:pPr>
            <a:r>
              <a:rPr lang="en-US" sz="1000" kern="1200" dirty="0" smtClean="0">
                <a:solidFill>
                  <a:schemeClr val="tx1"/>
                </a:solidFill>
                <a:latin typeface="Arial" charset="0"/>
                <a:ea typeface="+mn-ea"/>
                <a:cs typeface="+mn-cs"/>
              </a:rPr>
              <a:t>Plant feet firmly on the floor without locking knees.</a:t>
            </a:r>
          </a:p>
          <a:p>
            <a:pPr marL="228600" lvl="0" indent="-228600">
              <a:buFont typeface="+mj-lt"/>
              <a:buAutoNum type="arabicPeriod"/>
            </a:pPr>
            <a:r>
              <a:rPr lang="en-US" sz="1000" kern="1200" dirty="0" smtClean="0">
                <a:solidFill>
                  <a:schemeClr val="tx1"/>
                </a:solidFill>
                <a:latin typeface="Arial" charset="0"/>
                <a:ea typeface="+mn-ea"/>
                <a:cs typeface="+mn-cs"/>
              </a:rPr>
              <a:t>Press lower back into the seat.</a:t>
            </a:r>
          </a:p>
          <a:p>
            <a:pPr marL="228600" lvl="0" indent="-228600">
              <a:buFont typeface="+mj-lt"/>
              <a:buAutoNum type="arabicPeriod"/>
            </a:pPr>
            <a:r>
              <a:rPr lang="en-US" sz="1000" kern="1200" dirty="0" smtClean="0">
                <a:solidFill>
                  <a:schemeClr val="tx1"/>
                </a:solidFill>
                <a:latin typeface="Arial" charset="0"/>
                <a:ea typeface="+mn-ea"/>
                <a:cs typeface="+mn-cs"/>
              </a:rPr>
              <a:t>Wait until the violent motion stops.</a:t>
            </a:r>
          </a:p>
          <a:p>
            <a:r>
              <a:rPr lang="en-US" sz="1000" kern="1200" dirty="0" smtClean="0">
                <a:solidFill>
                  <a:schemeClr val="tx1"/>
                </a:solidFill>
                <a:latin typeface="Arial" charset="0"/>
                <a:ea typeface="+mn-ea"/>
                <a:cs typeface="+mn-cs"/>
              </a:rPr>
              <a:t>To secure weapon, you should: </a:t>
            </a:r>
          </a:p>
          <a:p>
            <a:pPr marL="228600" lvl="0" indent="-228600">
              <a:buFont typeface="+mj-lt"/>
              <a:buAutoNum type="arabicPeriod"/>
            </a:pPr>
            <a:r>
              <a:rPr lang="en-US" sz="1000" kern="1200" dirty="0" smtClean="0">
                <a:solidFill>
                  <a:schemeClr val="tx1"/>
                </a:solidFill>
                <a:latin typeface="Arial" charset="0"/>
                <a:ea typeface="+mn-ea"/>
                <a:cs typeface="+mn-cs"/>
              </a:rPr>
              <a:t>Place one end of the weapon on the ground (outside of one leg - not in between legs).</a:t>
            </a:r>
          </a:p>
          <a:p>
            <a:pPr marL="228600" lvl="0" indent="-228600">
              <a:buFont typeface="+mj-lt"/>
              <a:buAutoNum type="arabicPeriod"/>
            </a:pPr>
            <a:r>
              <a:rPr lang="en-US" sz="1000" kern="1200" dirty="0" smtClean="0">
                <a:solidFill>
                  <a:schemeClr val="tx1"/>
                </a:solidFill>
                <a:latin typeface="Arial" charset="0"/>
                <a:ea typeface="+mn-ea"/>
                <a:cs typeface="+mn-cs"/>
              </a:rPr>
              <a:t>Hold onto the other end with one hand.</a:t>
            </a:r>
          </a:p>
          <a:p>
            <a:pPr marL="228600" lvl="0" indent="-228600">
              <a:buFont typeface="+mj-lt"/>
              <a:buAutoNum type="arabicPeriod"/>
            </a:pPr>
            <a:r>
              <a:rPr lang="en-US" sz="1000" kern="1200" dirty="0" smtClean="0">
                <a:solidFill>
                  <a:schemeClr val="tx1"/>
                </a:solidFill>
                <a:latin typeface="Arial" charset="0"/>
                <a:ea typeface="+mn-ea"/>
                <a:cs typeface="+mn-cs"/>
              </a:rPr>
              <a:t>Place trigger side away from face/body.</a:t>
            </a:r>
          </a:p>
          <a:p>
            <a:pPr>
              <a:defRPr/>
            </a:pPr>
            <a:endParaRPr lang="en-US" sz="1000" dirty="0" smtClean="0"/>
          </a:p>
          <a:p>
            <a:pPr>
              <a:defRPr/>
            </a:pPr>
            <a:r>
              <a:rPr lang="en-US" sz="1000" b="1" u="sng" dirty="0" smtClean="0"/>
              <a:t>Review:</a:t>
            </a:r>
            <a:endParaRPr lang="en-US" sz="1000" dirty="0" smtClean="0"/>
          </a:p>
          <a:p>
            <a:pPr>
              <a:defRPr/>
            </a:pPr>
            <a:r>
              <a:rPr lang="en-US" sz="1000" b="1" dirty="0" smtClean="0"/>
              <a:t>INSTRUCTOR NOTE</a:t>
            </a:r>
            <a:endParaRPr lang="en-US" sz="1000" dirty="0" smtClean="0"/>
          </a:p>
          <a:p>
            <a:pPr>
              <a:defRPr/>
            </a:pPr>
            <a:r>
              <a:rPr lang="en-US" sz="1000" dirty="0" smtClean="0"/>
              <a:t>Remediate the Marines’ answers to the comprehension check question above to review this section.</a:t>
            </a:r>
          </a:p>
          <a:p>
            <a:pPr>
              <a:defRPr/>
            </a:pPr>
            <a:r>
              <a:rPr lang="en-US" sz="1000" dirty="0" smtClean="0"/>
              <a:t> </a:t>
            </a:r>
            <a:r>
              <a:rPr lang="en-US" sz="1000" b="1" dirty="0" smtClean="0"/>
              <a:t>In the next section</a:t>
            </a:r>
            <a:r>
              <a:rPr lang="en-US" sz="1000" dirty="0" smtClean="0"/>
              <a:t>, </a:t>
            </a:r>
            <a:r>
              <a:rPr lang="en-US" sz="1000" kern="1200" dirty="0" smtClean="0">
                <a:solidFill>
                  <a:schemeClr val="tx1"/>
                </a:solidFill>
                <a:latin typeface="Arial" charset="0"/>
                <a:ea typeface="+mn-ea"/>
                <a:cs typeface="+mn-cs"/>
              </a:rPr>
              <a:t>you will learn about the procedures you will perform after a dry rollover accident to egress, account for crewmembers, and establish security</a:t>
            </a:r>
            <a:r>
              <a:rPr lang="en-US" sz="1000" dirty="0" smtClean="0"/>
              <a:t>.</a:t>
            </a:r>
          </a:p>
          <a:p>
            <a:pPr>
              <a:defRPr/>
            </a:pPr>
            <a:r>
              <a:rPr lang="en-US" sz="1000" b="1" dirty="0" smtClean="0"/>
              <a:t> </a:t>
            </a:r>
            <a:endParaRPr lang="en-US" sz="10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9F67BDB-E36E-404E-BC89-7883E4084688}" type="slidenum">
              <a:rPr lang="en-US" smtClean="0"/>
              <a:pPr/>
              <a:t>31</a:t>
            </a:fld>
            <a:endParaRPr lang="en-US" smtClean="0"/>
          </a:p>
        </p:txBody>
      </p:sp>
      <p:sp>
        <p:nvSpPr>
          <p:cNvPr id="75779" name="Rectangle 2"/>
          <p:cNvSpPr>
            <a:spLocks noGrp="1" noRot="1" noChangeAspect="1" noChangeArrowheads="1" noTextEdit="1"/>
          </p:cNvSpPr>
          <p:nvPr>
            <p:ph type="sldImg"/>
          </p:nvPr>
        </p:nvSpPr>
        <p:spPr>
          <a:xfrm>
            <a:off x="2152650" y="152400"/>
            <a:ext cx="2727325" cy="2044700"/>
          </a:xfrm>
          <a:ln/>
        </p:spPr>
      </p:sp>
      <p:sp>
        <p:nvSpPr>
          <p:cNvPr id="76804" name="Rectangle 3"/>
          <p:cNvSpPr>
            <a:spLocks noGrp="1" noChangeArrowheads="1"/>
          </p:cNvSpPr>
          <p:nvPr>
            <p:ph type="body" idx="1"/>
          </p:nvPr>
        </p:nvSpPr>
        <p:spPr>
          <a:xfrm>
            <a:off x="369888" y="2263788"/>
            <a:ext cx="6251575" cy="4183062"/>
          </a:xfrm>
          <a:ln/>
        </p:spPr>
        <p:txBody>
          <a:bodyPr/>
          <a:lstStyle/>
          <a:p>
            <a:pPr>
              <a:defRPr/>
            </a:pPr>
            <a:r>
              <a:rPr lang="en-US" sz="1000" b="1" dirty="0" smtClean="0"/>
              <a:t>INSTRUCTOR NOTE</a:t>
            </a:r>
            <a:endParaRPr lang="en-US" sz="1000" dirty="0" smtClean="0"/>
          </a:p>
          <a:p>
            <a:r>
              <a:rPr lang="en-US" sz="1000" kern="1200" dirty="0" smtClean="0">
                <a:solidFill>
                  <a:schemeClr val="tx1"/>
                </a:solidFill>
                <a:latin typeface="Arial" charset="0"/>
                <a:ea typeface="+mn-ea"/>
                <a:cs typeface="+mn-cs"/>
              </a:rPr>
              <a:t>Inform the Marines that these procedures focus on dry, not wet, egress, but that key points about wet egress and rescue will be integrated throughout and discussed at the end. </a:t>
            </a:r>
          </a:p>
          <a:p>
            <a:pPr>
              <a:defRPr/>
            </a:pPr>
            <a:r>
              <a:rPr lang="en-US" sz="1000" b="1" dirty="0" smtClean="0"/>
              <a:t>STEP 4 - INSTRUCTOR NOTE - </a:t>
            </a:r>
            <a:r>
              <a:rPr lang="en-US" sz="1000" kern="1200" dirty="0" smtClean="0">
                <a:solidFill>
                  <a:schemeClr val="tx1"/>
                </a:solidFill>
                <a:latin typeface="Arial" charset="0"/>
                <a:ea typeface="+mn-ea"/>
                <a:cs typeface="+mn-cs"/>
              </a:rPr>
              <a:t>Explain that to re-orient given </a:t>
            </a:r>
            <a:r>
              <a:rPr lang="en-US" sz="1000" u="sng" kern="1200" dirty="0" smtClean="0">
                <a:solidFill>
                  <a:schemeClr val="tx1"/>
                </a:solidFill>
                <a:latin typeface="Arial" charset="0"/>
                <a:ea typeface="+mn-ea"/>
                <a:cs typeface="+mn-cs"/>
              </a:rPr>
              <a:t>visibility</a:t>
            </a:r>
            <a:r>
              <a:rPr lang="en-US" sz="1000" kern="1200" dirty="0" smtClean="0">
                <a:solidFill>
                  <a:schemeClr val="tx1"/>
                </a:solidFill>
                <a:latin typeface="Arial" charset="0"/>
                <a:ea typeface="+mn-ea"/>
                <a:cs typeface="+mn-cs"/>
              </a:rPr>
              <a:t>, Marines should keep seatbelts engaged, hold onto reference, sit up straight, look around to regain orientation relative to the rest of the vehicle, determine where they will fall when they release their seatbelt, and determine if another Marine is located in their landing spot.  If someone is in the landing spot, allow them to get out of their seatbelt first in order to help you get down.  Communicate!</a:t>
            </a:r>
          </a:p>
          <a:p>
            <a:r>
              <a:rPr lang="en-US" sz="1000" kern="1200" dirty="0" smtClean="0">
                <a:solidFill>
                  <a:schemeClr val="tx1"/>
                </a:solidFill>
                <a:latin typeface="Arial" charset="0"/>
                <a:ea typeface="+mn-ea"/>
                <a:cs typeface="+mn-cs"/>
              </a:rPr>
              <a:t>Explain that to re-orient given a </a:t>
            </a:r>
            <a:r>
              <a:rPr lang="en-US" sz="1000" u="sng" kern="1200" dirty="0" smtClean="0">
                <a:solidFill>
                  <a:schemeClr val="tx1"/>
                </a:solidFill>
                <a:latin typeface="Arial" charset="0"/>
                <a:ea typeface="+mn-ea"/>
                <a:cs typeface="+mn-cs"/>
              </a:rPr>
              <a:t>no visibility</a:t>
            </a:r>
            <a:r>
              <a:rPr lang="en-US" sz="1000" kern="1200" dirty="0" smtClean="0">
                <a:solidFill>
                  <a:schemeClr val="tx1"/>
                </a:solidFill>
                <a:latin typeface="Arial" charset="0"/>
                <a:ea typeface="+mn-ea"/>
                <a:cs typeface="+mn-cs"/>
              </a:rPr>
              <a:t> dry environment, Marines should keep seatbelts engaged, hold onto reference, sit up straight, recall their orientation relative to the rest of the vehicle, anticipate where they will fall when they release their seatbelt, recall if another Marine was in the landing spot before the accident, and recall what reference points are available from that position.   If someone may be in the landing spot, attempt to establish communication with them (or others) to allow them to get out of their seatbelt first and then help you get down. </a:t>
            </a:r>
          </a:p>
          <a:p>
            <a:r>
              <a:rPr lang="en-US" sz="1000" kern="1200" dirty="0" smtClean="0">
                <a:solidFill>
                  <a:schemeClr val="tx1"/>
                </a:solidFill>
                <a:latin typeface="Arial" charset="0"/>
                <a:ea typeface="+mn-ea"/>
                <a:cs typeface="+mn-cs"/>
              </a:rPr>
              <a:t>Remind Marines to use lighting techniques, such as chemical and flash lights, to improve visibility when they are in the dark.</a:t>
            </a:r>
          </a:p>
          <a:p>
            <a:pPr>
              <a:defRPr/>
            </a:pPr>
            <a:r>
              <a:rPr lang="en-US" sz="1000" b="1" dirty="0" smtClean="0"/>
              <a:t>STEP 5 - INSTRUCTOR NOTE - </a:t>
            </a:r>
            <a:r>
              <a:rPr lang="en-US" sz="1000" kern="1200" dirty="0" smtClean="0">
                <a:solidFill>
                  <a:schemeClr val="tx1"/>
                </a:solidFill>
                <a:latin typeface="Arial" charset="0"/>
                <a:ea typeface="+mn-ea"/>
                <a:cs typeface="+mn-cs"/>
              </a:rPr>
              <a:t>Describe how Marines may be hanging and will need to brace one hand against the roof, other seats, etc. depending on the direction they are being pulled by gravity.</a:t>
            </a:r>
          </a:p>
          <a:p>
            <a:pPr>
              <a:defRPr/>
            </a:pPr>
            <a:r>
              <a:rPr lang="en-US" sz="1000" b="1" dirty="0" smtClean="0"/>
              <a:t>STEP 6 - INSTRUCTOR NOTE - </a:t>
            </a:r>
            <a:r>
              <a:rPr lang="en-US" sz="1000" kern="1200" dirty="0" smtClean="0">
                <a:solidFill>
                  <a:schemeClr val="tx1"/>
                </a:solidFill>
                <a:latin typeface="Arial" charset="0"/>
                <a:ea typeface="+mn-ea"/>
                <a:cs typeface="+mn-cs"/>
              </a:rPr>
              <a:t>Describe how Marines push against supports to release the tension from the seatbelt buckle.  Emphasize that Marines should not unlatch their seatbelt until they have properly braced themselves.  They should be prepared to fall!  They should protect their necks at all costs by tucking their head!</a:t>
            </a:r>
          </a:p>
          <a:p>
            <a:pPr>
              <a:defRPr/>
            </a:pPr>
            <a:r>
              <a:rPr lang="en-US" sz="1000" b="1" dirty="0" smtClean="0"/>
              <a:t>STEP 7 - INSTRUCTOR NOTE - </a:t>
            </a:r>
            <a:r>
              <a:rPr lang="en-US" sz="1000" kern="1200" dirty="0" smtClean="0">
                <a:solidFill>
                  <a:schemeClr val="tx1"/>
                </a:solidFill>
                <a:latin typeface="Arial" charset="0"/>
                <a:ea typeface="+mn-ea"/>
                <a:cs typeface="+mn-cs"/>
              </a:rPr>
              <a:t>Emphasize how they need to be aware of their buddies so they do not kick or jabbed them!  Emphasize how their gear may get caught on something.  Emphasize how they must maintain general weapon awareness at all times in a combat zone because they will be in condition 1!</a:t>
            </a:r>
          </a:p>
          <a:p>
            <a:pPr>
              <a:defRPr/>
            </a:pPr>
            <a:r>
              <a:rPr lang="en-US" sz="1000" b="1" dirty="0" smtClean="0"/>
              <a:t>STEP 8 - INSTRUCTOR NOTE - </a:t>
            </a:r>
            <a:r>
              <a:rPr lang="en-US" sz="1000" kern="1200" dirty="0" smtClean="0">
                <a:solidFill>
                  <a:schemeClr val="tx1"/>
                </a:solidFill>
                <a:latin typeface="Arial" charset="0"/>
                <a:ea typeface="+mn-ea"/>
                <a:cs typeface="+mn-cs"/>
              </a:rPr>
              <a:t>Describe to the Marines how dropping out of their seats after a dry rollover is more disorienting than they might expect.  Simple things can become complicated and they should remain calm and get re-oriented.  They should locate preplanned physical reference points if little or no visibility.</a:t>
            </a:r>
          </a:p>
          <a:p>
            <a:pPr>
              <a:defRPr/>
            </a:pPr>
            <a:r>
              <a:rPr lang="en-US" sz="1000" b="1" dirty="0" smtClean="0"/>
              <a:t>STEP 10 - INSTRUCTOR NOTE - </a:t>
            </a:r>
            <a:r>
              <a:rPr lang="en-US" sz="1000" kern="1200" dirty="0" smtClean="0">
                <a:solidFill>
                  <a:schemeClr val="tx1"/>
                </a:solidFill>
                <a:latin typeface="Arial" charset="0"/>
                <a:ea typeface="+mn-ea"/>
                <a:cs typeface="+mn-cs"/>
              </a:rPr>
              <a:t>Crewmember accountability and injury assessment is crucial prior to exiting the vehicle under dry conditions.</a:t>
            </a:r>
          </a:p>
          <a:p>
            <a:r>
              <a:rPr lang="en-US" sz="1000" kern="1200" dirty="0" smtClean="0">
                <a:solidFill>
                  <a:schemeClr val="tx1"/>
                </a:solidFill>
                <a:latin typeface="Arial" charset="0"/>
                <a:ea typeface="+mn-ea"/>
                <a:cs typeface="+mn-cs"/>
              </a:rPr>
              <a:t>Describe how the Vehicle Commander or senior Marine should ascertain the injury status of each crewmember, determine if anyone needs immediate medical assistance or help getting out of the vehicle, use verbal/non-verbal communication (as appropriate) to indicate status/need for assistance. </a:t>
            </a:r>
          </a:p>
          <a:p>
            <a:r>
              <a:rPr lang="en-US" sz="1000" kern="1200" dirty="0" smtClean="0">
                <a:solidFill>
                  <a:schemeClr val="tx1"/>
                </a:solidFill>
                <a:latin typeface="Arial" charset="0"/>
                <a:ea typeface="+mn-ea"/>
                <a:cs typeface="+mn-cs"/>
              </a:rPr>
              <a:t>Advise Marines of the importance of establishing some sort of non-verbal communication amongst themselves before going on a mission.</a:t>
            </a:r>
          </a:p>
          <a:p>
            <a:r>
              <a:rPr lang="en-US" sz="1000" kern="1200" dirty="0" smtClean="0">
                <a:solidFill>
                  <a:schemeClr val="tx1"/>
                </a:solidFill>
                <a:latin typeface="Arial" charset="0"/>
                <a:ea typeface="+mn-ea"/>
                <a:cs typeface="+mn-cs"/>
              </a:rPr>
              <a:t>Describe how, in water and blackout conditions, Marines may not be aware that an injury requires immediate attention until after egress.  </a:t>
            </a:r>
          </a:p>
          <a:p>
            <a:pPr>
              <a:defRPr/>
            </a:pPr>
            <a:r>
              <a:rPr lang="en-US" sz="1000" b="1" dirty="0" smtClean="0"/>
              <a:t>STEP 11 - INSTRUCTOR NOTE - </a:t>
            </a:r>
            <a:r>
              <a:rPr lang="en-US" sz="1000" kern="1200" dirty="0" smtClean="0">
                <a:solidFill>
                  <a:schemeClr val="tx1"/>
                </a:solidFill>
                <a:latin typeface="Arial" charset="0"/>
                <a:ea typeface="+mn-ea"/>
                <a:cs typeface="+mn-cs"/>
              </a:rPr>
              <a:t>Describe to the Marines how they should administer buddy-aid and </a:t>
            </a:r>
            <a:r>
              <a:rPr lang="en-US" sz="1000" u="sng" kern="1200" dirty="0" smtClean="0">
                <a:solidFill>
                  <a:srgbClr val="FF0000"/>
                </a:solidFill>
                <a:latin typeface="Arial" charset="0"/>
                <a:ea typeface="+mn-ea"/>
                <a:cs typeface="+mn-cs"/>
              </a:rPr>
              <a:t>apply a tourniquet immediately to stop major bleeding injuries before dry egress unless immediate evacuation is necessary due to smoke, fire, submersion, etc</a:t>
            </a:r>
            <a:r>
              <a:rPr lang="en-US" sz="1000" kern="1200" dirty="0" smtClean="0">
                <a:solidFill>
                  <a:schemeClr val="tx1"/>
                </a:solidFill>
                <a:latin typeface="Arial" charset="0"/>
                <a:ea typeface="+mn-ea"/>
                <a:cs typeface="+mn-cs"/>
              </a:rPr>
              <a:t>. Because time is extremely limited in submersion conditions, it is critical for each Marine to egress as quickly as possible before attempting to help others.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7EE6C16-C1EE-4858-9BC6-BA9C57AB8AF7}" type="slidenum">
              <a:rPr lang="en-US" smtClean="0"/>
              <a:pPr/>
              <a:t>32</a:t>
            </a:fld>
            <a:endParaRPr lang="en-US" smtClean="0"/>
          </a:p>
        </p:txBody>
      </p:sp>
      <p:sp>
        <p:nvSpPr>
          <p:cNvPr id="76803" name="Rectangle 2"/>
          <p:cNvSpPr>
            <a:spLocks noGrp="1" noRot="1" noChangeAspect="1" noChangeArrowheads="1" noTextEdit="1"/>
          </p:cNvSpPr>
          <p:nvPr>
            <p:ph type="sldImg"/>
          </p:nvPr>
        </p:nvSpPr>
        <p:spPr>
          <a:xfrm>
            <a:off x="1181100" y="141288"/>
            <a:ext cx="4648200" cy="3486150"/>
          </a:xfrm>
          <a:ln/>
        </p:spPr>
      </p:sp>
      <p:sp>
        <p:nvSpPr>
          <p:cNvPr id="77828" name="Rectangle 3"/>
          <p:cNvSpPr>
            <a:spLocks noGrp="1" noChangeArrowheads="1"/>
          </p:cNvSpPr>
          <p:nvPr>
            <p:ph type="body" idx="1"/>
          </p:nvPr>
        </p:nvSpPr>
        <p:spPr>
          <a:xfrm>
            <a:off x="347663" y="3721100"/>
            <a:ext cx="6319837" cy="4183063"/>
          </a:xfrm>
          <a:ln/>
        </p:spPr>
        <p:txBody>
          <a:bodyPr/>
          <a:lstStyle/>
          <a:p>
            <a:pPr>
              <a:defRPr/>
            </a:pPr>
            <a:r>
              <a:rPr lang="en-US" sz="1000" b="1" u="sng" dirty="0" smtClean="0"/>
              <a:t>Crew Dry Egress Procedures Cont.</a:t>
            </a:r>
            <a:endParaRPr lang="en-US" sz="1000" dirty="0" smtClean="0"/>
          </a:p>
          <a:p>
            <a:pPr>
              <a:defRPr/>
            </a:pPr>
            <a:r>
              <a:rPr lang="en-US" sz="1000" dirty="0" smtClean="0"/>
              <a:t> </a:t>
            </a:r>
          </a:p>
          <a:p>
            <a:r>
              <a:rPr lang="en-US" sz="1000" b="1" dirty="0" smtClean="0"/>
              <a:t>STEP 12 - INSTRUCTOR NOTE</a:t>
            </a:r>
            <a:endParaRPr lang="en-US" sz="1000" dirty="0" smtClean="0"/>
          </a:p>
          <a:p>
            <a:r>
              <a:rPr lang="en-US" sz="1000" dirty="0" smtClean="0"/>
              <a:t>Remind the Marines of the issues to consider when attempting to exit from the various egress points when the vehicle comes to a rest in different orientations and how this plays into their selection of a primary and secondary egress plan.</a:t>
            </a:r>
          </a:p>
          <a:p>
            <a:r>
              <a:rPr lang="en-US" sz="1000" b="1" dirty="0" smtClean="0"/>
              <a:t> </a:t>
            </a:r>
            <a:endParaRPr lang="en-US" sz="1000" dirty="0" smtClean="0"/>
          </a:p>
          <a:p>
            <a:r>
              <a:rPr lang="en-US" sz="1000" b="1" dirty="0" smtClean="0"/>
              <a:t>STEP 13 - INSTRUCTOR NOTES</a:t>
            </a:r>
            <a:endParaRPr lang="en-US" sz="1000" dirty="0" smtClean="0"/>
          </a:p>
          <a:p>
            <a:r>
              <a:rPr lang="en-US" sz="1000" kern="1200" dirty="0" smtClean="0">
                <a:solidFill>
                  <a:schemeClr val="tx1"/>
                </a:solidFill>
                <a:latin typeface="Arial" charset="0"/>
                <a:ea typeface="+mn-ea"/>
                <a:cs typeface="+mn-cs"/>
              </a:rPr>
              <a:t>Describe to the Marines how they should locate and follow preplanned reference points if no visibility.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Remind the Marines that doors may be very difficult or impossible to open when the vehicle comes to a rest on its side because of the weight of armored doors.  Armored doors can weigh far in excess of 200 pounds each, and are not meant to be inverted.  More than one Marine may have to really lean into the door to get it opened if this is the only viable exit point.  Climbing and bracing on radio racks, seat sides, etc. will be necessary to get enough leverage and distance to fully open door.</a:t>
            </a:r>
          </a:p>
          <a:p>
            <a:r>
              <a:rPr lang="en-US" sz="1000" kern="1200" dirty="0" smtClean="0">
                <a:solidFill>
                  <a:schemeClr val="tx1"/>
                </a:solidFill>
                <a:latin typeface="Arial" charset="0"/>
                <a:ea typeface="+mn-ea"/>
                <a:cs typeface="+mn-cs"/>
              </a:rPr>
              <a:t> </a:t>
            </a:r>
            <a:endParaRPr lang="en-US" sz="1000" kern="1200" dirty="0">
              <a:solidFill>
                <a:schemeClr val="tx1"/>
              </a:solidFill>
              <a:latin typeface="Arial" charset="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AFA9F41-D9B8-435B-9909-FC4B90C54492}" type="slidenum">
              <a:rPr lang="en-US" smtClean="0"/>
              <a:pPr/>
              <a:t>33</a:t>
            </a:fld>
            <a:endParaRPr lang="en-US" smtClean="0"/>
          </a:p>
        </p:txBody>
      </p:sp>
      <p:sp>
        <p:nvSpPr>
          <p:cNvPr id="77827" name="Rectangle 2"/>
          <p:cNvSpPr>
            <a:spLocks noGrp="1" noRot="1" noChangeAspect="1" noChangeArrowheads="1" noTextEdit="1"/>
          </p:cNvSpPr>
          <p:nvPr>
            <p:ph type="sldImg"/>
          </p:nvPr>
        </p:nvSpPr>
        <p:spPr>
          <a:xfrm>
            <a:off x="2089150" y="149225"/>
            <a:ext cx="2840038" cy="2130425"/>
          </a:xfrm>
          <a:ln/>
        </p:spPr>
      </p:sp>
      <p:sp>
        <p:nvSpPr>
          <p:cNvPr id="78852" name="Rectangle 3"/>
          <p:cNvSpPr>
            <a:spLocks noGrp="1" noChangeArrowheads="1"/>
          </p:cNvSpPr>
          <p:nvPr>
            <p:ph type="body" idx="1"/>
          </p:nvPr>
        </p:nvSpPr>
        <p:spPr>
          <a:xfrm>
            <a:off x="393700" y="2692400"/>
            <a:ext cx="6238875" cy="4183063"/>
          </a:xfrm>
          <a:ln/>
        </p:spPr>
        <p:txBody>
          <a:bodyPr/>
          <a:lstStyle/>
          <a:p>
            <a:pPr>
              <a:defRPr/>
            </a:pPr>
            <a:r>
              <a:rPr lang="en-US" sz="1000" b="1" u="sng" dirty="0" smtClean="0"/>
              <a:t>Crew Dry Egress Procedures Cont.</a:t>
            </a:r>
            <a:endParaRPr lang="en-US" sz="1000" dirty="0" smtClean="0"/>
          </a:p>
          <a:p>
            <a:pPr>
              <a:defRPr/>
            </a:pPr>
            <a:r>
              <a:rPr lang="en-US" sz="1000" dirty="0" smtClean="0"/>
              <a:t> </a:t>
            </a:r>
          </a:p>
          <a:p>
            <a:r>
              <a:rPr lang="en-US" sz="1000" b="1" dirty="0" smtClean="0"/>
              <a:t>STEP 19- INSTRUCTOR NOTE</a:t>
            </a:r>
            <a:endParaRPr lang="en-US" sz="1000" dirty="0" smtClean="0"/>
          </a:p>
          <a:p>
            <a:r>
              <a:rPr lang="en-US" sz="1000" dirty="0" smtClean="0"/>
              <a:t>Describe how the Vehicle Commander or senior Marine will determine the best method for moving injured crewmember(s) and use verbal/non-verbal communication, as appropriate, to indicate best method.</a:t>
            </a:r>
          </a:p>
          <a:p>
            <a:r>
              <a:rPr lang="en-US" sz="1000" dirty="0" smtClean="0"/>
              <a:t> </a:t>
            </a:r>
          </a:p>
          <a:p>
            <a:r>
              <a:rPr lang="en-US" sz="1000" b="1" dirty="0" smtClean="0"/>
              <a:t>STEP 20 - INSTRUCTOR NOTE</a:t>
            </a:r>
            <a:endParaRPr lang="en-US" sz="1000" dirty="0" smtClean="0"/>
          </a:p>
          <a:p>
            <a:r>
              <a:rPr lang="en-US" sz="1000" dirty="0" smtClean="0"/>
              <a:t>Emphasize how coordination, communication, and teamwork are the keys to efficiently moving Marines out of a rolled over vehicle and into a secure area for first aid.</a:t>
            </a:r>
          </a:p>
          <a:p>
            <a:r>
              <a:rPr lang="en-US" sz="1000" dirty="0" smtClean="0"/>
              <a:t>  </a:t>
            </a:r>
          </a:p>
          <a:p>
            <a:r>
              <a:rPr lang="en-US" sz="1000" b="1" dirty="0" smtClean="0"/>
              <a:t>STEP 21 - INSTRUCTOR NOTE</a:t>
            </a:r>
            <a:endParaRPr lang="en-US" sz="1000" dirty="0" smtClean="0"/>
          </a:p>
          <a:p>
            <a:r>
              <a:rPr lang="en-US" sz="1000" dirty="0" smtClean="0"/>
              <a:t>Emphasize to Marines that if a rollover occurs outside the wire, it is treated as a tactical element.  Emphasize that they should look before they leap!  They should not rush out of the first exit only to get shot, blown up, or expose others inside cab!  They should expect the enemy to show up.  Chances are they are already there!  They should look before they exit and exit with their weapons.  </a:t>
            </a:r>
          </a:p>
          <a:p>
            <a:r>
              <a:rPr lang="en-US" sz="1000" dirty="0" smtClean="0"/>
              <a:t> </a:t>
            </a:r>
          </a:p>
          <a:p>
            <a:r>
              <a:rPr lang="en-US" sz="1000" dirty="0" smtClean="0"/>
              <a:t>However, emphasize that under submersion conditions, Marines should drop their weapon in order to use both hands to maintain positive control of at least one physical reference at all times as they move themselves to an exit.     </a:t>
            </a:r>
          </a:p>
          <a:p>
            <a:r>
              <a:rPr lang="en-US" sz="1000" dirty="0" smtClean="0"/>
              <a:t>  </a:t>
            </a:r>
          </a:p>
          <a:p>
            <a:r>
              <a:rPr lang="en-US" sz="1000" b="1" dirty="0" smtClean="0"/>
              <a:t>STEP 22 - INSTRUCTOR NOTE</a:t>
            </a:r>
            <a:endParaRPr lang="en-US" sz="1000" dirty="0" smtClean="0"/>
          </a:p>
          <a:p>
            <a:r>
              <a:rPr lang="en-US" sz="1000" kern="1200" dirty="0" smtClean="0">
                <a:solidFill>
                  <a:schemeClr val="tx1"/>
                </a:solidFill>
                <a:latin typeface="Arial" charset="0"/>
                <a:ea typeface="+mn-ea"/>
                <a:cs typeface="+mn-cs"/>
              </a:rPr>
              <a:t>Briefly describe how the first Marine out of a dry rollover establishes security at the exit to cover the other Marines.  The remaining Marines will establish security posts 360 degrees around the vehicle - ensuring they retain cover from incoming fire. This is explained in detail on the next series of screens</a:t>
            </a:r>
            <a:r>
              <a:rPr lang="en-US" sz="1000" dirty="0" smtClean="0"/>
              <a:t>.</a:t>
            </a:r>
          </a:p>
          <a:p>
            <a:r>
              <a:rPr lang="en-US" sz="1000" dirty="0" smtClean="0"/>
              <a:t> </a:t>
            </a:r>
          </a:p>
          <a:p>
            <a:r>
              <a:rPr lang="en-US" sz="1000" b="1" dirty="0" smtClean="0"/>
              <a:t>STEP 23b - INSTRUCTOR NOTE</a:t>
            </a:r>
            <a:endParaRPr lang="en-US" sz="1000" dirty="0" smtClean="0"/>
          </a:p>
          <a:p>
            <a:r>
              <a:rPr lang="en-US" sz="1000" dirty="0" smtClean="0"/>
              <a:t>Emphasize to the Marines that they should inspect vehicle for fires and fire hazards such as leaking oil, fuel, and hydraulic fluid.  They should use the portable fire extinguisher, as need.  If hazardous/explosive materials are involved, the driver should take actions according to the instructions accompanying the load.</a:t>
            </a:r>
          </a:p>
          <a:p>
            <a:r>
              <a:rPr lang="en-US" sz="1000" dirty="0" smtClean="0"/>
              <a:t>  </a:t>
            </a:r>
          </a:p>
          <a:p>
            <a:r>
              <a:rPr lang="en-US" sz="1000" b="1" dirty="0" smtClean="0"/>
              <a:t>STEP 23c - INSTRUCTOR NOTE</a:t>
            </a:r>
            <a:endParaRPr lang="en-US" sz="1000" dirty="0" smtClean="0"/>
          </a:p>
          <a:p>
            <a:r>
              <a:rPr lang="en-US" sz="1000" dirty="0" smtClean="0"/>
              <a:t>Remind Marines that Vehicle Commander or senior Marine is accountable for all Marines and sensitive items in the vehicle once security is established.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AFA9F41-D9B8-435B-9909-FC4B90C54492}" type="slidenum">
              <a:rPr lang="en-US" smtClean="0"/>
              <a:pPr/>
              <a:t>34</a:t>
            </a:fld>
            <a:endParaRPr lang="en-US" smtClean="0"/>
          </a:p>
        </p:txBody>
      </p:sp>
      <p:sp>
        <p:nvSpPr>
          <p:cNvPr id="77827" name="Rectangle 2"/>
          <p:cNvSpPr>
            <a:spLocks noGrp="1" noRot="1" noChangeAspect="1" noChangeArrowheads="1" noTextEdit="1"/>
          </p:cNvSpPr>
          <p:nvPr>
            <p:ph type="sldImg"/>
          </p:nvPr>
        </p:nvSpPr>
        <p:spPr>
          <a:xfrm>
            <a:off x="2089150" y="149225"/>
            <a:ext cx="2840038" cy="2130425"/>
          </a:xfrm>
          <a:ln/>
        </p:spPr>
      </p:sp>
      <p:sp>
        <p:nvSpPr>
          <p:cNvPr id="78852" name="Rectangle 3"/>
          <p:cNvSpPr>
            <a:spLocks noGrp="1" noChangeArrowheads="1"/>
          </p:cNvSpPr>
          <p:nvPr>
            <p:ph type="body" idx="1"/>
          </p:nvPr>
        </p:nvSpPr>
        <p:spPr>
          <a:xfrm>
            <a:off x="393700" y="2692400"/>
            <a:ext cx="6238875" cy="4183063"/>
          </a:xfrm>
          <a:ln/>
        </p:spPr>
        <p:txBody>
          <a:bodyPr/>
          <a:lstStyle/>
          <a:p>
            <a:pPr lvl="0"/>
            <a:r>
              <a:rPr lang="en-US" sz="1000" b="1" u="sng" strike="noStrike" kern="1200" dirty="0" smtClean="0">
                <a:solidFill>
                  <a:schemeClr val="tx1"/>
                </a:solidFill>
                <a:latin typeface="Arial" charset="0"/>
                <a:ea typeface="+mn-ea"/>
                <a:cs typeface="+mn-cs"/>
              </a:rPr>
              <a:t>Crew Wet Egress Procedure Differences</a:t>
            </a:r>
            <a:endParaRPr lang="en-US" sz="1000" u="none" strike="noStrike" kern="1200" dirty="0" smtClean="0">
              <a:solidFill>
                <a:schemeClr val="tx1"/>
              </a:solidFill>
              <a:latin typeface="Arial" charset="0"/>
              <a:ea typeface="+mn-ea"/>
              <a:cs typeface="+mn-cs"/>
            </a:endParaRPr>
          </a:p>
          <a:p>
            <a:r>
              <a:rPr lang="en-US" sz="1000" b="1" kern="1200" dirty="0" smtClean="0">
                <a:solidFill>
                  <a:schemeClr val="tx1"/>
                </a:solidFill>
                <a:latin typeface="Arial" charset="0"/>
                <a:ea typeface="+mn-ea"/>
                <a:cs typeface="+mn-cs"/>
              </a:rPr>
              <a:t> </a:t>
            </a:r>
            <a:endParaRPr lang="en-US" sz="1000" kern="1200" dirty="0" smtClean="0">
              <a:solidFill>
                <a:schemeClr val="tx1"/>
              </a:solidFill>
              <a:latin typeface="Arial" charset="0"/>
              <a:ea typeface="+mn-ea"/>
              <a:cs typeface="+mn-cs"/>
            </a:endParaRPr>
          </a:p>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Arial" charset="0"/>
                <a:ea typeface="+mn-ea"/>
                <a:cs typeface="+mn-cs"/>
              </a:rPr>
              <a:t>Remind the Marines that the above procedures focused on dry, not wet, egress.  Stress that the following information is for familiarization only and if at all possible, Marines should complete UET to learn more about underwater egress procedures.</a:t>
            </a:r>
          </a:p>
          <a:p>
            <a:r>
              <a:rPr lang="en-US" sz="1000" kern="1200" dirty="0" smtClean="0">
                <a:solidFill>
                  <a:schemeClr val="tx1"/>
                </a:solidFill>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Arial" charset="0"/>
                <a:ea typeface="+mn-ea"/>
                <a:cs typeface="+mn-cs"/>
              </a:rPr>
              <a:t>In most cases your vehicle will be in relatively shallow water (possibly still deep enough to completely submerge vehicle), but not so deep as to make eventual egress and surfacing impossible.  </a:t>
            </a:r>
          </a:p>
          <a:p>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The most important differences between what you should do if you are involved in a wet/submerged rollover versus a dry rollover include: </a:t>
            </a:r>
          </a:p>
          <a:p>
            <a:r>
              <a:rPr lang="en-US" sz="1000" kern="1200" dirty="0" smtClean="0">
                <a:solidFill>
                  <a:schemeClr val="tx1"/>
                </a:solidFill>
                <a:latin typeface="Arial" charset="0"/>
                <a:ea typeface="+mn-ea"/>
                <a:cs typeface="+mn-cs"/>
              </a:rPr>
              <a:t> </a:t>
            </a:r>
          </a:p>
          <a:p>
            <a:pPr marL="228600" lvl="0" indent="-228600" algn="l" rtl="0" eaLnBrk="0" fontAlgn="base" hangingPunct="0">
              <a:spcBef>
                <a:spcPct val="30000"/>
              </a:spcBef>
              <a:spcAft>
                <a:spcPct val="0"/>
              </a:spcAft>
              <a:buFont typeface="+mj-lt"/>
              <a:buAutoNum type="arabicPeriod"/>
              <a:defRPr/>
            </a:pPr>
            <a:r>
              <a:rPr lang="en-US" sz="1000" kern="1200" dirty="0" smtClean="0">
                <a:solidFill>
                  <a:schemeClr val="tx1"/>
                </a:solidFill>
                <a:latin typeface="Arial" charset="0"/>
                <a:ea typeface="+mn-ea"/>
                <a:cs typeface="+mn-cs"/>
              </a:rPr>
              <a:t>Maintain firm, continuous contact with physical references as you work your way to the exit to avoid floating and becoming disoriented.</a:t>
            </a:r>
          </a:p>
          <a:p>
            <a:pPr marL="228600" lvl="0" indent="-228600" algn="l" rtl="0" eaLnBrk="0" fontAlgn="base" hangingPunct="0">
              <a:spcBef>
                <a:spcPct val="30000"/>
              </a:spcBef>
              <a:spcAft>
                <a:spcPct val="0"/>
              </a:spcAft>
              <a:buFont typeface="+mj-lt"/>
              <a:buAutoNum type="arabicPeriod"/>
              <a:defRPr/>
            </a:pPr>
            <a:r>
              <a:rPr lang="en-US" sz="1000" kern="1200" dirty="0" smtClean="0">
                <a:solidFill>
                  <a:schemeClr val="tx1"/>
                </a:solidFill>
                <a:latin typeface="Arial" charset="0"/>
                <a:ea typeface="+mn-ea"/>
                <a:cs typeface="+mn-cs"/>
              </a:rPr>
              <a:t>Exit the vehicle and get to the surface as soon as possible because time is extremely limited.</a:t>
            </a:r>
          </a:p>
          <a:p>
            <a:pPr marL="228600" lvl="0" indent="-228600" algn="l" rtl="0" eaLnBrk="0" fontAlgn="base" hangingPunct="0">
              <a:spcBef>
                <a:spcPct val="30000"/>
              </a:spcBef>
              <a:spcAft>
                <a:spcPct val="0"/>
              </a:spcAft>
              <a:buFont typeface="+mj-lt"/>
              <a:buAutoNum type="arabicPeriod"/>
              <a:defRPr/>
            </a:pPr>
            <a:r>
              <a:rPr lang="en-US" sz="1000" kern="1200" dirty="0" smtClean="0">
                <a:solidFill>
                  <a:schemeClr val="tx1"/>
                </a:solidFill>
                <a:latin typeface="Arial" charset="0"/>
                <a:ea typeface="+mn-ea"/>
                <a:cs typeface="+mn-cs"/>
              </a:rPr>
              <a:t>Do not worry about things like turning off the engine, helping other crewmembers, exiting with weapon, etc.  Instead, simply get to the surface and survive.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000" kern="1200" dirty="0" smtClean="0">
                <a:solidFill>
                  <a:schemeClr val="tx1"/>
                </a:solidFill>
                <a:latin typeface="Arial" charset="0"/>
                <a:ea typeface="+mn-ea"/>
                <a:cs typeface="+mn-cs"/>
              </a:rPr>
              <a:t>If you cannot immediately get out of the vehicle due to water rushing in or being unable to push a door open - DO NOT PANIC. There will be air pockets in the vehicle and you will be able to breathe in those pockets for a short time. Once the water pressure inside equalizes with the outside, you will have an easier time opening doors and/or </a:t>
            </a:r>
            <a:r>
              <a:rPr lang="en-US" sz="1000" kern="1200" dirty="0" err="1" smtClean="0">
                <a:solidFill>
                  <a:schemeClr val="tx1"/>
                </a:solidFill>
                <a:latin typeface="Arial" charset="0"/>
                <a:ea typeface="+mn-ea"/>
                <a:cs typeface="+mn-cs"/>
              </a:rPr>
              <a:t>egressing</a:t>
            </a:r>
            <a:r>
              <a:rPr lang="en-US" sz="1000" kern="1200" dirty="0" smtClean="0">
                <a:solidFill>
                  <a:schemeClr val="tx1"/>
                </a:solidFill>
                <a:latin typeface="Arial" charset="0"/>
                <a:ea typeface="+mn-ea"/>
                <a:cs typeface="+mn-cs"/>
              </a:rPr>
              <a:t> through openings.</a:t>
            </a:r>
          </a:p>
          <a:p>
            <a:pPr marL="228600" lvl="0" indent="-228600" algn="l" rtl="0" eaLnBrk="0" fontAlgn="base" hangingPunct="0">
              <a:spcBef>
                <a:spcPct val="30000"/>
              </a:spcBef>
              <a:spcAft>
                <a:spcPct val="0"/>
              </a:spcAft>
              <a:buFont typeface="+mj-lt"/>
              <a:buAutoNum type="arabicPeriod"/>
              <a:defRPr/>
            </a:pPr>
            <a:r>
              <a:rPr lang="en-US" sz="1000" kern="1200" dirty="0" smtClean="0">
                <a:solidFill>
                  <a:schemeClr val="tx1"/>
                </a:solidFill>
                <a:latin typeface="Arial" charset="0"/>
                <a:ea typeface="+mn-ea"/>
                <a:cs typeface="+mn-cs"/>
              </a:rPr>
              <a:t>After reaching the surface, you can then attempt to assist other crewmembers.  </a:t>
            </a:r>
          </a:p>
          <a:p>
            <a:r>
              <a:rPr lang="en-US" sz="1000" b="1" kern="1200" dirty="0" smtClean="0">
                <a:solidFill>
                  <a:schemeClr val="tx1"/>
                </a:solidFill>
                <a:latin typeface="Arial" charset="0"/>
                <a:ea typeface="+mn-ea"/>
                <a:cs typeface="+mn-cs"/>
              </a:rPr>
              <a:t> </a:t>
            </a:r>
            <a:endParaRPr lang="en-US" sz="1000" kern="1200" dirty="0">
              <a:solidFill>
                <a:schemeClr val="tx1"/>
              </a:solidFill>
              <a:latin typeface="Arial"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AFA9F41-D9B8-435B-9909-FC4B90C54492}" type="slidenum">
              <a:rPr lang="en-US" smtClean="0"/>
              <a:pPr/>
              <a:t>35</a:t>
            </a:fld>
            <a:endParaRPr lang="en-US" smtClean="0"/>
          </a:p>
        </p:txBody>
      </p:sp>
      <p:sp>
        <p:nvSpPr>
          <p:cNvPr id="77827" name="Rectangle 2"/>
          <p:cNvSpPr>
            <a:spLocks noGrp="1" noRot="1" noChangeAspect="1" noChangeArrowheads="1" noTextEdit="1"/>
          </p:cNvSpPr>
          <p:nvPr>
            <p:ph type="sldImg"/>
          </p:nvPr>
        </p:nvSpPr>
        <p:spPr>
          <a:xfrm>
            <a:off x="2089150" y="149225"/>
            <a:ext cx="2840038" cy="2130425"/>
          </a:xfrm>
          <a:ln/>
        </p:spPr>
      </p:sp>
      <p:sp>
        <p:nvSpPr>
          <p:cNvPr id="78852" name="Rectangle 3"/>
          <p:cNvSpPr>
            <a:spLocks noGrp="1" noChangeArrowheads="1"/>
          </p:cNvSpPr>
          <p:nvPr>
            <p:ph type="body" idx="1"/>
          </p:nvPr>
        </p:nvSpPr>
        <p:spPr>
          <a:xfrm>
            <a:off x="393700" y="2692400"/>
            <a:ext cx="6238875" cy="4183063"/>
          </a:xfrm>
          <a:ln/>
        </p:spPr>
        <p:txBody>
          <a:bodyPr/>
          <a:lstStyle/>
          <a:p>
            <a:pPr lvl="0"/>
            <a:r>
              <a:rPr lang="en-US" sz="1000" b="1" u="sng" strike="noStrike" kern="1200" dirty="0" smtClean="0">
                <a:solidFill>
                  <a:schemeClr val="tx1"/>
                </a:solidFill>
                <a:latin typeface="Arial" charset="0"/>
                <a:ea typeface="+mn-ea"/>
                <a:cs typeface="+mn-cs"/>
              </a:rPr>
              <a:t>Wet Rescue Procedures</a:t>
            </a:r>
            <a:endParaRPr lang="en-US" sz="1000" u="none" strike="noStrike"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 </a:t>
            </a:r>
          </a:p>
          <a:p>
            <a:pPr marL="228600" lvl="0" indent="-228600">
              <a:buFont typeface="+mj-lt"/>
              <a:buAutoNum type="arabicPeriod"/>
              <a:defRPr/>
            </a:pPr>
            <a:r>
              <a:rPr lang="en-US" sz="1000" dirty="0" smtClean="0"/>
              <a:t>Secure the accident site.</a:t>
            </a:r>
          </a:p>
          <a:p>
            <a:pPr marL="228600" lvl="0" indent="-228600">
              <a:buFont typeface="+mj-lt"/>
              <a:buAutoNum type="arabicPeriod"/>
              <a:defRPr/>
            </a:pPr>
            <a:r>
              <a:rPr lang="en-US" sz="1000" dirty="0" smtClean="0"/>
              <a:t>Stay in contact with the vehicle; hold onto the vehicle and kick/swim to high point in buddy teams.</a:t>
            </a:r>
          </a:p>
          <a:p>
            <a:r>
              <a:rPr lang="en-US" sz="1000" b="1" kern="1200" dirty="0" smtClean="0">
                <a:solidFill>
                  <a:schemeClr val="tx1"/>
                </a:solidFill>
                <a:latin typeface="Arial" charset="0"/>
                <a:ea typeface="+mn-ea"/>
                <a:cs typeface="+mn-cs"/>
              </a:rPr>
              <a:t> </a:t>
            </a:r>
            <a:endParaRPr lang="en-US" sz="1000" kern="1200" dirty="0" smtClean="0">
              <a:solidFill>
                <a:schemeClr val="tx1"/>
              </a:solidFill>
              <a:latin typeface="Arial" charset="0"/>
              <a:ea typeface="+mn-ea"/>
              <a:cs typeface="+mn-cs"/>
            </a:endParaRPr>
          </a:p>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Emphasize that before each mission, non-swimmers should be identified and assigned a buddy that is a swimmer.  The body of water may be deep enough that Marines must swim to shore.</a:t>
            </a:r>
          </a:p>
          <a:p>
            <a:r>
              <a:rPr lang="en-US" sz="1000" kern="1200" dirty="0" smtClean="0">
                <a:solidFill>
                  <a:schemeClr val="tx1"/>
                </a:solidFill>
                <a:latin typeface="Arial" charset="0"/>
                <a:ea typeface="+mn-ea"/>
                <a:cs typeface="+mn-cs"/>
              </a:rPr>
              <a:t> </a:t>
            </a:r>
          </a:p>
          <a:p>
            <a:pPr marL="228600" indent="-228600">
              <a:buFont typeface="+mj-lt"/>
              <a:buAutoNum type="arabicPeriod" startAt="3"/>
              <a:defRPr/>
            </a:pPr>
            <a:r>
              <a:rPr lang="en-US" sz="1000" dirty="0" smtClean="0"/>
              <a:t>Rescuers tie a rope/cable to the vehicle to aid in rescue.</a:t>
            </a:r>
          </a:p>
          <a:p>
            <a:pPr marL="228600" indent="-228600">
              <a:buFont typeface="+mj-lt"/>
              <a:buAutoNum type="arabicPeriod" startAt="3"/>
              <a:defRPr/>
            </a:pPr>
            <a:r>
              <a:rPr lang="en-US" sz="1000" dirty="0" smtClean="0"/>
              <a:t>Open doors and hatches.</a:t>
            </a:r>
          </a:p>
          <a:p>
            <a:pPr marL="228600" indent="-228600">
              <a:buFont typeface="+mj-lt"/>
              <a:buAutoNum type="arabicPeriod" startAt="3"/>
              <a:defRPr/>
            </a:pPr>
            <a:r>
              <a:rPr lang="en-US" sz="1000" dirty="0" smtClean="0"/>
              <a:t>If door and hatches are not accessible, rescuers must immediately use all available means to elevate the vehicle to allow air to get in or roll the vehicle on its side to gain access to the Gunner’s turret.</a:t>
            </a:r>
          </a:p>
          <a:p>
            <a:pPr marL="228600" indent="-228600">
              <a:buFont typeface="+mj-lt"/>
              <a:buAutoNum type="arabicPeriod" startAt="3"/>
              <a:defRPr/>
            </a:pPr>
            <a:r>
              <a:rPr lang="en-US" sz="1000" dirty="0" smtClean="0"/>
              <a:t>Ensure that all survivors have air and are able to breathe.</a:t>
            </a:r>
          </a:p>
          <a:p>
            <a:pPr marL="228600" indent="-228600">
              <a:buFont typeface="+mj-lt"/>
              <a:buAutoNum type="arabicPeriod" startAt="3"/>
              <a:defRPr/>
            </a:pPr>
            <a:r>
              <a:rPr lang="en-US" sz="1000" dirty="0" smtClean="0"/>
              <a:t>Seek out the highest point on/in the vehicle.</a:t>
            </a:r>
          </a:p>
          <a:p>
            <a:pPr marL="228600" indent="-228600">
              <a:buFont typeface="+mj-lt"/>
              <a:buAutoNum type="arabicPeriod" startAt="3"/>
              <a:defRPr/>
            </a:pPr>
            <a:r>
              <a:rPr lang="en-US" sz="1000" dirty="0" smtClean="0"/>
              <a:t>Check for other injuries and apply first aid.</a:t>
            </a:r>
          </a:p>
          <a:p>
            <a:pPr marL="228600" indent="-228600">
              <a:buFont typeface="+mj-lt"/>
              <a:buAutoNum type="arabicPeriod" startAt="3"/>
              <a:defRPr/>
            </a:pPr>
            <a:r>
              <a:rPr lang="en-US" sz="1000" dirty="0" smtClean="0"/>
              <a:t>Carefully move injured personnel to the highest point on the vehicle.</a:t>
            </a:r>
          </a:p>
          <a:p>
            <a:pPr marL="228600" indent="-228600">
              <a:buFont typeface="+mj-lt"/>
              <a:buAutoNum type="arabicPeriod" startAt="3"/>
              <a:defRPr/>
            </a:pPr>
            <a:r>
              <a:rPr lang="en-US" sz="1000" dirty="0" smtClean="0"/>
              <a:t>Remove excess equipment, to include body armor in deep water.</a:t>
            </a:r>
          </a:p>
          <a:p>
            <a:pPr marL="228600" indent="-228600">
              <a:buFont typeface="+mj-lt"/>
              <a:buAutoNum type="arabicPeriod" startAt="3"/>
              <a:defRPr/>
            </a:pPr>
            <a:r>
              <a:rPr lang="en-US" sz="1000" dirty="0" smtClean="0"/>
              <a:t>Evacuate from vehicle high point to safest location, depending on:</a:t>
            </a:r>
          </a:p>
          <a:p>
            <a:r>
              <a:rPr lang="en-US" sz="1000" kern="1200" dirty="0" smtClean="0">
                <a:solidFill>
                  <a:schemeClr val="tx1"/>
                </a:solidFill>
                <a:latin typeface="Arial" charset="0"/>
                <a:ea typeface="+mn-ea"/>
                <a:cs typeface="+mn-cs"/>
              </a:rPr>
              <a:t> </a:t>
            </a:r>
          </a:p>
          <a:p>
            <a:pPr marL="228600" indent="-228600">
              <a:buFont typeface="+mj-lt"/>
              <a:buAutoNum type="alphaLcParenR"/>
              <a:defRPr/>
            </a:pPr>
            <a:r>
              <a:rPr lang="en-US" sz="1000" dirty="0" smtClean="0"/>
              <a:t>Enemy situation</a:t>
            </a:r>
          </a:p>
          <a:p>
            <a:pPr marL="228600" indent="-228600">
              <a:buFont typeface="+mj-lt"/>
              <a:buAutoNum type="alphaLcParenR"/>
              <a:defRPr/>
            </a:pPr>
            <a:r>
              <a:rPr lang="en-US" sz="1000" dirty="0" smtClean="0"/>
              <a:t>Water level and flow</a:t>
            </a:r>
          </a:p>
          <a:p>
            <a:pPr marL="228600" indent="-228600">
              <a:buFont typeface="+mj-lt"/>
              <a:buAutoNum type="alphaLcParenR"/>
              <a:defRPr/>
            </a:pPr>
            <a:r>
              <a:rPr lang="en-US" sz="1000" dirty="0" smtClean="0"/>
              <a:t>Water temperature</a:t>
            </a:r>
          </a:p>
          <a:p>
            <a:pPr marL="228600" indent="-228600">
              <a:buFont typeface="+mj-lt"/>
              <a:buAutoNum type="alphaLcParenR"/>
              <a:defRPr/>
            </a:pPr>
            <a:r>
              <a:rPr lang="en-US" sz="1000" dirty="0" smtClean="0"/>
              <a:t>Distance to water’s edge</a:t>
            </a:r>
          </a:p>
          <a:p>
            <a:pPr marL="228600" indent="-228600">
              <a:buFont typeface="+mj-lt"/>
              <a:buAutoNum type="alphaLcParenR"/>
              <a:defRPr/>
            </a:pPr>
            <a:r>
              <a:rPr lang="en-US" sz="1000" dirty="0" smtClean="0"/>
              <a:t>Anticipation of rescue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9E933BC-3F15-4549-B3F1-7300B5ED362D}" type="slidenum">
              <a:rPr lang="en-US" smtClean="0"/>
              <a:pPr/>
              <a:t>36</a:t>
            </a:fld>
            <a:endParaRPr lang="en-US" smtClean="0"/>
          </a:p>
        </p:txBody>
      </p:sp>
      <p:sp>
        <p:nvSpPr>
          <p:cNvPr id="78851" name="Rectangle 2"/>
          <p:cNvSpPr>
            <a:spLocks noGrp="1" noRot="1" noChangeAspect="1" noChangeArrowheads="1" noTextEdit="1"/>
          </p:cNvSpPr>
          <p:nvPr>
            <p:ph type="sldImg"/>
          </p:nvPr>
        </p:nvSpPr>
        <p:spPr>
          <a:xfrm>
            <a:off x="1951143" y="213295"/>
            <a:ext cx="3095415" cy="2321561"/>
          </a:xfrm>
          <a:ln/>
        </p:spPr>
      </p:sp>
      <p:sp>
        <p:nvSpPr>
          <p:cNvPr id="79876" name="Rectangle 3"/>
          <p:cNvSpPr>
            <a:spLocks noGrp="1" noChangeArrowheads="1"/>
          </p:cNvSpPr>
          <p:nvPr>
            <p:ph type="body" idx="1"/>
          </p:nvPr>
        </p:nvSpPr>
        <p:spPr>
          <a:xfrm>
            <a:off x="370390" y="2552850"/>
            <a:ext cx="6342925" cy="4183063"/>
          </a:xfrm>
          <a:ln/>
        </p:spPr>
        <p:txBody>
          <a:bodyPr/>
          <a:lstStyle/>
          <a:p>
            <a:pPr>
              <a:defRPr/>
            </a:pPr>
            <a:r>
              <a:rPr lang="en-US" sz="1000" b="1" u="sng" dirty="0" smtClean="0"/>
              <a:t>Establish Security after Egress</a:t>
            </a:r>
            <a:endParaRPr lang="en-US" sz="1000" dirty="0" smtClean="0"/>
          </a:p>
          <a:p>
            <a:r>
              <a:rPr lang="en-US" sz="1000" b="1" kern="1200" dirty="0" smtClean="0">
                <a:solidFill>
                  <a:schemeClr val="tx1"/>
                </a:solidFill>
                <a:latin typeface="Arial" charset="0"/>
                <a:ea typeface="+mn-ea"/>
                <a:cs typeface="+mn-cs"/>
              </a:rPr>
              <a:t>INSTRUCTOR NOTE - </a:t>
            </a:r>
            <a:r>
              <a:rPr lang="en-US" sz="1000" kern="1200" dirty="0" smtClean="0">
                <a:solidFill>
                  <a:schemeClr val="tx1"/>
                </a:solidFill>
                <a:latin typeface="Arial" charset="0"/>
                <a:ea typeface="+mn-ea"/>
                <a:cs typeface="+mn-cs"/>
              </a:rPr>
              <a:t>Discuss the security positions displayed in the graphic.</a:t>
            </a:r>
          </a:p>
          <a:p>
            <a:endParaRPr lang="en-US" sz="1000" kern="1200" dirty="0" smtClean="0">
              <a:solidFill>
                <a:schemeClr val="tx1"/>
              </a:solidFill>
              <a:latin typeface="Arial" charset="0"/>
              <a:ea typeface="+mn-ea"/>
              <a:cs typeface="+mn-cs"/>
            </a:endParaRPr>
          </a:p>
          <a:p>
            <a:pPr lvl="0"/>
            <a:r>
              <a:rPr lang="en-US" sz="1000" u="sng" kern="1200" dirty="0" smtClean="0">
                <a:solidFill>
                  <a:schemeClr val="tx1"/>
                </a:solidFill>
                <a:latin typeface="Arial" charset="0"/>
                <a:ea typeface="+mn-ea"/>
                <a:cs typeface="+mn-cs"/>
              </a:rPr>
              <a:t>Without Injuries</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Marines should egress and establish security in the following order, unless directed otherwise by unit SOPs or the senior Marine:</a:t>
            </a:r>
          </a:p>
          <a:p>
            <a:r>
              <a:rPr lang="en-US" sz="1000" kern="1200" dirty="0" smtClean="0">
                <a:solidFill>
                  <a:schemeClr val="tx1"/>
                </a:solidFill>
                <a:latin typeface="Arial" charset="0"/>
                <a:ea typeface="+mn-ea"/>
                <a:cs typeface="+mn-cs"/>
              </a:rPr>
              <a:t> </a:t>
            </a:r>
          </a:p>
          <a:p>
            <a:pPr marL="228600" indent="-228600">
              <a:buFont typeface="+mj-lt"/>
              <a:buAutoNum type="arabicPeriod"/>
              <a:defRPr/>
            </a:pPr>
            <a:r>
              <a:rPr lang="en-US" sz="1000" kern="1200" dirty="0" smtClean="0">
                <a:solidFill>
                  <a:schemeClr val="tx1"/>
                </a:solidFill>
                <a:latin typeface="Arial" charset="0"/>
                <a:ea typeface="+mn-ea"/>
                <a:cs typeface="+mn-cs"/>
              </a:rPr>
              <a:t>The 1st Marine to exit shouts “(Last Name), out!” and stays by the exit while the other Marines egress</a:t>
            </a:r>
            <a:r>
              <a:rPr lang="en-US" sz="1000" dirty="0" smtClean="0"/>
              <a:t>. </a:t>
            </a:r>
          </a:p>
          <a:p>
            <a:endParaRPr lang="en-US" sz="1000" b="1" kern="1200" dirty="0" smtClean="0">
              <a:solidFill>
                <a:schemeClr val="tx1"/>
              </a:solidFill>
              <a:latin typeface="Arial" charset="0"/>
              <a:ea typeface="+mn-ea"/>
              <a:cs typeface="+mn-cs"/>
            </a:endParaRPr>
          </a:p>
          <a:p>
            <a:r>
              <a:rPr lang="en-US" sz="1000" b="1" kern="1200" dirty="0" smtClean="0">
                <a:solidFill>
                  <a:schemeClr val="tx1"/>
                </a:solidFill>
                <a:latin typeface="Arial" charset="0"/>
                <a:ea typeface="+mn-ea"/>
                <a:cs typeface="+mn-cs"/>
              </a:rPr>
              <a:t>INSTRUCTOR NOTES - </a:t>
            </a:r>
            <a:r>
              <a:rPr lang="en-US" sz="1000" kern="1200" dirty="0" smtClean="0">
                <a:solidFill>
                  <a:schemeClr val="tx1"/>
                </a:solidFill>
                <a:latin typeface="Arial" charset="0"/>
                <a:ea typeface="+mn-ea"/>
                <a:cs typeface="+mn-cs"/>
              </a:rPr>
              <a:t>Remind the Marines that when the vehicle comes to rest on its side (90/270 degrees), they need to consider exiting through the Gunner’s or rear hatch, if applicable, when the doors are too heavy to open.</a:t>
            </a:r>
          </a:p>
          <a:p>
            <a:r>
              <a:rPr lang="en-US" sz="1000" b="1" kern="1200" dirty="0" smtClean="0">
                <a:solidFill>
                  <a:schemeClr val="tx1"/>
                </a:solidFill>
                <a:latin typeface="Arial" charset="0"/>
                <a:ea typeface="+mn-ea"/>
                <a:cs typeface="+mn-cs"/>
              </a:rPr>
              <a:t> </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Remind the Marines that when the vehicle comes to rest on the roof (180 degrees), the Gunner’s and rear hatches may not be usable, if applicable, but the side doors should be easier to open than when it is on its side.</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Explain that in some cases, the only possible egress point will be the target of incoming fire.  Emphasize that Marines may have to egress through that fire to reach a safe, covered position.</a:t>
            </a:r>
          </a:p>
          <a:p>
            <a:r>
              <a:rPr lang="en-US" sz="1000" kern="1200" dirty="0" smtClean="0">
                <a:solidFill>
                  <a:schemeClr val="tx1"/>
                </a:solidFill>
                <a:latin typeface="Arial" charset="0"/>
                <a:ea typeface="+mn-ea"/>
                <a:cs typeface="+mn-cs"/>
              </a:rPr>
              <a:t>If there is incoming fire, the 1st Marine will yell which way he is moving around the vehicle and move in that direction to a covered position where he will lay down covering fire for other Marines.</a:t>
            </a:r>
          </a:p>
          <a:p>
            <a:pPr marL="228600" indent="-228600">
              <a:buFont typeface="+mj-lt"/>
              <a:buAutoNum type="arabicPeriod"/>
              <a:defRPr/>
            </a:pPr>
            <a:endParaRPr lang="en-US" sz="1000" dirty="0" smtClean="0"/>
          </a:p>
          <a:p>
            <a:pPr marL="228600" indent="-228600">
              <a:buFont typeface="+mj-lt"/>
              <a:buAutoNum type="arabicPeriod" startAt="2"/>
              <a:defRPr/>
            </a:pPr>
            <a:r>
              <a:rPr lang="en-US" sz="1000" kern="1200" dirty="0" smtClean="0">
                <a:solidFill>
                  <a:schemeClr val="tx1"/>
                </a:solidFill>
                <a:latin typeface="Arial" charset="0"/>
                <a:ea typeface="+mn-ea"/>
                <a:cs typeface="+mn-cs"/>
              </a:rPr>
              <a:t>The 2nd Marine to exit shouts “(Last Name), out!” and establishes a security position on the opposite side of the vehicle as the 1st Marine (6 o’clock position)</a:t>
            </a:r>
            <a:r>
              <a:rPr lang="en-US" sz="1000" dirty="0" smtClean="0"/>
              <a:t>.</a:t>
            </a:r>
          </a:p>
          <a:p>
            <a:endParaRPr lang="en-US" sz="1000" b="1" kern="1200" dirty="0" smtClean="0">
              <a:solidFill>
                <a:schemeClr val="tx1"/>
              </a:solidFill>
              <a:latin typeface="Arial" charset="0"/>
              <a:ea typeface="+mn-ea"/>
              <a:cs typeface="+mn-cs"/>
            </a:endParaRPr>
          </a:p>
          <a:p>
            <a:r>
              <a:rPr lang="en-US" sz="1000" b="1" kern="1200" dirty="0" smtClean="0">
                <a:solidFill>
                  <a:schemeClr val="tx1"/>
                </a:solidFill>
                <a:latin typeface="Arial" charset="0"/>
                <a:ea typeface="+mn-ea"/>
                <a:cs typeface="+mn-cs"/>
              </a:rPr>
              <a:t>INSTRUCTOR NOTE - </a:t>
            </a:r>
            <a:r>
              <a:rPr lang="en-US" sz="1000" kern="1200" dirty="0" smtClean="0">
                <a:solidFill>
                  <a:schemeClr val="tx1"/>
                </a:solidFill>
                <a:latin typeface="Arial" charset="0"/>
                <a:ea typeface="+mn-ea"/>
                <a:cs typeface="+mn-cs"/>
              </a:rPr>
              <a:t>Explain that if there is incoming fire directed at the egress point, the 2nd Marine will move to a covered position at the opposite end of the vehicle from the 1st Marine and add covering fire.</a:t>
            </a:r>
          </a:p>
          <a:p>
            <a:pPr marL="228600" indent="-228600">
              <a:buFont typeface="+mj-lt"/>
              <a:buAutoNum type="arabicPeriod" startAt="2"/>
              <a:defRPr/>
            </a:pPr>
            <a:endParaRPr lang="en-US" sz="1000" dirty="0" smtClean="0"/>
          </a:p>
          <a:p>
            <a:pPr marL="228600" indent="-228600">
              <a:buFont typeface="+mj-lt"/>
              <a:buAutoNum type="arabicPeriod" startAt="3"/>
              <a:defRPr/>
            </a:pPr>
            <a:r>
              <a:rPr lang="en-US" sz="1000" kern="1200" dirty="0" smtClean="0">
                <a:solidFill>
                  <a:schemeClr val="tx1"/>
                </a:solidFill>
                <a:latin typeface="Arial" charset="0"/>
                <a:ea typeface="+mn-ea"/>
                <a:cs typeface="+mn-cs"/>
              </a:rPr>
              <a:t>The 3rd Marine and subsequent Marines to exit shout “(Last Name), out!” and fill in the remaining gaps around the vehicle</a:t>
            </a:r>
            <a:r>
              <a:rPr lang="en-US" sz="1000" dirty="0" smtClean="0"/>
              <a:t>.</a:t>
            </a:r>
          </a:p>
          <a:p>
            <a:endParaRPr lang="en-US" sz="1000" b="1" kern="1200" dirty="0" smtClean="0">
              <a:solidFill>
                <a:schemeClr val="tx1"/>
              </a:solidFill>
              <a:latin typeface="Arial" charset="0"/>
              <a:ea typeface="+mn-ea"/>
              <a:cs typeface="+mn-cs"/>
            </a:endParaRPr>
          </a:p>
          <a:p>
            <a:r>
              <a:rPr lang="en-US" sz="1000" b="1" kern="1200" dirty="0" smtClean="0">
                <a:solidFill>
                  <a:schemeClr val="tx1"/>
                </a:solidFill>
                <a:latin typeface="Arial" charset="0"/>
                <a:ea typeface="+mn-ea"/>
                <a:cs typeface="+mn-cs"/>
              </a:rPr>
              <a:t>INSTRUCTOR NOTE - </a:t>
            </a:r>
            <a:r>
              <a:rPr lang="en-US" sz="1000" kern="1200" dirty="0" smtClean="0">
                <a:solidFill>
                  <a:schemeClr val="tx1"/>
                </a:solidFill>
                <a:latin typeface="Arial" charset="0"/>
                <a:ea typeface="+mn-ea"/>
                <a:cs typeface="+mn-cs"/>
              </a:rPr>
              <a:t>Explain that if there is incoming fire directed at the egress point, all Marines will assume covered positions.</a:t>
            </a:r>
          </a:p>
          <a:p>
            <a:pPr marL="228600" indent="-228600">
              <a:buFont typeface="+mj-lt"/>
              <a:buNone/>
              <a:defRPr/>
            </a:pPr>
            <a:endParaRPr lang="en-US" sz="1000" dirty="0" smtClean="0"/>
          </a:p>
          <a:p>
            <a:pPr marL="228600" indent="-228600">
              <a:buFont typeface="+mj-lt"/>
              <a:buAutoNum type="arabicPeriod" startAt="4"/>
              <a:defRPr/>
            </a:pPr>
            <a:r>
              <a:rPr lang="en-US" sz="1000" kern="1200" dirty="0" smtClean="0">
                <a:solidFill>
                  <a:schemeClr val="tx1"/>
                </a:solidFill>
                <a:latin typeface="Arial" charset="0"/>
                <a:ea typeface="+mn-ea"/>
                <a:cs typeface="+mn-cs"/>
              </a:rPr>
              <a:t>The last Marine to exit taps the 1st Marine on the head/body upon exit, shouts “(Last Name), Last Marine out!”, and moves to a covered position.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253E307-E227-4C7E-AB9C-BBB79882B9ED}" type="slidenum">
              <a:rPr lang="en-US" smtClean="0"/>
              <a:pPr/>
              <a:t>37</a:t>
            </a:fld>
            <a:endParaRPr lang="en-US" smtClean="0"/>
          </a:p>
        </p:txBody>
      </p:sp>
      <p:sp>
        <p:nvSpPr>
          <p:cNvPr id="80899"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434975" y="4251325"/>
            <a:ext cx="6064250" cy="4183063"/>
          </a:xfrm>
          <a:ln/>
        </p:spPr>
        <p:txBody>
          <a:bodyPr/>
          <a:lstStyle/>
          <a:p>
            <a:pPr lvl="0"/>
            <a:r>
              <a:rPr lang="en-US" b="1" u="sng" strike="noStrike" kern="1200" dirty="0" smtClean="0">
                <a:solidFill>
                  <a:schemeClr val="tx1"/>
                </a:solidFill>
                <a:latin typeface="Arial" charset="0"/>
                <a:ea typeface="+mn-ea"/>
                <a:cs typeface="+mn-cs"/>
              </a:rPr>
              <a:t>Establish Security after Egress Continued</a:t>
            </a:r>
            <a:endParaRPr lang="en-US" u="none" strike="noStrike" kern="1200" dirty="0" smtClean="0">
              <a:solidFill>
                <a:schemeClr val="tx1"/>
              </a:solidFill>
              <a:latin typeface="Arial" charset="0"/>
              <a:ea typeface="+mn-ea"/>
              <a:cs typeface="+mn-cs"/>
            </a:endParaRPr>
          </a:p>
          <a:p>
            <a:r>
              <a:rPr lang="en-US" kern="1200" dirty="0" smtClean="0">
                <a:solidFill>
                  <a:schemeClr val="tx1"/>
                </a:solidFill>
                <a:latin typeface="Arial" charset="0"/>
                <a:ea typeface="+mn-ea"/>
                <a:cs typeface="+mn-cs"/>
              </a:rPr>
              <a:t> </a:t>
            </a:r>
          </a:p>
          <a:p>
            <a:r>
              <a:rPr lang="en-US" b="1" kern="1200" dirty="0" smtClean="0">
                <a:solidFill>
                  <a:schemeClr val="tx1"/>
                </a:solidFill>
                <a:latin typeface="Arial" charset="0"/>
                <a:ea typeface="+mn-ea"/>
                <a:cs typeface="+mn-cs"/>
              </a:rPr>
              <a:t>INSTRUCTOR NOTE</a:t>
            </a:r>
            <a:endParaRPr lang="en-US" kern="1200" dirty="0" smtClean="0">
              <a:solidFill>
                <a:schemeClr val="tx1"/>
              </a:solidFill>
              <a:latin typeface="Arial" charset="0"/>
              <a:ea typeface="+mn-ea"/>
              <a:cs typeface="+mn-cs"/>
            </a:endParaRPr>
          </a:p>
          <a:p>
            <a:r>
              <a:rPr lang="en-US" kern="1200" dirty="0" smtClean="0">
                <a:solidFill>
                  <a:schemeClr val="tx1"/>
                </a:solidFill>
                <a:latin typeface="Arial" charset="0"/>
                <a:ea typeface="+mn-ea"/>
                <a:cs typeface="+mn-cs"/>
              </a:rPr>
              <a:t>Discuss the security positions displayed in the graphic.</a:t>
            </a:r>
          </a:p>
          <a:p>
            <a:r>
              <a:rPr lang="en-US" kern="1200" dirty="0" smtClean="0">
                <a:solidFill>
                  <a:schemeClr val="tx1"/>
                </a:solidFill>
                <a:latin typeface="Arial" charset="0"/>
                <a:ea typeface="+mn-ea"/>
                <a:cs typeface="+mn-cs"/>
              </a:rPr>
              <a:t> </a:t>
            </a:r>
          </a:p>
          <a:p>
            <a:r>
              <a:rPr lang="en-US" kern="1200" dirty="0" smtClean="0">
                <a:solidFill>
                  <a:schemeClr val="tx1"/>
                </a:solidFill>
                <a:latin typeface="Arial" charset="0"/>
                <a:ea typeface="+mn-ea"/>
                <a:cs typeface="+mn-cs"/>
              </a:rPr>
              <a:t>Inform Marines that depending on the tactical conditions and the severity of the injuries, an injured Marine may assist with security.</a:t>
            </a:r>
          </a:p>
          <a:p>
            <a:r>
              <a:rPr lang="en-US" kern="1200" dirty="0" smtClean="0">
                <a:solidFill>
                  <a:schemeClr val="tx1"/>
                </a:solidFill>
                <a:latin typeface="Arial" charset="0"/>
                <a:ea typeface="+mn-ea"/>
                <a:cs typeface="+mn-cs"/>
              </a:rPr>
              <a:t> </a:t>
            </a:r>
          </a:p>
          <a:p>
            <a:pPr lvl="0"/>
            <a:r>
              <a:rPr lang="en-US" u="sng" kern="1200" dirty="0" smtClean="0">
                <a:solidFill>
                  <a:schemeClr val="tx1"/>
                </a:solidFill>
                <a:latin typeface="Arial" charset="0"/>
                <a:ea typeface="+mn-ea"/>
                <a:cs typeface="+mn-cs"/>
              </a:rPr>
              <a:t>With Injuries</a:t>
            </a:r>
            <a:endParaRPr lang="en-US" kern="1200" dirty="0" smtClean="0">
              <a:solidFill>
                <a:schemeClr val="tx1"/>
              </a:solidFill>
              <a:latin typeface="Arial" charset="0"/>
              <a:ea typeface="+mn-ea"/>
              <a:cs typeface="+mn-cs"/>
            </a:endParaRPr>
          </a:p>
          <a:p>
            <a:r>
              <a:rPr lang="en-US" kern="1200" dirty="0" smtClean="0">
                <a:solidFill>
                  <a:schemeClr val="tx1"/>
                </a:solidFill>
                <a:latin typeface="Arial" charset="0"/>
                <a:ea typeface="+mn-ea"/>
                <a:cs typeface="+mn-cs"/>
              </a:rPr>
              <a:t>Marines will egress and establish security as described on the previous slide, expect that the last two uninjured Marines will work together to evacuate the injury(</a:t>
            </a:r>
            <a:r>
              <a:rPr lang="en-US" kern="1200" dirty="0" err="1" smtClean="0">
                <a:solidFill>
                  <a:schemeClr val="tx1"/>
                </a:solidFill>
                <a:latin typeface="Arial" charset="0"/>
                <a:ea typeface="+mn-ea"/>
                <a:cs typeface="+mn-cs"/>
              </a:rPr>
              <a:t>ies</a:t>
            </a:r>
            <a:r>
              <a:rPr lang="en-US" kern="1200" dirty="0" smtClean="0">
                <a:solidFill>
                  <a:schemeClr val="tx1"/>
                </a:solidFill>
                <a:latin typeface="Arial" charset="0"/>
                <a:ea typeface="+mn-ea"/>
                <a:cs typeface="+mn-cs"/>
              </a:rPr>
              <a:t>).  Again, the last Marine to exit taps the 1st Marine on the head/body upon exit, yells “Last Marine!”, and moves to uncovered position.</a:t>
            </a:r>
            <a:r>
              <a:rPr lang="en-US" dirty="0" smtClean="0"/>
              <a:t> </a:t>
            </a:r>
          </a:p>
          <a:p>
            <a:pPr>
              <a:defRPr/>
            </a:pPr>
            <a:r>
              <a:rPr lang="en-US" dirty="0" smtClean="0"/>
              <a:t/>
            </a:r>
            <a:br>
              <a:rPr lang="en-US" dirty="0" smtClean="0"/>
            </a:b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BDD8367-1E2B-4E98-9AEC-9209B181B965}" type="slidenum">
              <a:rPr lang="en-US" smtClean="0"/>
              <a:pPr/>
              <a:t>38</a:t>
            </a:fld>
            <a:endParaRPr lang="en-US" smtClean="0"/>
          </a:p>
        </p:txBody>
      </p:sp>
      <p:sp>
        <p:nvSpPr>
          <p:cNvPr id="59396" name="Rectangle 3"/>
          <p:cNvSpPr>
            <a:spLocks noGrp="1" noChangeArrowheads="1"/>
          </p:cNvSpPr>
          <p:nvPr>
            <p:ph type="body" idx="1"/>
          </p:nvPr>
        </p:nvSpPr>
        <p:spPr>
          <a:xfrm>
            <a:off x="220663" y="1050288"/>
            <a:ext cx="6596062" cy="4183062"/>
          </a:xfrm>
          <a:ln/>
        </p:spPr>
        <p:txBody>
          <a:bodyPr/>
          <a:lstStyle/>
          <a:p>
            <a:pPr>
              <a:defRPr/>
            </a:pPr>
            <a:r>
              <a:rPr lang="en-US" sz="1000" b="1" u="sng" dirty="0" smtClean="0"/>
              <a:t>TRANSITION</a:t>
            </a:r>
            <a:r>
              <a:rPr lang="en-US" sz="1000" b="1" dirty="0" smtClean="0"/>
              <a:t>:</a:t>
            </a:r>
            <a:r>
              <a:rPr lang="en-US" sz="1000" dirty="0" smtClean="0"/>
              <a:t> </a:t>
            </a:r>
            <a:r>
              <a:rPr lang="en-US" sz="1000" kern="1200" dirty="0" smtClean="0">
                <a:solidFill>
                  <a:schemeClr val="tx1"/>
                </a:solidFill>
                <a:latin typeface="Arial" charset="0"/>
                <a:ea typeface="+mn-ea"/>
                <a:cs typeface="+mn-cs"/>
              </a:rPr>
              <a:t>This concludes the section on the procedures you will perform after a dry rollover accident to egress, account for crewmembers, and establish security</a:t>
            </a:r>
            <a:r>
              <a:rPr lang="en-US" sz="1000" dirty="0" smtClean="0"/>
              <a:t>.  Do you have any questions?   </a:t>
            </a:r>
          </a:p>
          <a:p>
            <a:pPr>
              <a:defRPr/>
            </a:pPr>
            <a:r>
              <a:rPr lang="en-US" sz="1000" b="1" dirty="0" smtClean="0"/>
              <a:t>INSTRUCTOR NOTE - </a:t>
            </a:r>
            <a:r>
              <a:rPr lang="en-US" sz="1000" dirty="0" smtClean="0"/>
              <a:t>After answering the Marines’ questions, ask the following suggested comprehension check questions, and/or your own questions, and remediate as needed before proceeding. Click on the PowerPoint screen to display each suggested question and answer in turn.</a:t>
            </a:r>
          </a:p>
          <a:p>
            <a:endParaRPr lang="en-US" sz="1000" b="1" u="sng" kern="1200" dirty="0" smtClean="0">
              <a:solidFill>
                <a:schemeClr val="tx1"/>
              </a:solidFill>
              <a:latin typeface="Arial" charset="0"/>
              <a:ea typeface="+mn-ea"/>
              <a:cs typeface="+mn-cs"/>
            </a:endParaRPr>
          </a:p>
          <a:p>
            <a:r>
              <a:rPr lang="en-US" sz="1000" b="1" u="sng" kern="1200" dirty="0" smtClean="0">
                <a:solidFill>
                  <a:schemeClr val="tx1"/>
                </a:solidFill>
                <a:latin typeface="Arial" charset="0"/>
                <a:ea typeface="+mn-ea"/>
                <a:cs typeface="+mn-cs"/>
              </a:rPr>
              <a:t>Question:</a:t>
            </a:r>
            <a:r>
              <a:rPr lang="en-US" sz="1000" b="0" u="none" kern="1200" baseline="0" dirty="0" smtClean="0">
                <a:solidFill>
                  <a:schemeClr val="tx1"/>
                </a:solidFill>
                <a:latin typeface="Arial" charset="0"/>
                <a:ea typeface="+mn-ea"/>
                <a:cs typeface="+mn-cs"/>
              </a:rPr>
              <a:t>  </a:t>
            </a:r>
            <a:r>
              <a:rPr lang="en-US" sz="1000" kern="1200" dirty="0" smtClean="0">
                <a:solidFill>
                  <a:schemeClr val="tx1"/>
                </a:solidFill>
                <a:latin typeface="Arial" charset="0"/>
                <a:ea typeface="+mn-ea"/>
                <a:cs typeface="+mn-cs"/>
              </a:rPr>
              <a:t>After a dry rollover, what should you check/determine before releasing your seatbelt to reduce the chances of injuring one of your fellow crewmembers?  </a:t>
            </a:r>
            <a:r>
              <a:rPr lang="en-US" sz="1000" b="1" u="sng" kern="1200" dirty="0" smtClean="0">
                <a:solidFill>
                  <a:schemeClr val="tx1"/>
                </a:solidFill>
                <a:latin typeface="Arial" charset="0"/>
                <a:ea typeface="+mn-ea"/>
                <a:cs typeface="+mn-cs"/>
              </a:rPr>
              <a:t>Answer:  </a:t>
            </a:r>
            <a:r>
              <a:rPr lang="en-US" sz="1000" kern="1200" dirty="0" smtClean="0">
                <a:solidFill>
                  <a:schemeClr val="tx1"/>
                </a:solidFill>
                <a:latin typeface="Arial" charset="0"/>
                <a:ea typeface="+mn-ea"/>
                <a:cs typeface="+mn-cs"/>
              </a:rPr>
              <a:t>Determine where you will fall when you release your seatbelt and if another Marine is/may be located in your landing spot.  If someone is/may be in the landing spot, attempt to communicate with them (or others) to allow them to get out of their seatbelt first and then help you get down.</a:t>
            </a:r>
          </a:p>
          <a:p>
            <a:pPr>
              <a:defRPr/>
            </a:pPr>
            <a:r>
              <a:rPr lang="en-US" sz="1000" b="1" u="sng" dirty="0" smtClean="0"/>
              <a:t>Question:</a:t>
            </a:r>
            <a:r>
              <a:rPr lang="en-US" sz="1000" b="1" dirty="0" smtClean="0"/>
              <a:t>  </a:t>
            </a:r>
            <a:r>
              <a:rPr lang="en-US" sz="1000" kern="1200" dirty="0" smtClean="0">
                <a:solidFill>
                  <a:schemeClr val="tx1"/>
                </a:solidFill>
                <a:latin typeface="Arial" charset="0"/>
                <a:ea typeface="+mn-ea"/>
                <a:cs typeface="+mn-cs"/>
              </a:rPr>
              <a:t>What is the most important thing to do before you release your seatbelt after a dry rollover</a:t>
            </a:r>
            <a:r>
              <a:rPr lang="en-US" sz="1000" dirty="0" smtClean="0"/>
              <a:t>?  </a:t>
            </a:r>
            <a:r>
              <a:rPr lang="en-US" sz="1000" b="1" u="sng" dirty="0" smtClean="0"/>
              <a:t>Answer:</a:t>
            </a:r>
            <a:r>
              <a:rPr lang="en-US" sz="1000" b="1" dirty="0" smtClean="0"/>
              <a:t>  </a:t>
            </a:r>
            <a:r>
              <a:rPr lang="en-US" sz="1000" kern="1200" dirty="0" smtClean="0">
                <a:solidFill>
                  <a:schemeClr val="tx1"/>
                </a:solidFill>
                <a:latin typeface="Arial" charset="0"/>
                <a:ea typeface="+mn-ea"/>
                <a:cs typeface="+mn-cs"/>
              </a:rPr>
              <a:t>You should not unlatch your seatbelt until you have properly braced yourself.  You should be prepared to fall!  You should protect your neck at all costs by tucking your head!</a:t>
            </a:r>
            <a:endParaRPr lang="en-US" sz="1000" dirty="0" smtClean="0"/>
          </a:p>
          <a:p>
            <a:pPr>
              <a:defRPr/>
            </a:pPr>
            <a:r>
              <a:rPr lang="en-US" sz="1000" b="1" u="sng" dirty="0" smtClean="0"/>
              <a:t>Question:</a:t>
            </a:r>
            <a:r>
              <a:rPr lang="en-US" sz="1000" b="1" dirty="0" smtClean="0"/>
              <a:t>  </a:t>
            </a:r>
            <a:r>
              <a:rPr lang="en-US" sz="1000" kern="1200" dirty="0" smtClean="0">
                <a:solidFill>
                  <a:schemeClr val="tx1"/>
                </a:solidFill>
                <a:latin typeface="Arial" charset="0"/>
                <a:ea typeface="+mn-ea"/>
                <a:cs typeface="+mn-cs"/>
              </a:rPr>
              <a:t>What should you use to maintain your orientation after a rollover given little or no visibility</a:t>
            </a:r>
            <a:r>
              <a:rPr lang="en-US" sz="1000" dirty="0" smtClean="0"/>
              <a:t>?  </a:t>
            </a:r>
            <a:r>
              <a:rPr lang="en-US" sz="1000" b="1" u="sng" dirty="0" smtClean="0"/>
              <a:t>Answer:</a:t>
            </a:r>
            <a:r>
              <a:rPr lang="en-US" sz="1000" b="1" dirty="0" smtClean="0"/>
              <a:t>  </a:t>
            </a:r>
            <a:r>
              <a:rPr lang="en-US" sz="1000" dirty="0" smtClean="0"/>
              <a:t>Physical reference point.</a:t>
            </a:r>
          </a:p>
          <a:p>
            <a:pPr>
              <a:defRPr/>
            </a:pPr>
            <a:r>
              <a:rPr lang="en-US" sz="1000" b="1" u="sng" dirty="0" smtClean="0"/>
              <a:t>Question:</a:t>
            </a:r>
            <a:r>
              <a:rPr lang="en-US" sz="1000" b="1" dirty="0" smtClean="0"/>
              <a:t>  </a:t>
            </a:r>
            <a:r>
              <a:rPr lang="en-US" sz="1000" kern="1200" dirty="0" smtClean="0">
                <a:solidFill>
                  <a:schemeClr val="tx1"/>
                </a:solidFill>
                <a:latin typeface="Arial" charset="0"/>
                <a:ea typeface="+mn-ea"/>
                <a:cs typeface="+mn-cs"/>
              </a:rPr>
              <a:t>If a Marine has a major bleeding injury after a dry rollover, what should you do</a:t>
            </a:r>
            <a:r>
              <a:rPr lang="en-US" sz="1000" dirty="0" smtClean="0"/>
              <a:t>?  </a:t>
            </a:r>
            <a:r>
              <a:rPr lang="en-US" sz="1000" b="1" u="sng" dirty="0" smtClean="0"/>
              <a:t>Answer:</a:t>
            </a:r>
            <a:r>
              <a:rPr lang="en-US" sz="1000" b="1" dirty="0" smtClean="0"/>
              <a:t>  </a:t>
            </a:r>
            <a:r>
              <a:rPr lang="en-US" sz="1000" kern="1200" dirty="0" smtClean="0">
                <a:solidFill>
                  <a:schemeClr val="tx1"/>
                </a:solidFill>
                <a:latin typeface="Arial" charset="0"/>
                <a:ea typeface="+mn-ea"/>
                <a:cs typeface="+mn-cs"/>
              </a:rPr>
              <a:t>Administer buddy-aid and apply a tourniquet immediately to stop major bleeding injuries before dry egress unless immediate evacuation is necessary due to smoke, fire, submersion, etc</a:t>
            </a:r>
            <a:r>
              <a:rPr lang="en-US" sz="1000" dirty="0" smtClean="0"/>
              <a:t>.  </a:t>
            </a:r>
          </a:p>
          <a:p>
            <a:pPr>
              <a:defRPr/>
            </a:pPr>
            <a:r>
              <a:rPr lang="en-US" sz="1000" b="1" u="sng" dirty="0" smtClean="0"/>
              <a:t>Question:</a:t>
            </a:r>
            <a:r>
              <a:rPr lang="en-US" sz="1000" b="1" dirty="0" smtClean="0"/>
              <a:t>  </a:t>
            </a:r>
            <a:r>
              <a:rPr lang="en-US" sz="1000" kern="1200" dirty="0" smtClean="0">
                <a:solidFill>
                  <a:schemeClr val="tx1"/>
                </a:solidFill>
                <a:latin typeface="Arial" charset="0"/>
                <a:ea typeface="+mn-ea"/>
                <a:cs typeface="+mn-cs"/>
              </a:rPr>
              <a:t>After a dry rollover, where should the 2nd Marine to egress post security</a:t>
            </a:r>
            <a:r>
              <a:rPr lang="en-US" sz="1000" dirty="0" smtClean="0"/>
              <a:t>?  </a:t>
            </a:r>
            <a:r>
              <a:rPr lang="en-US" sz="1000" b="1" u="sng" dirty="0" smtClean="0"/>
              <a:t>Answer:</a:t>
            </a:r>
            <a:r>
              <a:rPr lang="en-US" sz="1000" b="1" dirty="0" smtClean="0"/>
              <a:t>  </a:t>
            </a:r>
            <a:r>
              <a:rPr lang="en-US" sz="1000" dirty="0" smtClean="0"/>
              <a:t>The 6 o’clock position relative to the 1st Marine</a:t>
            </a:r>
          </a:p>
          <a:p>
            <a:pPr>
              <a:defRPr/>
            </a:pPr>
            <a:endParaRPr lang="en-US" sz="1000" b="1" u="sng" dirty="0" smtClean="0"/>
          </a:p>
          <a:p>
            <a:pPr>
              <a:defRPr/>
            </a:pPr>
            <a:r>
              <a:rPr lang="en-US" sz="1000" b="1" u="sng" dirty="0" smtClean="0"/>
              <a:t>Review:</a:t>
            </a:r>
            <a:r>
              <a:rPr lang="en-US" sz="1000" b="1" dirty="0" smtClean="0"/>
              <a:t>  </a:t>
            </a:r>
            <a:r>
              <a:rPr lang="en-US" sz="1000" kern="1200" dirty="0" smtClean="0">
                <a:solidFill>
                  <a:schemeClr val="tx1"/>
                </a:solidFill>
                <a:latin typeface="Arial" charset="0"/>
                <a:ea typeface="+mn-ea"/>
                <a:cs typeface="+mn-cs"/>
              </a:rPr>
              <a:t>In this section you learned procedures you will perform after a dry rollover accident to egress, account for crewmembers, and establish security, as well as some critical differences given a wet rollover.  Key points to recall include</a:t>
            </a:r>
            <a:r>
              <a:rPr lang="en-US" sz="1000" dirty="0" smtClean="0"/>
              <a:t>:</a:t>
            </a:r>
          </a:p>
          <a:p>
            <a:pPr>
              <a:defRPr/>
            </a:pPr>
            <a:endParaRPr lang="en-US" sz="1000" u="sng" dirty="0" smtClean="0"/>
          </a:p>
          <a:p>
            <a:pPr>
              <a:defRPr/>
            </a:pPr>
            <a:r>
              <a:rPr lang="en-US" sz="1000" u="sng" dirty="0" smtClean="0"/>
              <a:t>Egress:</a:t>
            </a:r>
            <a:r>
              <a:rPr lang="en-US" sz="1000" kern="1200" dirty="0" smtClean="0">
                <a:solidFill>
                  <a:schemeClr val="tx1"/>
                </a:solidFill>
                <a:latin typeface="Arial" charset="0"/>
                <a:ea typeface="+mn-ea"/>
                <a:cs typeface="+mn-cs"/>
              </a:rPr>
              <a:t> </a:t>
            </a:r>
          </a:p>
          <a:p>
            <a:pPr marL="228600" lvl="1" indent="-228600">
              <a:spcBef>
                <a:spcPts val="0"/>
              </a:spcBef>
              <a:buFont typeface="Arial" pitchFamily="34" charset="0"/>
              <a:buChar char="•"/>
              <a:defRPr/>
            </a:pPr>
            <a:r>
              <a:rPr lang="en-US" sz="1000" dirty="0" smtClean="0"/>
              <a:t>Before releasing your seatbelt, determine if someone is/may be in your landing spot and communicate with them, tuck your head, brace one hand against the roof, and protect your neck.</a:t>
            </a:r>
          </a:p>
          <a:p>
            <a:pPr marL="228600" lvl="1" indent="-228600">
              <a:spcBef>
                <a:spcPts val="0"/>
              </a:spcBef>
              <a:buFont typeface="Arial" pitchFamily="34" charset="0"/>
              <a:buChar char="•"/>
              <a:defRPr/>
            </a:pPr>
            <a:r>
              <a:rPr lang="en-US" sz="1000" dirty="0" smtClean="0"/>
              <a:t>After a dry rollover with little or no visibility, locate preplanned physical reference points at landing spot.</a:t>
            </a:r>
          </a:p>
          <a:p>
            <a:pPr marL="228600" lvl="1" indent="-228600">
              <a:spcBef>
                <a:spcPts val="0"/>
              </a:spcBef>
              <a:buFont typeface="Arial" pitchFamily="34" charset="0"/>
              <a:buChar char="•"/>
              <a:defRPr/>
            </a:pPr>
            <a:r>
              <a:rPr lang="en-US" sz="1000" dirty="0" smtClean="0"/>
              <a:t>Assess status of body, gear, and weapon before attempting to egress.</a:t>
            </a:r>
          </a:p>
          <a:p>
            <a:pPr marL="228600" lvl="1" indent="-228600">
              <a:spcBef>
                <a:spcPts val="0"/>
              </a:spcBef>
              <a:buFont typeface="Arial" pitchFamily="34" charset="0"/>
              <a:buChar char="•"/>
              <a:defRPr/>
            </a:pPr>
            <a:r>
              <a:rPr lang="en-US" sz="1000" dirty="0" smtClean="0"/>
              <a:t>Consider the issues related to each potential egress point given how the vehicle comes to a rest.</a:t>
            </a:r>
          </a:p>
          <a:p>
            <a:pPr marL="228600" lvl="1" indent="-228600">
              <a:spcBef>
                <a:spcPts val="0"/>
              </a:spcBef>
              <a:buFont typeface="Arial" pitchFamily="34" charset="0"/>
              <a:buChar char="•"/>
              <a:defRPr/>
            </a:pPr>
            <a:r>
              <a:rPr lang="en-US" sz="1000" dirty="0" smtClean="0"/>
              <a:t>Shout/listen for “Open door (and the location)!”  Help buddies if needed.</a:t>
            </a:r>
          </a:p>
          <a:p>
            <a:pPr marL="228600" lvl="1" indent="-228600">
              <a:spcBef>
                <a:spcPts val="0"/>
              </a:spcBef>
              <a:buFont typeface="Arial" pitchFamily="34" charset="0"/>
              <a:buChar char="•"/>
              <a:defRPr/>
            </a:pPr>
            <a:r>
              <a:rPr lang="en-US" sz="1000" dirty="0" smtClean="0"/>
              <a:t>Look before you leap!  Exit with your weapon.</a:t>
            </a:r>
          </a:p>
          <a:p>
            <a:pPr marL="228600" lvl="1" indent="-228600">
              <a:spcBef>
                <a:spcPts val="0"/>
              </a:spcBef>
              <a:buFont typeface="Arial" pitchFamily="34" charset="0"/>
              <a:buChar char="•"/>
              <a:defRPr/>
            </a:pPr>
            <a:r>
              <a:rPr lang="en-US" sz="1000" dirty="0" smtClean="0"/>
              <a:t>Establish security.</a:t>
            </a:r>
          </a:p>
          <a:p>
            <a:pPr marL="228600" lvl="1" indent="-228600">
              <a:spcBef>
                <a:spcPts val="0"/>
              </a:spcBef>
              <a:buFont typeface="Arial" pitchFamily="34" charset="0"/>
              <a:buChar char="•"/>
              <a:defRPr/>
            </a:pPr>
            <a:r>
              <a:rPr lang="en-US" sz="1000" dirty="0" smtClean="0"/>
              <a:t>Call for help and recover sensitive items.</a:t>
            </a:r>
          </a:p>
          <a:p>
            <a:r>
              <a:rPr lang="en-US" sz="1000" u="sng" dirty="0" smtClean="0"/>
              <a:t>Account for crewmembers:</a:t>
            </a:r>
            <a:r>
              <a:rPr lang="en-US" sz="1000" kern="1200" dirty="0" smtClean="0">
                <a:solidFill>
                  <a:schemeClr val="tx1"/>
                </a:solidFill>
                <a:latin typeface="Arial" charset="0"/>
                <a:ea typeface="+mn-ea"/>
                <a:cs typeface="+mn-cs"/>
              </a:rPr>
              <a:t> </a:t>
            </a:r>
          </a:p>
          <a:p>
            <a:pPr marL="228600" lvl="1" indent="-228600">
              <a:spcBef>
                <a:spcPts val="0"/>
              </a:spcBef>
              <a:buFont typeface="Arial" pitchFamily="34" charset="0"/>
              <a:buChar char="•"/>
              <a:defRPr/>
            </a:pPr>
            <a:r>
              <a:rPr lang="en-US" sz="1000" dirty="0" smtClean="0"/>
              <a:t>Vehicle Commander or senior Marine assesses the crew for injuries after a rollover.</a:t>
            </a:r>
          </a:p>
          <a:p>
            <a:pPr marL="228600" lvl="1" indent="-228600">
              <a:spcBef>
                <a:spcPts val="0"/>
              </a:spcBef>
              <a:buFont typeface="Arial" pitchFamily="34" charset="0"/>
              <a:buChar char="•"/>
              <a:defRPr/>
            </a:pPr>
            <a:r>
              <a:rPr lang="en-US" sz="1000" dirty="0" smtClean="0"/>
              <a:t>Administer buddy-aid and apply a tourniquet immediately to stop major bleeding injuries.</a:t>
            </a:r>
          </a:p>
          <a:p>
            <a:pPr marL="228600" lvl="1" indent="-228600">
              <a:spcBef>
                <a:spcPts val="0"/>
              </a:spcBef>
              <a:buFont typeface="Arial" pitchFamily="34" charset="0"/>
              <a:buChar char="•"/>
              <a:defRPr/>
            </a:pPr>
            <a:r>
              <a:rPr lang="en-US" sz="1000" dirty="0" smtClean="0"/>
              <a:t>Coordination, communication, and teamwork are the keys to efficiently </a:t>
            </a:r>
            <a:r>
              <a:rPr lang="en-US" sz="1000" dirty="0" err="1" smtClean="0"/>
              <a:t>egressing</a:t>
            </a:r>
            <a:r>
              <a:rPr lang="en-US" sz="1000" dirty="0" smtClean="0"/>
              <a:t> an injured Marine.</a:t>
            </a:r>
          </a:p>
          <a:p>
            <a:r>
              <a:rPr lang="en-US" sz="1000" u="sng" dirty="0" smtClean="0"/>
              <a:t>Establish security:</a:t>
            </a:r>
            <a:r>
              <a:rPr lang="en-US" sz="1000" kern="1200" dirty="0" smtClean="0">
                <a:solidFill>
                  <a:schemeClr val="tx1"/>
                </a:solidFill>
                <a:latin typeface="Arial" charset="0"/>
                <a:ea typeface="+mn-ea"/>
                <a:cs typeface="+mn-cs"/>
              </a:rPr>
              <a:t> </a:t>
            </a:r>
          </a:p>
          <a:p>
            <a:pPr marL="228600" lvl="1" indent="-228600">
              <a:spcBef>
                <a:spcPts val="0"/>
              </a:spcBef>
              <a:buFont typeface="Arial" pitchFamily="34" charset="0"/>
              <a:buChar char="•"/>
              <a:defRPr/>
            </a:pPr>
            <a:r>
              <a:rPr lang="en-US" sz="1000" dirty="0" smtClean="0"/>
              <a:t>Marines will establish security posts 360 degrees around the vehicle.</a:t>
            </a:r>
          </a:p>
          <a:p>
            <a:pPr marL="228600" lvl="1" indent="-228600">
              <a:spcBef>
                <a:spcPts val="0"/>
              </a:spcBef>
              <a:buFont typeface="Arial" pitchFamily="34" charset="0"/>
              <a:buChar char="•"/>
              <a:defRPr/>
            </a:pPr>
            <a:r>
              <a:rPr lang="en-US" sz="1000" dirty="0" smtClean="0"/>
              <a:t>The first Marine out covers the exit for the other Marines.  </a:t>
            </a:r>
          </a:p>
          <a:p>
            <a:pPr marL="228600" lvl="1" indent="-228600">
              <a:spcBef>
                <a:spcPts val="0"/>
              </a:spcBef>
              <a:buFont typeface="Arial" pitchFamily="34" charset="0"/>
              <a:buChar char="•"/>
              <a:defRPr/>
            </a:pPr>
            <a:r>
              <a:rPr lang="en-US" sz="1000" dirty="0" smtClean="0"/>
              <a:t>The 2nd Marine covers the 6 o’clock position.</a:t>
            </a:r>
          </a:p>
          <a:p>
            <a:pPr marL="228600" lvl="1" indent="-228600">
              <a:spcBef>
                <a:spcPts val="0"/>
              </a:spcBef>
              <a:buFont typeface="Arial" pitchFamily="34" charset="0"/>
              <a:buChar char="•"/>
              <a:defRPr/>
            </a:pPr>
            <a:r>
              <a:rPr lang="en-US" sz="1000" dirty="0" smtClean="0"/>
              <a:t>All other Marines to exit fill in the gaps.</a:t>
            </a:r>
          </a:p>
          <a:p>
            <a:pPr marL="228600" lvl="1" indent="-228600">
              <a:spcBef>
                <a:spcPts val="0"/>
              </a:spcBef>
              <a:buFont typeface="Arial" pitchFamily="34" charset="0"/>
              <a:buChar char="•"/>
              <a:defRPr/>
            </a:pPr>
            <a:r>
              <a:rPr lang="en-US" sz="1000" dirty="0" smtClean="0"/>
              <a:t>The last two uninjured Marines work together to evacuate the injury(</a:t>
            </a:r>
            <a:r>
              <a:rPr lang="en-US" sz="1000" dirty="0" err="1" smtClean="0"/>
              <a:t>ies</a:t>
            </a:r>
            <a:r>
              <a:rPr lang="en-US" sz="1000" dirty="0" smtClean="0"/>
              <a:t>).</a:t>
            </a:r>
          </a:p>
          <a:p>
            <a:pPr marL="228600" lvl="1" indent="-228600">
              <a:spcBef>
                <a:spcPts val="0"/>
              </a:spcBef>
              <a:buFont typeface="Arial" pitchFamily="34" charset="0"/>
              <a:buChar char="•"/>
              <a:defRPr/>
            </a:pPr>
            <a:r>
              <a:rPr lang="en-US" sz="1000" dirty="0" smtClean="0"/>
              <a:t>The last Marine taps the 1st Marine, yells “Last Marine!”, and moves to an uncovered position.</a:t>
            </a:r>
          </a:p>
          <a:p>
            <a:pPr>
              <a:defRPr/>
            </a:pPr>
            <a:r>
              <a:rPr lang="en-US" sz="1000" b="1" dirty="0" smtClean="0"/>
              <a:t>In the next section</a:t>
            </a:r>
            <a:r>
              <a:rPr lang="en-US" sz="1000" dirty="0" smtClean="0"/>
              <a:t>, we will shift gears and learn about the characteristics and prevention of motion sickness and heat exhaustion; two possible illnesses you may experience while training in the dry rollover egress trainers.</a:t>
            </a:r>
            <a:endParaRPr lang="en-US" sz="1000" dirty="0"/>
          </a:p>
        </p:txBody>
      </p:sp>
      <p:sp>
        <p:nvSpPr>
          <p:cNvPr id="5" name="Rectangle 2"/>
          <p:cNvSpPr>
            <a:spLocks noGrp="1" noRot="1" noChangeAspect="1" noChangeArrowheads="1" noTextEdit="1"/>
          </p:cNvSpPr>
          <p:nvPr>
            <p:ph type="sldImg" idx="2"/>
          </p:nvPr>
        </p:nvSpPr>
        <p:spPr>
          <a:xfrm>
            <a:off x="2874963" y="138113"/>
            <a:ext cx="1266825" cy="949325"/>
          </a:xfr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C7F5FB6-8F0E-4BC3-A677-6472FDB30929}" type="slidenum">
              <a:rPr lang="en-US" smtClean="0"/>
              <a:pPr/>
              <a:t>39</a:t>
            </a:fld>
            <a:endParaRPr lang="en-US" smtClean="0"/>
          </a:p>
        </p:txBody>
      </p:sp>
      <p:sp>
        <p:nvSpPr>
          <p:cNvPr id="82947" name="Rectangle 2"/>
          <p:cNvSpPr>
            <a:spLocks noGrp="1" noRot="1" noChangeAspect="1" noChangeArrowheads="1" noTextEdit="1"/>
          </p:cNvSpPr>
          <p:nvPr>
            <p:ph type="sldImg"/>
          </p:nvPr>
        </p:nvSpPr>
        <p:spPr>
          <a:xfrm>
            <a:off x="2357438" y="196850"/>
            <a:ext cx="2252662" cy="1689100"/>
          </a:xfrm>
          <a:ln/>
        </p:spPr>
      </p:sp>
      <p:sp>
        <p:nvSpPr>
          <p:cNvPr id="83972" name="Rectangle 3"/>
          <p:cNvSpPr>
            <a:spLocks noGrp="1" noChangeArrowheads="1"/>
          </p:cNvSpPr>
          <p:nvPr>
            <p:ph type="body" idx="1"/>
          </p:nvPr>
        </p:nvSpPr>
        <p:spPr>
          <a:xfrm>
            <a:off x="277813" y="1806575"/>
            <a:ext cx="6516687" cy="4183063"/>
          </a:xfrm>
          <a:ln/>
        </p:spPr>
        <p:txBody>
          <a:bodyPr/>
          <a:lstStyle/>
          <a:p>
            <a:pPr>
              <a:defRPr/>
            </a:pPr>
            <a:r>
              <a:rPr lang="en-US" sz="1000" b="1" u="sng" dirty="0" smtClean="0"/>
              <a:t>Motion Sickness Overview</a:t>
            </a:r>
            <a:endParaRPr lang="en-US" sz="1000" dirty="0" smtClean="0"/>
          </a:p>
          <a:p>
            <a:pPr>
              <a:defRPr/>
            </a:pPr>
            <a:r>
              <a:rPr lang="en-US" sz="1000" dirty="0" smtClean="0"/>
              <a:t>Because the dry rollover egress trainers rotate and invert, you may experience motion sickness. </a:t>
            </a:r>
          </a:p>
          <a:p>
            <a:pPr marL="228600" indent="-228600">
              <a:buFont typeface="Arial" pitchFamily="34" charset="0"/>
              <a:buChar char="•"/>
              <a:defRPr/>
            </a:pPr>
            <a:r>
              <a:rPr lang="en-US" sz="1000" dirty="0" smtClean="0"/>
              <a:t>Motion sickness is a normal response to real, perceived, or anticipated motion.</a:t>
            </a:r>
          </a:p>
          <a:p>
            <a:pPr marL="228600" indent="-228600">
              <a:buFont typeface="Arial" pitchFamily="34" charset="0"/>
              <a:buChar char="•"/>
              <a:defRPr/>
            </a:pPr>
            <a:r>
              <a:rPr lang="en-US" sz="1000" dirty="0" smtClean="0"/>
              <a:t>Though motion sickness is usually minor, it can be debilitating in some cases.</a:t>
            </a:r>
          </a:p>
          <a:p>
            <a:pPr marL="228600" indent="-228600">
              <a:buFont typeface="Arial" pitchFamily="34" charset="0"/>
              <a:buChar char="•"/>
              <a:defRPr/>
            </a:pPr>
            <a:r>
              <a:rPr lang="en-US" sz="1000" dirty="0" smtClean="0"/>
              <a:t>Motion sickness occurs when the body, inner ear, and the eyes send conflicting signals to the brain.</a:t>
            </a:r>
          </a:p>
          <a:p>
            <a:pPr>
              <a:defRPr/>
            </a:pPr>
            <a:r>
              <a:rPr lang="en-US" sz="1000" b="1" u="sng" dirty="0" smtClean="0"/>
              <a:t>Motion Sickness Symptoms</a:t>
            </a:r>
            <a:endParaRPr lang="en-US" sz="1000" dirty="0" smtClean="0"/>
          </a:p>
          <a:p>
            <a:pPr>
              <a:defRPr/>
            </a:pPr>
            <a:r>
              <a:rPr lang="en-US" sz="1000" dirty="0" smtClean="0"/>
              <a:t>Common symptoms of motion sickness include: </a:t>
            </a:r>
          </a:p>
          <a:p>
            <a:pPr marL="228600" indent="-228600">
              <a:buFont typeface="Arial" pitchFamily="34" charset="0"/>
              <a:buChar char="•"/>
              <a:defRPr/>
            </a:pPr>
            <a:r>
              <a:rPr lang="en-US" sz="1000" dirty="0" smtClean="0"/>
              <a:t>Dizziness; Headache; Increased salivation; Nausea or vomiting; Paleness of the skin; Cold sweats; Fatigue; Feels like a hangover</a:t>
            </a:r>
          </a:p>
          <a:p>
            <a:pPr>
              <a:defRPr/>
            </a:pPr>
            <a:r>
              <a:rPr lang="en-US" sz="1000" b="1" u="sng" dirty="0" smtClean="0"/>
              <a:t>Preventing Motion Sickness</a:t>
            </a:r>
            <a:endParaRPr lang="en-US" sz="1000" dirty="0" smtClean="0"/>
          </a:p>
          <a:p>
            <a:pPr>
              <a:defRPr/>
            </a:pPr>
            <a:r>
              <a:rPr lang="en-US" sz="1000" dirty="0" smtClean="0"/>
              <a:t>The following methods may help you prevent motion sickness symptoms:  </a:t>
            </a:r>
          </a:p>
          <a:p>
            <a:pPr marL="228600" indent="-228600">
              <a:buFont typeface="Arial" pitchFamily="34" charset="0"/>
              <a:buChar char="•"/>
              <a:defRPr/>
            </a:pPr>
            <a:r>
              <a:rPr lang="en-US" sz="1000" dirty="0" smtClean="0"/>
              <a:t>Reduce anxiety and fears (i.e., concentrate on breathing, etc.).  </a:t>
            </a:r>
          </a:p>
          <a:p>
            <a:pPr marL="228600" indent="-228600">
              <a:buFont typeface="Arial" pitchFamily="34" charset="0"/>
              <a:buChar char="•"/>
              <a:defRPr/>
            </a:pPr>
            <a:r>
              <a:rPr lang="en-US" sz="1000" dirty="0" smtClean="0"/>
              <a:t>Maintain proper ventilation in simulator to decrease foul odors.</a:t>
            </a:r>
          </a:p>
          <a:p>
            <a:pPr marL="228600" lvl="0" indent="-228600">
              <a:buFont typeface="Arial" pitchFamily="34" charset="0"/>
              <a:buChar char="•"/>
              <a:defRPr/>
            </a:pPr>
            <a:r>
              <a:rPr lang="en-US" sz="1000" dirty="0" smtClean="0"/>
              <a:t>Avoid bulky and greasy meals, or overindulgence in food or alcoholic beverages prior to training.</a:t>
            </a:r>
          </a:p>
          <a:p>
            <a:pPr marL="228600" lvl="0" indent="-228600">
              <a:buFont typeface="Arial" pitchFamily="34" charset="0"/>
              <a:buChar char="•"/>
              <a:defRPr/>
            </a:pPr>
            <a:r>
              <a:rPr lang="en-US" sz="1000" dirty="0" smtClean="0"/>
              <a:t>Avoid dairy products prior to training.</a:t>
            </a:r>
          </a:p>
          <a:p>
            <a:pPr marL="228600" indent="-228600">
              <a:buFont typeface="Arial" pitchFamily="34" charset="0"/>
              <a:buChar char="•"/>
              <a:defRPr/>
            </a:pPr>
            <a:r>
              <a:rPr lang="en-US" sz="1000" dirty="0" smtClean="0"/>
              <a:t>Monitor yourself for signs of motion sickness.</a:t>
            </a:r>
          </a:p>
          <a:p>
            <a:pPr>
              <a:defRPr/>
            </a:pPr>
            <a:r>
              <a:rPr lang="en-US" sz="1000" b="1" u="sng" dirty="0" smtClean="0"/>
              <a:t>Heat Exhaustion Overview</a:t>
            </a:r>
            <a:r>
              <a:rPr lang="en-US" sz="1000" dirty="0" smtClean="0"/>
              <a:t> </a:t>
            </a:r>
          </a:p>
          <a:p>
            <a:pPr>
              <a:defRPr/>
            </a:pPr>
            <a:r>
              <a:rPr lang="en-US" sz="1000" dirty="0" smtClean="0"/>
              <a:t>Because you will be wearing a heavy uniform and gear, and the dry rollover egress trainers are usually sheltered in an environment that is not temperature controlled, you may experience heat exhaustion during training.  Heat exhaustion can occur : </a:t>
            </a:r>
          </a:p>
          <a:p>
            <a:pPr marL="228600" indent="-228600">
              <a:buFont typeface="Arial" pitchFamily="34" charset="0"/>
              <a:buChar char="•"/>
              <a:defRPr/>
            </a:pPr>
            <a:r>
              <a:rPr lang="en-US" sz="1000" dirty="0" smtClean="0"/>
              <a:t>Over several days; From exposure to high temperatures environments; From loss of fluids; From loss of electrolytes; If you cannot sweat enough to cool your body</a:t>
            </a:r>
          </a:p>
          <a:p>
            <a:pPr>
              <a:defRPr/>
            </a:pPr>
            <a:r>
              <a:rPr lang="en-US" sz="1000" b="1" u="sng" dirty="0" smtClean="0"/>
              <a:t>Heat Exhaustion Symptoms</a:t>
            </a:r>
            <a:r>
              <a:rPr lang="en-US" sz="1000" dirty="0" smtClean="0"/>
              <a:t> </a:t>
            </a:r>
          </a:p>
          <a:p>
            <a:pPr>
              <a:defRPr/>
            </a:pPr>
            <a:r>
              <a:rPr lang="en-US" sz="1000" dirty="0" smtClean="0"/>
              <a:t>Common symptoms of heat exhaustion include: </a:t>
            </a:r>
          </a:p>
          <a:p>
            <a:pPr marL="228600" indent="-228600">
              <a:buFont typeface="Arial" pitchFamily="34" charset="0"/>
              <a:buChar char="•"/>
              <a:defRPr/>
            </a:pPr>
            <a:r>
              <a:rPr lang="en-US" sz="1000" dirty="0" smtClean="0"/>
              <a:t>Heavy sweating; Fatigue; Muscle cramps; Pale, cool, and/or moist skin; Fast and shallow breathing; Fast and weak pulse; Dizziness; Headache; Nausea or vomiting; Fainting</a:t>
            </a:r>
          </a:p>
          <a:p>
            <a:pPr>
              <a:defRPr/>
            </a:pPr>
            <a:r>
              <a:rPr lang="en-US" sz="1000" b="1" dirty="0" smtClean="0"/>
              <a:t>Heat exhaustion can lead to heat stroke if untreated, requiring immediate emergency medical treatment.  Inform your instructor or the Corpsman immediately if suspected!</a:t>
            </a:r>
            <a:endParaRPr lang="en-US" sz="1000" dirty="0" smtClean="0"/>
          </a:p>
          <a:p>
            <a:pPr>
              <a:defRPr/>
            </a:pPr>
            <a:r>
              <a:rPr lang="en-US" sz="1000" b="1" u="sng" dirty="0" smtClean="0"/>
              <a:t>Preventing Heat Exhaustion</a:t>
            </a:r>
            <a:r>
              <a:rPr lang="en-US" sz="1000" dirty="0" smtClean="0"/>
              <a:t> </a:t>
            </a:r>
          </a:p>
          <a:p>
            <a:pPr>
              <a:defRPr/>
            </a:pPr>
            <a:r>
              <a:rPr lang="en-US" sz="1000" dirty="0" smtClean="0"/>
              <a:t>The following methods may help you prevent heat exhaustion symptoms:  </a:t>
            </a:r>
          </a:p>
          <a:p>
            <a:pPr marL="228600" indent="-228600">
              <a:buFont typeface="Arial" pitchFamily="34" charset="0"/>
              <a:buChar char="•"/>
              <a:defRPr/>
            </a:pPr>
            <a:r>
              <a:rPr lang="en-US" sz="1000" dirty="0" smtClean="0"/>
              <a:t>Avoid alcoholic and caffeinated beverages before and during training.</a:t>
            </a:r>
          </a:p>
          <a:p>
            <a:pPr marL="228600" indent="-228600">
              <a:buFont typeface="Arial" pitchFamily="34" charset="0"/>
              <a:buChar char="•"/>
              <a:defRPr/>
            </a:pPr>
            <a:r>
              <a:rPr lang="en-US" sz="1000" dirty="0" smtClean="0"/>
              <a:t>Drink plenty of fluids before, during, and after training.</a:t>
            </a:r>
          </a:p>
          <a:p>
            <a:pPr marL="228600" indent="-228600">
              <a:buFont typeface="Arial" pitchFamily="34" charset="0"/>
              <a:buChar char="•"/>
              <a:defRPr/>
            </a:pPr>
            <a:r>
              <a:rPr lang="en-US" sz="1000" dirty="0" smtClean="0"/>
              <a:t>Stay in the shade, or cool area, when not training.</a:t>
            </a:r>
          </a:p>
          <a:p>
            <a:pPr marL="228600" indent="-228600">
              <a:buFont typeface="Arial" pitchFamily="34" charset="0"/>
              <a:buChar char="•"/>
              <a:defRPr/>
            </a:pPr>
            <a:r>
              <a:rPr lang="en-US" sz="1000" dirty="0" smtClean="0"/>
              <a:t>Wait to don gear until just prior to the training activity.</a:t>
            </a:r>
          </a:p>
          <a:p>
            <a:pPr marL="228600" indent="-228600">
              <a:buFont typeface="Arial" pitchFamily="34" charset="0"/>
              <a:buChar char="•"/>
              <a:defRPr/>
            </a:pPr>
            <a:r>
              <a:rPr lang="en-US" sz="1000" dirty="0" smtClean="0"/>
              <a:t>Monitor yourself for signs of heat exhaustion.</a:t>
            </a:r>
          </a:p>
          <a:p>
            <a:pPr>
              <a:defRPr/>
            </a:pPr>
            <a:r>
              <a:rPr lang="en-US" sz="1000" b="1" dirty="0" smtClean="0"/>
              <a:t>SAFETY NOTE</a:t>
            </a:r>
            <a:endParaRPr lang="en-US" sz="1000" dirty="0" smtClean="0"/>
          </a:p>
          <a:p>
            <a:pPr>
              <a:defRPr/>
            </a:pPr>
            <a:r>
              <a:rPr lang="en-US" sz="1000" dirty="0" smtClean="0"/>
              <a:t>Inform Marines that if, at any time, they feel the onset of motion sickness or heat exhaustion during training, they should yell </a:t>
            </a:r>
            <a:r>
              <a:rPr lang="en-US" sz="1000" i="1" dirty="0" smtClean="0"/>
              <a:t>“Cease Training”</a:t>
            </a:r>
            <a:r>
              <a:rPr lang="en-US" sz="1000" dirty="0" smtClean="0"/>
              <a:t> and they will be immediately removed from the trainer, examined, and treated, as needed  </a:t>
            </a:r>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6C1006D-876A-42B2-8E21-87B79DEB9E61}" type="slidenum">
              <a:rPr lang="en-US" smtClean="0"/>
              <a:pPr/>
              <a:t>4</a:t>
            </a:fld>
            <a:endParaRPr lang="en-US" smtClean="0"/>
          </a:p>
        </p:txBody>
      </p:sp>
      <p:sp>
        <p:nvSpPr>
          <p:cNvPr id="49155" name="Rectangle 2"/>
          <p:cNvSpPr>
            <a:spLocks noGrp="1" noRot="1" noChangeAspect="1" noChangeArrowheads="1" noTextEdit="1"/>
          </p:cNvSpPr>
          <p:nvPr>
            <p:ph type="sldImg"/>
          </p:nvPr>
        </p:nvSpPr>
        <p:spPr>
          <a:xfrm>
            <a:off x="1728788" y="141288"/>
            <a:ext cx="3482975" cy="2613025"/>
          </a:xfrm>
          <a:ln/>
        </p:spPr>
      </p:sp>
      <p:sp>
        <p:nvSpPr>
          <p:cNvPr id="49156" name="Rectangle 3"/>
          <p:cNvSpPr>
            <a:spLocks noGrp="1" noChangeArrowheads="1"/>
          </p:cNvSpPr>
          <p:nvPr>
            <p:ph type="body" idx="1"/>
          </p:nvPr>
        </p:nvSpPr>
        <p:spPr>
          <a:xfrm>
            <a:off x="323850" y="2738213"/>
            <a:ext cx="6308725" cy="4183063"/>
          </a:xfrm>
          <a:noFill/>
          <a:ln/>
        </p:spPr>
        <p:txBody>
          <a:bodyPr/>
          <a:lstStyle/>
          <a:p>
            <a:r>
              <a:rPr lang="en-US" sz="1000" b="1" dirty="0" smtClean="0"/>
              <a:t>Complete Enabling Learning Objectives </a:t>
            </a:r>
          </a:p>
          <a:p>
            <a:r>
              <a:rPr lang="en-US" sz="1000" b="1" dirty="0" smtClean="0"/>
              <a:t>Knowledge-Based</a:t>
            </a:r>
            <a:endParaRPr lang="en-US" sz="1000" dirty="0" smtClean="0"/>
          </a:p>
          <a:p>
            <a:r>
              <a:rPr lang="en-US" sz="1000" u="sng" dirty="0" smtClean="0"/>
              <a:t>Conditions</a:t>
            </a:r>
            <a:r>
              <a:rPr lang="en-US" sz="1000" dirty="0" smtClean="0"/>
              <a:t>: Given classroom instruction and a written exam.</a:t>
            </a:r>
          </a:p>
          <a:p>
            <a:r>
              <a:rPr lang="en-US" sz="1000" dirty="0" smtClean="0"/>
              <a:t> </a:t>
            </a:r>
          </a:p>
          <a:p>
            <a:r>
              <a:rPr lang="en-US" sz="1000" u="sng" dirty="0" smtClean="0"/>
              <a:t>Knowledge Tasks</a:t>
            </a:r>
            <a:r>
              <a:rPr lang="en-US" sz="1000" dirty="0" smtClean="0"/>
              <a:t>: </a:t>
            </a:r>
          </a:p>
          <a:p>
            <a:pPr marL="228600" lvl="1" indent="-228600">
              <a:buFont typeface="Calibri" pitchFamily="34" charset="0"/>
              <a:buAutoNum type="arabicPeriod"/>
            </a:pPr>
            <a:r>
              <a:rPr lang="en-US" sz="1000" kern="1200" dirty="0" smtClean="0">
                <a:solidFill>
                  <a:schemeClr val="tx1"/>
                </a:solidFill>
                <a:latin typeface="Arial" charset="0"/>
                <a:ea typeface="+mn-ea"/>
                <a:cs typeface="+mn-cs"/>
              </a:rPr>
              <a:t>Recognize rollover-relevant characteristics, components, and considerations of tactical wheeled vehicles</a:t>
            </a:r>
            <a:r>
              <a:rPr lang="en-US" sz="1000" dirty="0" smtClean="0"/>
              <a:t>.</a:t>
            </a:r>
          </a:p>
          <a:p>
            <a:pPr marL="228600" lvl="1" indent="-228600">
              <a:buFont typeface="Calibri" pitchFamily="34" charset="0"/>
              <a:buAutoNum type="arabicPeriod"/>
            </a:pPr>
            <a:r>
              <a:rPr lang="en-US" sz="1000" dirty="0" smtClean="0"/>
              <a:t>Recall the guidelines for avoiding a wheeled vehicle rollover accident.</a:t>
            </a:r>
          </a:p>
          <a:p>
            <a:pPr marL="228600" lvl="1" indent="-228600">
              <a:buFont typeface="Calibri" pitchFamily="34" charset="0"/>
              <a:buAutoNum type="arabicPeriod"/>
            </a:pPr>
            <a:r>
              <a:rPr lang="en-US" sz="1000" dirty="0" smtClean="0"/>
              <a:t>Recall the emergency procedures performed to react to an imminent rollover.</a:t>
            </a:r>
          </a:p>
          <a:p>
            <a:pPr marL="228600" lvl="1" indent="-228600">
              <a:buFont typeface="Calibri" pitchFamily="34" charset="0"/>
              <a:buAutoNum type="arabicPeriod"/>
            </a:pPr>
            <a:r>
              <a:rPr lang="en-US" sz="1000" dirty="0" smtClean="0"/>
              <a:t>Recall the emergency procedures performed after a dry rollover accident.</a:t>
            </a:r>
          </a:p>
          <a:p>
            <a:pPr marL="228600" lvl="1" indent="-228600">
              <a:buFont typeface="Calibri" pitchFamily="34" charset="0"/>
              <a:buAutoNum type="arabicPeriod"/>
            </a:pPr>
            <a:r>
              <a:rPr lang="en-US" sz="1000" dirty="0" smtClean="0"/>
              <a:t>Recall the characteristics and prevention of motion sickness and heat exhaustion.</a:t>
            </a:r>
          </a:p>
          <a:p>
            <a:endParaRPr lang="en-US" sz="1000" dirty="0" smtClean="0"/>
          </a:p>
          <a:p>
            <a:r>
              <a:rPr lang="en-US" sz="1000" u="sng" dirty="0" smtClean="0"/>
              <a:t>Standard</a:t>
            </a:r>
            <a:r>
              <a:rPr lang="en-US" sz="1000" dirty="0" smtClean="0"/>
              <a:t>: Perform the tasks at an accuracy rate of 80% or better, remediated to 100%.</a:t>
            </a:r>
          </a:p>
          <a:p>
            <a:endParaRPr lang="en-US" sz="1000" b="1" dirty="0" smtClean="0"/>
          </a:p>
          <a:p>
            <a:r>
              <a:rPr lang="en-US" sz="1000" b="1" dirty="0" smtClean="0"/>
              <a:t>Performance-Based</a:t>
            </a:r>
            <a:endParaRPr lang="en-US" sz="1000" dirty="0" smtClean="0"/>
          </a:p>
          <a:p>
            <a:r>
              <a:rPr lang="en-US" sz="1000" u="sng" dirty="0" smtClean="0"/>
              <a:t>Conditions</a:t>
            </a:r>
            <a:r>
              <a:rPr lang="en-US" sz="1000" dirty="0" smtClean="0"/>
              <a:t>: Given classroom training, access to fully functional dry rollover training devices (e.g., HEAT and MET), requisite support personnel and equipment, scripted rollover scenarios, crew positions, combat load, with and without injuries, debris, and visibility.</a:t>
            </a:r>
          </a:p>
          <a:p>
            <a:r>
              <a:rPr lang="en-US" sz="1000" dirty="0" smtClean="0"/>
              <a:t> </a:t>
            </a:r>
          </a:p>
          <a:p>
            <a:r>
              <a:rPr lang="en-US" sz="1000" i="0" baseline="30000" dirty="0" smtClean="0"/>
              <a:t>6</a:t>
            </a:r>
            <a:r>
              <a:rPr lang="en-US" sz="1000" i="0" u="sng" dirty="0" smtClean="0"/>
              <a:t>P</a:t>
            </a:r>
            <a:r>
              <a:rPr lang="en-US" sz="1000" u="sng" dirty="0" smtClean="0"/>
              <a:t>erformance Tasks</a:t>
            </a:r>
            <a:r>
              <a:rPr lang="en-US" sz="1000" dirty="0" smtClean="0"/>
              <a:t>:</a:t>
            </a:r>
          </a:p>
          <a:p>
            <a:r>
              <a:rPr lang="en-US" sz="1000" dirty="0" smtClean="0"/>
              <a:t> </a:t>
            </a:r>
          </a:p>
          <a:p>
            <a:pPr marL="228600" lvl="1" indent="-228600">
              <a:buFont typeface="Calibri" pitchFamily="34" charset="0"/>
              <a:buAutoNum type="arabicPeriod" startAt="6"/>
            </a:pPr>
            <a:r>
              <a:rPr lang="en-US" sz="1000" dirty="0" smtClean="0"/>
              <a:t>Egress from dry vehicle.</a:t>
            </a:r>
          </a:p>
          <a:p>
            <a:pPr marL="228600" lvl="1" indent="-228600">
              <a:buFont typeface="Calibri" pitchFamily="34" charset="0"/>
              <a:buAutoNum type="arabicPeriod" startAt="6"/>
            </a:pPr>
            <a:r>
              <a:rPr lang="en-US" sz="1000" dirty="0" smtClean="0"/>
              <a:t>Account for crewmembers.</a:t>
            </a:r>
          </a:p>
          <a:p>
            <a:pPr marL="228600" lvl="1" indent="-228600">
              <a:buFont typeface="Calibri" pitchFamily="34" charset="0"/>
              <a:buAutoNum type="arabicPeriod" startAt="6"/>
            </a:pPr>
            <a:r>
              <a:rPr lang="en-US" sz="1000" dirty="0" smtClean="0"/>
              <a:t>Establish security.</a:t>
            </a:r>
          </a:p>
          <a:p>
            <a:r>
              <a:rPr lang="en-US" sz="1000" dirty="0" smtClean="0"/>
              <a:t> </a:t>
            </a:r>
          </a:p>
          <a:p>
            <a:r>
              <a:rPr lang="en-US" sz="1000" u="sng" dirty="0" smtClean="0"/>
              <a:t>Standard</a:t>
            </a:r>
            <a:r>
              <a:rPr lang="en-US" sz="1000" dirty="0" smtClean="0"/>
              <a:t>: In accordance with the procedural steps, safety guidelines, and sequence described in the references</a:t>
            </a:r>
            <a:r>
              <a:rPr lang="en-US" sz="1000" i="0" baseline="30000" dirty="0" smtClean="0"/>
              <a:t>7</a:t>
            </a:r>
            <a:r>
              <a:rPr lang="en-US" sz="1000" dirty="0" smtClean="0"/>
              <a:t>, within two minutes of being given the signal to </a:t>
            </a:r>
            <a:r>
              <a:rPr lang="en-US" sz="1000" u="none" dirty="0" smtClean="0"/>
              <a:t>egress, </a:t>
            </a:r>
            <a:r>
              <a:rPr lang="en-US" sz="1000" u="none" kern="1200" dirty="0" smtClean="0">
                <a:solidFill>
                  <a:schemeClr val="tx1"/>
                </a:solidFill>
                <a:latin typeface="Arial" charset="0"/>
                <a:ea typeface="+mn-ea"/>
                <a:cs typeface="+mn-cs"/>
              </a:rPr>
              <a:t>without inflicting injury to self or crew or damaging equipment or property, </a:t>
            </a:r>
            <a:r>
              <a:rPr lang="en-US" sz="1000" u="none" dirty="0" smtClean="0"/>
              <a:t>remediated </a:t>
            </a:r>
            <a:r>
              <a:rPr lang="en-US" sz="1000" dirty="0" smtClean="0"/>
              <a:t>to 100%.</a:t>
            </a:r>
          </a:p>
          <a:p>
            <a:endParaRPr lang="en-US" sz="1000" dirty="0" smtClean="0"/>
          </a:p>
          <a:p>
            <a:r>
              <a:rPr lang="en-US" sz="1000" b="1" i="1" dirty="0" smtClean="0"/>
              <a:t>Footnotes:</a:t>
            </a:r>
          </a:p>
          <a:p>
            <a:r>
              <a:rPr lang="en-US" sz="1000" i="1" baseline="30000" dirty="0" smtClean="0"/>
              <a:t>6</a:t>
            </a:r>
            <a:r>
              <a:rPr lang="en-US" sz="1000" i="1" dirty="0" smtClean="0"/>
              <a:t>The conditions and standards for the lesson TLO and these performance-based ELOs have been modified because it is unsafe and impractical to conduct a real vehicle rollover to train egress.</a:t>
            </a:r>
          </a:p>
          <a:p>
            <a:r>
              <a:rPr lang="en-US" sz="1000" i="1" u="none" baseline="30000" dirty="0" smtClean="0"/>
              <a:t>7</a:t>
            </a:r>
            <a:r>
              <a:rPr lang="en-US" sz="1000" i="1" u="none" kern="1200" dirty="0" smtClean="0">
                <a:solidFill>
                  <a:schemeClr val="tx1"/>
                </a:solidFill>
                <a:latin typeface="Arial" charset="0"/>
                <a:ea typeface="+mn-ea"/>
                <a:cs typeface="+mn-cs"/>
              </a:rPr>
              <a:t>The </a:t>
            </a:r>
            <a:r>
              <a:rPr lang="en-US" sz="1000" i="1" kern="1200" dirty="0" smtClean="0">
                <a:solidFill>
                  <a:schemeClr val="tx1"/>
                </a:solidFill>
                <a:latin typeface="Arial" charset="0"/>
                <a:ea typeface="+mn-ea"/>
                <a:cs typeface="+mn-cs"/>
              </a:rPr>
              <a:t>references cited in the standard statement for these ELOs are the SME validated HEAT student and train-the-trainer lesson plans and the Army-developed MET Training Support Package (20 April 2009) until the technical references can be updated and validated</a:t>
            </a:r>
            <a:r>
              <a:rPr lang="en-US" sz="1000" i="1" u="none" dirty="0" smtClean="0"/>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1A959E8-7C7A-4882-9104-41A43FF96719}" type="slidenum">
              <a:rPr lang="en-US" smtClean="0"/>
              <a:pPr/>
              <a:t>40</a:t>
            </a:fld>
            <a:endParaRPr lang="en-US" smtClean="0"/>
          </a:p>
        </p:txBody>
      </p:sp>
      <p:sp>
        <p:nvSpPr>
          <p:cNvPr id="83971" name="Rectangle 2"/>
          <p:cNvSpPr>
            <a:spLocks noGrp="1" noRot="1" noChangeAspect="1" noChangeArrowheads="1" noTextEdit="1"/>
          </p:cNvSpPr>
          <p:nvPr>
            <p:ph type="sldImg"/>
          </p:nvPr>
        </p:nvSpPr>
        <p:spPr>
          <a:xfrm>
            <a:off x="2319338" y="152400"/>
            <a:ext cx="2266950" cy="1700213"/>
          </a:xfrm>
          <a:ln/>
        </p:spPr>
      </p:sp>
      <p:sp>
        <p:nvSpPr>
          <p:cNvPr id="82948" name="Rectangle 3"/>
          <p:cNvSpPr>
            <a:spLocks noGrp="1" noChangeArrowheads="1"/>
          </p:cNvSpPr>
          <p:nvPr>
            <p:ph type="body" idx="1"/>
          </p:nvPr>
        </p:nvSpPr>
        <p:spPr>
          <a:xfrm>
            <a:off x="304800" y="2085975"/>
            <a:ext cx="6419850" cy="4183063"/>
          </a:xfrm>
          <a:ln/>
        </p:spPr>
        <p:txBody>
          <a:bodyPr/>
          <a:lstStyle/>
          <a:p>
            <a:pPr>
              <a:defRPr/>
            </a:pPr>
            <a:r>
              <a:rPr lang="en-US" sz="1000" b="1" u="sng" dirty="0" smtClean="0"/>
              <a:t>TRANSITION</a:t>
            </a:r>
            <a:r>
              <a:rPr lang="en-US" sz="1000" b="1" dirty="0" smtClean="0"/>
              <a:t>:</a:t>
            </a:r>
            <a:r>
              <a:rPr lang="en-US" sz="1000" dirty="0" smtClean="0"/>
              <a:t> This concludes the motion sickness and heat exhaustion section.  Do you have any questions? </a:t>
            </a:r>
          </a:p>
          <a:p>
            <a:pPr>
              <a:defRPr/>
            </a:pPr>
            <a:r>
              <a:rPr lang="en-US" sz="1000" dirty="0" smtClean="0"/>
              <a:t> </a:t>
            </a:r>
          </a:p>
          <a:p>
            <a:pPr>
              <a:defRPr/>
            </a:pPr>
            <a:r>
              <a:rPr lang="en-US" sz="1000" b="1" dirty="0" smtClean="0"/>
              <a:t>INSTRUCTOR NOTE</a:t>
            </a:r>
            <a:endParaRPr lang="en-US" sz="1000" dirty="0" smtClean="0"/>
          </a:p>
          <a:p>
            <a:pPr>
              <a:defRPr/>
            </a:pPr>
            <a:r>
              <a:rPr lang="en-US" sz="1000" dirty="0" smtClean="0"/>
              <a:t>After answering the Marines’ questions, ask the following suggested comprehension check questions, and/or your own questions, and remediate as needed before proceeding. Click on the PowerPoint screen to display each suggested question and answer in turn.</a:t>
            </a:r>
          </a:p>
          <a:p>
            <a:pPr>
              <a:defRPr/>
            </a:pPr>
            <a:r>
              <a:rPr lang="en-US" sz="1000" dirty="0" smtClean="0"/>
              <a:t> </a:t>
            </a:r>
          </a:p>
          <a:p>
            <a:pPr>
              <a:defRPr/>
            </a:pPr>
            <a:r>
              <a:rPr lang="en-US" sz="1000" b="1" u="sng" dirty="0" smtClean="0"/>
              <a:t>Question:</a:t>
            </a:r>
            <a:r>
              <a:rPr lang="en-US" sz="1000" b="1" dirty="0" smtClean="0"/>
              <a:t>  </a:t>
            </a:r>
            <a:r>
              <a:rPr lang="en-US" sz="1000" dirty="0" smtClean="0"/>
              <a:t>What are some of the most common symptoms of motion sickness?  </a:t>
            </a:r>
            <a:r>
              <a:rPr lang="en-US" sz="1000" b="1" u="sng" dirty="0" smtClean="0"/>
              <a:t>Answer:</a:t>
            </a:r>
            <a:r>
              <a:rPr lang="en-US" sz="1000" b="1" dirty="0" smtClean="0"/>
              <a:t>  </a:t>
            </a:r>
            <a:r>
              <a:rPr lang="en-US" sz="1000" dirty="0" smtClean="0"/>
              <a:t>Dizziness; Headache; Increased salivation; Nausea or vomiting; Paleness of the skin; Cold sweats; Fatigue; Feels like a hangover</a:t>
            </a:r>
          </a:p>
          <a:p>
            <a:pPr>
              <a:defRPr/>
            </a:pPr>
            <a:r>
              <a:rPr lang="en-US" sz="1000" dirty="0" smtClean="0"/>
              <a:t> </a:t>
            </a:r>
          </a:p>
          <a:p>
            <a:pPr>
              <a:defRPr/>
            </a:pPr>
            <a:r>
              <a:rPr lang="en-US" sz="1000" b="1" u="sng" dirty="0" smtClean="0"/>
              <a:t>Question:</a:t>
            </a:r>
            <a:r>
              <a:rPr lang="en-US" sz="1000" b="1" dirty="0" smtClean="0"/>
              <a:t>   </a:t>
            </a:r>
            <a:r>
              <a:rPr lang="en-US" sz="1000" dirty="0" smtClean="0"/>
              <a:t>What are some of the most common symptoms of heat exhaustion?  </a:t>
            </a:r>
            <a:r>
              <a:rPr lang="en-US" sz="1000" b="1" u="sng" dirty="0" smtClean="0"/>
              <a:t>Answer:</a:t>
            </a:r>
            <a:r>
              <a:rPr lang="en-US" sz="1000" b="1" dirty="0" smtClean="0"/>
              <a:t>  </a:t>
            </a:r>
            <a:r>
              <a:rPr lang="en-US" sz="1000" dirty="0" smtClean="0"/>
              <a:t>Heavy sweating; Fatigue; Muscle cramps; Pale, cool, an/or moist skin; Fast and shallow breathing; Fast and weak pulse; Dizziness; Headache; Nausea or vomiting; Fainting</a:t>
            </a:r>
          </a:p>
          <a:p>
            <a:pPr>
              <a:defRPr/>
            </a:pPr>
            <a:r>
              <a:rPr lang="en-US" sz="1000" dirty="0" smtClean="0"/>
              <a:t>  </a:t>
            </a:r>
          </a:p>
          <a:p>
            <a:pPr>
              <a:defRPr/>
            </a:pPr>
            <a:r>
              <a:rPr lang="en-US" sz="1000" b="1" u="sng" dirty="0" smtClean="0"/>
              <a:t>Review:</a:t>
            </a:r>
            <a:endParaRPr lang="en-US" sz="1000" dirty="0" smtClean="0"/>
          </a:p>
          <a:p>
            <a:pPr>
              <a:defRPr/>
            </a:pPr>
            <a:r>
              <a:rPr lang="en-US" sz="1000" dirty="0" smtClean="0"/>
              <a:t>In this section you learned how to prevent, recognize, and treat motion sickness and heat exhaustion.  Key points to recall include:</a:t>
            </a:r>
          </a:p>
          <a:p>
            <a:pPr>
              <a:defRPr/>
            </a:pPr>
            <a:r>
              <a:rPr lang="en-US" sz="1000" dirty="0" smtClean="0"/>
              <a:t> </a:t>
            </a:r>
          </a:p>
          <a:p>
            <a:pPr>
              <a:defRPr/>
            </a:pPr>
            <a:r>
              <a:rPr lang="en-US" sz="1000" u="sng" dirty="0" smtClean="0"/>
              <a:t>Motion Sickness:</a:t>
            </a:r>
            <a:endParaRPr lang="en-US" sz="1000" dirty="0" smtClean="0"/>
          </a:p>
          <a:p>
            <a:pPr>
              <a:defRPr/>
            </a:pPr>
            <a:r>
              <a:rPr lang="en-US" sz="1000" dirty="0" smtClean="0"/>
              <a:t> </a:t>
            </a:r>
          </a:p>
          <a:p>
            <a:pPr marL="228600" indent="-228600">
              <a:buFont typeface="Arial" pitchFamily="34" charset="0"/>
              <a:buChar char="•"/>
              <a:defRPr/>
            </a:pPr>
            <a:r>
              <a:rPr lang="en-US" sz="1000" u="sng" dirty="0" smtClean="0"/>
              <a:t>Cause</a:t>
            </a:r>
            <a:r>
              <a:rPr lang="en-US" sz="1000" dirty="0" smtClean="0"/>
              <a:t> – A normal, minor condition that can be debilitating caused by conflicting signals to the brain from the body, inner ear, and eyes.</a:t>
            </a:r>
          </a:p>
          <a:p>
            <a:pPr marL="228600" indent="-228600">
              <a:buFont typeface="Arial" pitchFamily="34" charset="0"/>
              <a:buChar char="•"/>
              <a:defRPr/>
            </a:pPr>
            <a:r>
              <a:rPr lang="en-US" sz="1000" u="sng" dirty="0" smtClean="0"/>
              <a:t>Symptoms</a:t>
            </a:r>
            <a:r>
              <a:rPr lang="en-US" sz="1000" dirty="0" smtClean="0"/>
              <a:t> – The most common symptoms include: dizziness, headache, increased salivation, nausea or vomiting, paleness of the skin, cold sweats, fatigue, and feels like a hangover.</a:t>
            </a:r>
          </a:p>
          <a:p>
            <a:pPr marL="228600" indent="-228600">
              <a:buFont typeface="Arial" pitchFamily="34" charset="0"/>
              <a:buChar char="•"/>
              <a:defRPr/>
            </a:pPr>
            <a:r>
              <a:rPr lang="en-US" sz="1000" u="sng" dirty="0" smtClean="0"/>
              <a:t>Prevention</a:t>
            </a:r>
            <a:r>
              <a:rPr lang="en-US" sz="1000" dirty="0" smtClean="0"/>
              <a:t> – Control breathing and avoid bulky, greasy, dairy, or alcoholic foods and beverages before training.  Monitor your physical state and call to cease training if needed. </a:t>
            </a:r>
          </a:p>
          <a:p>
            <a:pPr>
              <a:defRPr/>
            </a:pPr>
            <a:r>
              <a:rPr lang="en-US" sz="1000" dirty="0" smtClean="0"/>
              <a:t> </a:t>
            </a:r>
          </a:p>
          <a:p>
            <a:pPr>
              <a:defRPr/>
            </a:pPr>
            <a:r>
              <a:rPr lang="en-US" sz="1000" u="sng" dirty="0" smtClean="0"/>
              <a:t>Heat Exhaustion:</a:t>
            </a:r>
            <a:endParaRPr lang="en-US" sz="1000" dirty="0" smtClean="0"/>
          </a:p>
          <a:p>
            <a:pPr>
              <a:defRPr/>
            </a:pPr>
            <a:r>
              <a:rPr lang="en-US" sz="1000" dirty="0" smtClean="0"/>
              <a:t> </a:t>
            </a:r>
          </a:p>
          <a:p>
            <a:pPr marL="228600" indent="-228600">
              <a:buFont typeface="Arial" pitchFamily="34" charset="0"/>
              <a:buChar char="•"/>
              <a:defRPr/>
            </a:pPr>
            <a:r>
              <a:rPr lang="en-US" sz="1000" u="sng" dirty="0" smtClean="0"/>
              <a:t>Cause</a:t>
            </a:r>
            <a:r>
              <a:rPr lang="en-US" sz="1000" dirty="0" smtClean="0"/>
              <a:t> – Occurs when you lose more fluids and electrolytes than you replace and your body cannot keep itself cool.</a:t>
            </a:r>
          </a:p>
          <a:p>
            <a:pPr marL="228600" indent="-228600">
              <a:buFont typeface="Arial" pitchFamily="34" charset="0"/>
              <a:buChar char="•"/>
              <a:defRPr/>
            </a:pPr>
            <a:r>
              <a:rPr lang="en-US" sz="1000" u="sng" dirty="0" smtClean="0"/>
              <a:t>Symptoms</a:t>
            </a:r>
            <a:r>
              <a:rPr lang="en-US" sz="1000" dirty="0" smtClean="0"/>
              <a:t> – The most common symptoms include: heavy sweating; fatigue; muscle cramps; pale, cool, and/or moist skin; fast and shallow breathing; fast and weak pulse; dizziness; headache; nausea or vomiting; and, fainting.</a:t>
            </a:r>
          </a:p>
          <a:p>
            <a:pPr marL="228600" indent="-228600">
              <a:buFont typeface="Arial" pitchFamily="34" charset="0"/>
              <a:buChar char="•"/>
              <a:defRPr/>
            </a:pPr>
            <a:r>
              <a:rPr lang="en-US" sz="1000" u="sng" dirty="0" smtClean="0"/>
              <a:t>Prevention</a:t>
            </a:r>
            <a:r>
              <a:rPr lang="en-US" sz="1000" dirty="0" smtClean="0"/>
              <a:t> – Avoid dehydrating beverages, drink plenty of fluids, and stay cool when not training. Monitor your physical state and call to cease training if needed.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B6A92DA-C839-4EF6-ADDE-73FED5E9BD36}" type="slidenum">
              <a:rPr lang="en-US" smtClean="0"/>
              <a:pPr/>
              <a:t>41</a:t>
            </a:fld>
            <a:endParaRPr lang="en-US" smtClean="0"/>
          </a:p>
        </p:txBody>
      </p:sp>
      <p:sp>
        <p:nvSpPr>
          <p:cNvPr id="84995"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457200" y="4416425"/>
            <a:ext cx="6162675" cy="4183063"/>
          </a:xfrm>
          <a:ln/>
        </p:spPr>
        <p:txBody>
          <a:bodyPr/>
          <a:lstStyle/>
          <a:p>
            <a:pPr>
              <a:defRPr/>
            </a:pPr>
            <a:r>
              <a:rPr lang="en-US" sz="1000" b="1" u="sng" dirty="0" smtClean="0"/>
              <a:t>SUMMARY:</a:t>
            </a:r>
            <a:endParaRPr lang="en-US" sz="1000" dirty="0" smtClean="0"/>
          </a:p>
          <a:p>
            <a:pPr>
              <a:defRPr/>
            </a:pPr>
            <a:r>
              <a:rPr lang="en-US" sz="1000" b="1" dirty="0" smtClean="0"/>
              <a:t> </a:t>
            </a:r>
            <a:endParaRPr lang="en-US" sz="1000" dirty="0" smtClean="0"/>
          </a:p>
          <a:p>
            <a:pPr>
              <a:defRPr/>
            </a:pPr>
            <a:r>
              <a:rPr lang="en-US" sz="1000" dirty="0" smtClean="0"/>
              <a:t>The classroom instruction introduced you to the:</a:t>
            </a:r>
          </a:p>
          <a:p>
            <a:pPr>
              <a:defRPr/>
            </a:pPr>
            <a:r>
              <a:rPr lang="en-US" sz="1000" dirty="0" smtClean="0"/>
              <a:t> </a:t>
            </a:r>
          </a:p>
          <a:p>
            <a:pPr marL="342900" indent="-342900">
              <a:buFontTx/>
              <a:buChar char="•"/>
              <a:defRPr/>
            </a:pPr>
            <a:r>
              <a:rPr lang="en-US" sz="1000" dirty="0" smtClean="0"/>
              <a:t>Rollover-relevant characteristics, components, and considerations of tactical wheeled vehicles</a:t>
            </a:r>
            <a:endParaRPr lang="en-US" sz="1000" dirty="0" smtClean="0">
              <a:cs typeface="Arial" charset="0"/>
            </a:endParaRPr>
          </a:p>
          <a:p>
            <a:pPr marL="342900" indent="-342900">
              <a:buFontTx/>
              <a:buChar char="•"/>
              <a:defRPr/>
            </a:pPr>
            <a:r>
              <a:rPr lang="en-US" sz="1000" dirty="0" smtClean="0">
                <a:cs typeface="Arial" charset="0"/>
              </a:rPr>
              <a:t>Guidelines for avoiding a wheeled vehicle rollover accident </a:t>
            </a:r>
          </a:p>
          <a:p>
            <a:pPr marL="342900" indent="-342900">
              <a:buFontTx/>
              <a:buChar char="•"/>
              <a:defRPr/>
            </a:pPr>
            <a:r>
              <a:rPr lang="en-US" sz="1000" dirty="0" smtClean="0">
                <a:cs typeface="Arial" charset="0"/>
              </a:rPr>
              <a:t>Emergency procedures performed to react to an imminent rollover </a:t>
            </a:r>
          </a:p>
          <a:p>
            <a:pPr marL="342900" indent="-342900">
              <a:buFontTx/>
              <a:buChar char="•"/>
              <a:defRPr/>
            </a:pPr>
            <a:r>
              <a:rPr lang="en-US" sz="1000" dirty="0" smtClean="0">
                <a:cs typeface="Arial" charset="0"/>
              </a:rPr>
              <a:t>Emergency procedures performed after a dry rollover accident </a:t>
            </a:r>
          </a:p>
          <a:p>
            <a:pPr marL="342900" indent="-342900">
              <a:buFontTx/>
              <a:buChar char="•"/>
              <a:defRPr/>
            </a:pPr>
            <a:r>
              <a:rPr lang="en-US" sz="1000" dirty="0" smtClean="0">
                <a:cs typeface="Arial" charset="0"/>
              </a:rPr>
              <a:t>Characteristics and prevention of motion sickness and heat exhaustion</a:t>
            </a:r>
          </a:p>
          <a:p>
            <a:pPr>
              <a:defRPr/>
            </a:pPr>
            <a:r>
              <a:rPr lang="en-US" sz="1000" dirty="0" smtClean="0"/>
              <a:t> </a:t>
            </a:r>
          </a:p>
          <a:p>
            <a:pPr>
              <a:defRPr/>
            </a:pPr>
            <a:r>
              <a:rPr lang="en-US" sz="1000" b="1" u="sng" dirty="0" smtClean="0"/>
              <a:t>TRANSITION</a:t>
            </a:r>
            <a:r>
              <a:rPr lang="en-US" sz="1000" b="1" dirty="0" smtClean="0"/>
              <a:t>:</a:t>
            </a:r>
            <a:r>
              <a:rPr lang="en-US" sz="1000" dirty="0" smtClean="0"/>
              <a:t> This concludes the academic portion of your training.</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9712AF8-34D3-4889-82F5-0EB05808DDB1}" type="slidenum">
              <a:rPr lang="en-US" smtClean="0"/>
              <a:pPr/>
              <a:t>42</a:t>
            </a:fld>
            <a:endParaRPr lang="en-US" smtClean="0"/>
          </a:p>
        </p:txBody>
      </p:sp>
      <p:sp>
        <p:nvSpPr>
          <p:cNvPr id="86019" name="Rectangle 2"/>
          <p:cNvSpPr>
            <a:spLocks noGrp="1" noRot="1" noChangeAspect="1" noChangeArrowheads="1" noTextEdit="1"/>
          </p:cNvSpPr>
          <p:nvPr>
            <p:ph type="sldImg"/>
          </p:nvPr>
        </p:nvSpPr>
        <p:spPr>
          <a:xfrm>
            <a:off x="1181100" y="246063"/>
            <a:ext cx="4648200" cy="3486150"/>
          </a:xfrm>
          <a:ln/>
        </p:spPr>
      </p:sp>
      <p:sp>
        <p:nvSpPr>
          <p:cNvPr id="86020" name="Rectangle 3"/>
          <p:cNvSpPr>
            <a:spLocks noGrp="1" noChangeArrowheads="1"/>
          </p:cNvSpPr>
          <p:nvPr>
            <p:ph type="body" idx="1"/>
          </p:nvPr>
        </p:nvSpPr>
        <p:spPr>
          <a:xfrm>
            <a:off x="457200" y="3779838"/>
            <a:ext cx="6162675" cy="4183062"/>
          </a:xfrm>
          <a:noFill/>
          <a:ln/>
        </p:spPr>
        <p:txBody>
          <a:bodyPr/>
          <a:lstStyle/>
          <a:p>
            <a:r>
              <a:rPr lang="en-US" sz="1000" b="1" u="sng" dirty="0" smtClean="0"/>
              <a:t>NEXT STEPS:</a:t>
            </a:r>
            <a:r>
              <a:rPr lang="en-US" sz="1000" b="1" dirty="0" smtClean="0"/>
              <a:t> </a:t>
            </a:r>
            <a:endParaRPr lang="en-US" sz="1000" dirty="0" smtClean="0"/>
          </a:p>
          <a:p>
            <a:r>
              <a:rPr lang="en-US" sz="1000" b="1" dirty="0" smtClean="0"/>
              <a:t> </a:t>
            </a:r>
            <a:endParaRPr lang="en-US" sz="1000" dirty="0" smtClean="0"/>
          </a:p>
          <a:p>
            <a:r>
              <a:rPr lang="en-US" sz="1000" b="1" dirty="0" smtClean="0"/>
              <a:t>Next,</a:t>
            </a:r>
            <a:r>
              <a:rPr lang="en-US" sz="1000" dirty="0" smtClean="0"/>
              <a:t> you will:</a:t>
            </a:r>
          </a:p>
          <a:p>
            <a:r>
              <a:rPr lang="en-US" sz="1000" dirty="0" smtClean="0"/>
              <a:t> </a:t>
            </a:r>
          </a:p>
          <a:p>
            <a:pPr algn="l" rtl="0" eaLnBrk="0" fontAlgn="base" hangingPunct="0">
              <a:spcBef>
                <a:spcPct val="30000"/>
              </a:spcBef>
              <a:spcAft>
                <a:spcPct val="0"/>
              </a:spcAft>
            </a:pPr>
            <a:r>
              <a:rPr lang="en-US" sz="1000" kern="1200" dirty="0" smtClean="0">
                <a:solidFill>
                  <a:schemeClr val="tx1"/>
                </a:solidFill>
                <a:latin typeface="Arial" charset="0"/>
                <a:ea typeface="+mn-ea"/>
                <a:cs typeface="+mn-cs"/>
              </a:rPr>
              <a:t>(1)</a:t>
            </a:r>
            <a:r>
              <a:rPr lang="en-US" sz="1000" kern="1200" baseline="0" dirty="0" smtClean="0">
                <a:solidFill>
                  <a:schemeClr val="tx1"/>
                </a:solidFill>
                <a:latin typeface="Arial" charset="0"/>
                <a:ea typeface="+mn-ea"/>
                <a:cs typeface="+mn-cs"/>
              </a:rPr>
              <a:t> </a:t>
            </a:r>
            <a:r>
              <a:rPr lang="en-US" sz="1000" kern="1200" dirty="0" smtClean="0">
                <a:solidFill>
                  <a:schemeClr val="tx1"/>
                </a:solidFill>
                <a:latin typeface="Arial" charset="0"/>
                <a:ea typeface="+mn-ea"/>
                <a:cs typeface="+mn-cs"/>
              </a:rPr>
              <a:t>Take a short 10 minute break.</a:t>
            </a:r>
          </a:p>
          <a:p>
            <a:pPr algn="l" rtl="0" eaLnBrk="0" fontAlgn="base" hangingPunct="0">
              <a:spcBef>
                <a:spcPct val="30000"/>
              </a:spcBef>
              <a:spcAft>
                <a:spcPct val="0"/>
              </a:spcAft>
            </a:pPr>
            <a:r>
              <a:rPr lang="en-US" sz="1000" kern="1200" dirty="0" smtClean="0">
                <a:solidFill>
                  <a:schemeClr val="tx1"/>
                </a:solidFill>
                <a:latin typeface="Arial" charset="0"/>
                <a:ea typeface="+mn-ea"/>
                <a:cs typeface="+mn-cs"/>
              </a:rPr>
              <a:t>(2) Complete the written exam.</a:t>
            </a:r>
          </a:p>
          <a:p>
            <a:pPr algn="l" rtl="0" eaLnBrk="0" fontAlgn="base" hangingPunct="0">
              <a:spcBef>
                <a:spcPct val="30000"/>
              </a:spcBef>
              <a:spcAft>
                <a:spcPct val="0"/>
              </a:spcAft>
            </a:pPr>
            <a:r>
              <a:rPr lang="en-US" sz="1000" kern="1200" dirty="0" smtClean="0">
                <a:solidFill>
                  <a:schemeClr val="tx1"/>
                </a:solidFill>
                <a:latin typeface="Arial" charset="0"/>
                <a:ea typeface="+mn-ea"/>
                <a:cs typeface="+mn-cs"/>
              </a:rPr>
              <a:t>(3) Observe other Marines completing MET training.</a:t>
            </a:r>
          </a:p>
          <a:p>
            <a:pPr algn="l" rtl="0" eaLnBrk="0" fontAlgn="base" hangingPunct="0">
              <a:spcBef>
                <a:spcPct val="30000"/>
              </a:spcBef>
              <a:spcAft>
                <a:spcPct val="0"/>
              </a:spcAft>
            </a:pPr>
            <a:r>
              <a:rPr lang="en-US" sz="1000" kern="1200" dirty="0" smtClean="0">
                <a:solidFill>
                  <a:schemeClr val="tx1"/>
                </a:solidFill>
                <a:latin typeface="Arial" charset="0"/>
                <a:ea typeface="+mn-ea"/>
                <a:cs typeface="+mn-cs"/>
              </a:rPr>
              <a:t>(4) Complete MET training yourself.</a:t>
            </a:r>
          </a:p>
          <a:p>
            <a:pPr algn="l" rtl="0" eaLnBrk="0" fontAlgn="base" hangingPunct="0">
              <a:spcBef>
                <a:spcPct val="30000"/>
              </a:spcBef>
              <a:spcAft>
                <a:spcPct val="0"/>
              </a:spcAft>
            </a:pPr>
            <a:r>
              <a:rPr lang="en-US" sz="1000" kern="1200" dirty="0" smtClean="0">
                <a:solidFill>
                  <a:schemeClr val="tx1"/>
                </a:solidFill>
                <a:latin typeface="Arial" charset="0"/>
                <a:ea typeface="+mn-ea"/>
                <a:cs typeface="+mn-cs"/>
              </a:rPr>
              <a:t>(5) Observe other Marines completing HEAT training.</a:t>
            </a:r>
          </a:p>
          <a:p>
            <a:pPr algn="l" rtl="0" eaLnBrk="0" fontAlgn="base" hangingPunct="0">
              <a:spcBef>
                <a:spcPct val="30000"/>
              </a:spcBef>
              <a:spcAft>
                <a:spcPct val="0"/>
              </a:spcAft>
            </a:pPr>
            <a:r>
              <a:rPr lang="en-US" sz="1000" kern="1200" dirty="0" smtClean="0">
                <a:solidFill>
                  <a:schemeClr val="tx1"/>
                </a:solidFill>
                <a:latin typeface="Arial" charset="0"/>
                <a:ea typeface="+mn-ea"/>
                <a:cs typeface="+mn-cs"/>
              </a:rPr>
              <a:t>(6) Complete HEAT training yourself.</a:t>
            </a:r>
          </a:p>
          <a:p>
            <a:r>
              <a:rPr lang="en-US" sz="1200" b="1" kern="1200" dirty="0" smtClean="0">
                <a:solidFill>
                  <a:schemeClr val="tx1"/>
                </a:solidFill>
                <a:latin typeface="Arial" charset="0"/>
                <a:ea typeface="+mn-ea"/>
                <a:cs typeface="+mn-cs"/>
              </a:rPr>
              <a:t> </a:t>
            </a:r>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INSTRUCTOR NOTE</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Provide the class with a brief overview of what they can expect during the practical application scenarios.  Specifically, they will complete scenarios in the MET followed by HEAT.  Scenarios will include exiting from different cab orientations, with blocked/inaccessible doors, and with and without visibility, debris, and injuries. </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Do not explain exactly what will happen in each scenario ahead of time so the Marines will have to plan, communicate, and search for and find injured personnel and operational exits.</a:t>
            </a:r>
          </a:p>
          <a:p>
            <a:r>
              <a:rPr lang="en-US" sz="1200" b="1" kern="1200" dirty="0" smtClean="0">
                <a:solidFill>
                  <a:schemeClr val="tx1"/>
                </a:solidFill>
                <a:latin typeface="Arial" charset="0"/>
                <a:ea typeface="+mn-ea"/>
                <a:cs typeface="+mn-cs"/>
              </a:rPr>
              <a:t> </a:t>
            </a:r>
            <a:endParaRPr lang="en-US" sz="1200" kern="1200" dirty="0" smtClean="0">
              <a:solidFill>
                <a:schemeClr val="tx1"/>
              </a:solidFill>
              <a:latin typeface="Arial" charset="0"/>
              <a:ea typeface="+mn-ea"/>
              <a:cs typeface="+mn-cs"/>
            </a:endParaRPr>
          </a:p>
          <a:p>
            <a:r>
              <a:rPr lang="en-US" sz="1000" b="1" dirty="0" smtClean="0"/>
              <a:t>(BREAK – 10 MINS)</a:t>
            </a:r>
            <a:endParaRPr lang="en-US" sz="1000" dirty="0" smtClean="0"/>
          </a:p>
          <a:p>
            <a:r>
              <a:rPr lang="en-US" sz="1000" b="1" dirty="0" smtClean="0"/>
              <a:t> </a:t>
            </a:r>
            <a:endParaRPr lang="en-US" sz="1000" dirty="0" smtClean="0"/>
          </a:p>
          <a:p>
            <a:r>
              <a:rPr lang="en-US" sz="1000" b="1" u="sng" dirty="0" smtClean="0"/>
              <a:t>EVALUATION</a:t>
            </a:r>
            <a:r>
              <a:rPr lang="en-US" sz="1000" b="1" dirty="0" smtClean="0"/>
              <a:t>. </a:t>
            </a:r>
            <a:r>
              <a:rPr lang="en-US" sz="1000" dirty="0" smtClean="0"/>
              <a:t>Administer multiple-choice written exam.  Allow 30 minutes to complete.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471B2E-DBD7-468A-A2F2-4279D75178CB}" type="slidenum">
              <a:rPr lang="en-US" smtClean="0"/>
              <a:pPr/>
              <a:t>5</a:t>
            </a:fld>
            <a:endParaRPr lang="en-US" smtClean="0"/>
          </a:p>
        </p:txBody>
      </p:sp>
      <p:sp>
        <p:nvSpPr>
          <p:cNvPr id="50179" name="Rectangle 2"/>
          <p:cNvSpPr>
            <a:spLocks noGrp="1" noRot="1" noChangeAspect="1" noChangeArrowheads="1" noTextEdit="1"/>
          </p:cNvSpPr>
          <p:nvPr>
            <p:ph type="sldImg"/>
          </p:nvPr>
        </p:nvSpPr>
        <p:spPr>
          <a:xfrm>
            <a:off x="1181100" y="334063"/>
            <a:ext cx="4648200" cy="3486150"/>
          </a:xfrm>
          <a:ln/>
        </p:spPr>
      </p:sp>
      <p:sp>
        <p:nvSpPr>
          <p:cNvPr id="51204" name="Rectangle 3"/>
          <p:cNvSpPr>
            <a:spLocks noGrp="1" noChangeArrowheads="1"/>
          </p:cNvSpPr>
          <p:nvPr>
            <p:ph type="body" idx="1"/>
          </p:nvPr>
        </p:nvSpPr>
        <p:spPr>
          <a:xfrm>
            <a:off x="396875" y="3874188"/>
            <a:ext cx="6223000" cy="4183062"/>
          </a:xfrm>
          <a:ln/>
        </p:spPr>
        <p:txBody>
          <a:bodyPr/>
          <a:lstStyle/>
          <a:p>
            <a:pPr>
              <a:defRPr/>
            </a:pPr>
            <a:r>
              <a:rPr lang="en-US" sz="1000" b="1" u="sng" dirty="0" smtClean="0"/>
              <a:t>TRAINING AGENDA</a:t>
            </a:r>
            <a:r>
              <a:rPr lang="en-US" sz="1000" b="1" dirty="0" smtClean="0"/>
              <a:t>.</a:t>
            </a:r>
            <a:endParaRPr lang="en-US" sz="1000" dirty="0" smtClean="0"/>
          </a:p>
          <a:p>
            <a:pPr>
              <a:defRPr/>
            </a:pPr>
            <a:r>
              <a:rPr lang="en-US" sz="1000" b="1" dirty="0" smtClean="0"/>
              <a:t> </a:t>
            </a:r>
            <a:endParaRPr lang="en-US" sz="1000" dirty="0" smtClean="0"/>
          </a:p>
          <a:p>
            <a:pPr>
              <a:defRPr/>
            </a:pPr>
            <a:r>
              <a:rPr lang="en-US" sz="1000" b="1" dirty="0" smtClean="0"/>
              <a:t>INSTRUCTOR NOTE</a:t>
            </a:r>
            <a:endParaRPr lang="en-US" sz="1000" dirty="0" smtClean="0"/>
          </a:p>
          <a:p>
            <a:pPr>
              <a:defRPr/>
            </a:pPr>
            <a:r>
              <a:rPr lang="en-US" sz="1000" dirty="0" smtClean="0"/>
              <a:t>Explain the on-screen training agenda.</a:t>
            </a:r>
          </a:p>
          <a:p>
            <a:pPr>
              <a:defRPr/>
            </a:pPr>
            <a:r>
              <a:rPr lang="en-US" sz="1000" dirty="0" smtClean="0"/>
              <a:t>  </a:t>
            </a:r>
          </a:p>
          <a:p>
            <a:pPr>
              <a:defRPr/>
            </a:pPr>
            <a:r>
              <a:rPr lang="en-US" sz="1000" b="1" u="sng" dirty="0" smtClean="0"/>
              <a:t>METHOD/MEDIA</a:t>
            </a:r>
            <a:r>
              <a:rPr lang="en-US" sz="1000" b="1" dirty="0" smtClean="0"/>
              <a:t>.  </a:t>
            </a:r>
            <a:endParaRPr lang="en-US" sz="1000" dirty="0" smtClean="0"/>
          </a:p>
          <a:p>
            <a:pPr>
              <a:defRPr/>
            </a:pPr>
            <a:r>
              <a:rPr lang="en-US" sz="1000" dirty="0" smtClean="0"/>
              <a:t> </a:t>
            </a:r>
          </a:p>
          <a:p>
            <a:pPr>
              <a:defRPr/>
            </a:pPr>
            <a:r>
              <a:rPr lang="en-US" sz="1000" b="1" dirty="0" smtClean="0"/>
              <a:t>INSTRUCTOR NOTE</a:t>
            </a:r>
            <a:endParaRPr lang="en-US" sz="1000" dirty="0" smtClean="0"/>
          </a:p>
          <a:p>
            <a:pPr>
              <a:defRPr/>
            </a:pPr>
            <a:r>
              <a:rPr lang="en-US" sz="1000" kern="1200" dirty="0" smtClean="0">
                <a:solidFill>
                  <a:schemeClr val="tx1"/>
                </a:solidFill>
                <a:latin typeface="Arial" charset="0"/>
                <a:ea typeface="+mn-ea"/>
                <a:cs typeface="+mn-cs"/>
              </a:rPr>
              <a:t>Inform students that this course will be taught using the informal lecture/video, demonstration/video, and practical application methods.  The lecture/video (lesson 1) will be augmented by a PowerPoint presentation and student handout.  After the lecture/video, students will observe (lessons 2) other teams of Marines undergoing training in the MET, before performing their own practical application exercises in each device (lesson 3).  After completing the MET training, they will watch (lesson 4) and do (lesson 5) their training in the HEAT.</a:t>
            </a:r>
            <a:endParaRPr lang="en-US" sz="1000" b="1" dirty="0" smtClean="0"/>
          </a:p>
          <a:p>
            <a:pPr>
              <a:defRPr/>
            </a:pPr>
            <a:r>
              <a:rPr lang="en-US" sz="1000" b="1" dirty="0" smtClean="0"/>
              <a:t> </a:t>
            </a:r>
            <a:endParaRPr lang="en-US" sz="1000" dirty="0" smtClean="0"/>
          </a:p>
          <a:p>
            <a:pPr>
              <a:defRPr/>
            </a:pPr>
            <a:r>
              <a:rPr lang="en-US" sz="1000" b="1" dirty="0" smtClean="0"/>
              <a:t> </a:t>
            </a:r>
            <a:r>
              <a:rPr lang="en-US" sz="1000" b="1" u="sng" dirty="0" smtClean="0"/>
              <a:t>EVALUATION &amp; REMEDIATION</a:t>
            </a:r>
            <a:r>
              <a:rPr lang="en-US" sz="1000" b="1" dirty="0" smtClean="0"/>
              <a:t>.</a:t>
            </a:r>
            <a:endParaRPr lang="en-US" sz="1000" dirty="0" smtClean="0"/>
          </a:p>
          <a:p>
            <a:pPr>
              <a:defRPr/>
            </a:pPr>
            <a:r>
              <a:rPr lang="en-US" sz="1000" b="1" dirty="0" smtClean="0"/>
              <a:t> </a:t>
            </a:r>
            <a:endParaRPr lang="en-US" sz="1000" dirty="0" smtClean="0"/>
          </a:p>
          <a:p>
            <a:pPr>
              <a:defRPr/>
            </a:pPr>
            <a:r>
              <a:rPr lang="en-US" sz="1000" b="1" dirty="0" smtClean="0"/>
              <a:t>INSTRUCTOR NOTE</a:t>
            </a:r>
            <a:endParaRPr lang="en-US" sz="1000" dirty="0" smtClean="0"/>
          </a:p>
          <a:p>
            <a:pPr>
              <a:defRPr/>
            </a:pPr>
            <a:r>
              <a:rPr lang="en-US" sz="1000" dirty="0" smtClean="0"/>
              <a:t>Explain the following evaluation and remediation procedures to the Marines:</a:t>
            </a:r>
          </a:p>
          <a:p>
            <a:pPr>
              <a:defRPr/>
            </a:pPr>
            <a:r>
              <a:rPr lang="en-US" sz="1000" dirty="0" smtClean="0"/>
              <a:t> </a:t>
            </a:r>
          </a:p>
          <a:p>
            <a:pPr marL="228600" indent="-228600">
              <a:buFont typeface="Arial" pitchFamily="34" charset="0"/>
              <a:buChar char="•"/>
              <a:defRPr/>
            </a:pPr>
            <a:r>
              <a:rPr lang="en-US" sz="1000" dirty="0" smtClean="0"/>
              <a:t>They must complete a multiple-choice written exam after the classroom academic lesson with a score of 80% or better remediated to 100%.</a:t>
            </a:r>
          </a:p>
          <a:p>
            <a:pPr marL="228600" indent="-228600">
              <a:buFont typeface="Arial" pitchFamily="34" charset="0"/>
              <a:buChar char="•"/>
              <a:defRPr/>
            </a:pPr>
            <a:r>
              <a:rPr lang="en-US" sz="1000" dirty="0" smtClean="0"/>
              <a:t>After the written exam, the exam questions will be reviewed with the students to remediate them to 100%.</a:t>
            </a:r>
          </a:p>
          <a:p>
            <a:pPr marL="228600" indent="-228600">
              <a:buFont typeface="Arial" pitchFamily="34" charset="0"/>
              <a:buChar char="•"/>
              <a:defRPr/>
            </a:pPr>
            <a:r>
              <a:rPr lang="en-US" sz="1000" dirty="0" smtClean="0"/>
              <a:t>The instructors (i.e., you and the other instructor/assistants) will directly observe them during the practical application exercises for compliance with the references.</a:t>
            </a:r>
          </a:p>
          <a:p>
            <a:pPr marL="228600" indent="-228600">
              <a:buFont typeface="Arial" pitchFamily="34" charset="0"/>
              <a:buChar char="•"/>
              <a:defRPr/>
            </a:pPr>
            <a:r>
              <a:rPr lang="en-US" sz="1000" dirty="0" smtClean="0"/>
              <a:t>The instructors will assist and remediate them, as needed, during each scenario in the practical application, and after each scenario in an after action review, to remediate them to 100% mastery.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51F7077-5021-4712-955C-D51A26517EF8}" type="slidenum">
              <a:rPr lang="en-US" smtClean="0"/>
              <a:pPr/>
              <a:t>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sz="1000" b="1" u="sng" dirty="0" smtClean="0"/>
              <a:t>TRANSITION</a:t>
            </a:r>
            <a:r>
              <a:rPr lang="en-US" sz="1000" b="1" dirty="0" smtClean="0"/>
              <a:t>:</a:t>
            </a:r>
            <a:r>
              <a:rPr lang="en-US" sz="1000" dirty="0" smtClean="0"/>
              <a:t> Are there any questions regarding the learning objectives, training agenda, evaluation and remediation procedures, or cease training guidelines?</a:t>
            </a:r>
          </a:p>
          <a:p>
            <a:r>
              <a:rPr lang="en-US" sz="1000" dirty="0" smtClean="0"/>
              <a:t> </a:t>
            </a:r>
          </a:p>
          <a:p>
            <a:r>
              <a:rPr lang="en-US" sz="1000" kern="1200" dirty="0" smtClean="0">
                <a:solidFill>
                  <a:schemeClr val="tx1"/>
                </a:solidFill>
                <a:latin typeface="Arial" charset="0"/>
                <a:ea typeface="+mn-ea"/>
                <a:cs typeface="+mn-cs"/>
              </a:rPr>
              <a:t>We will begin this lesson by recognizing rollover-relevant characteristics, components, and considerations of tactical wheeled vehicles</a:t>
            </a:r>
            <a:r>
              <a:rPr lang="en-US" sz="1000" dirty="0" smtClean="0"/>
              <a:t>.  </a:t>
            </a:r>
          </a:p>
          <a:p>
            <a:r>
              <a:rPr lang="en-US" sz="1000" b="1" dirty="0" smtClean="0"/>
              <a:t> </a:t>
            </a:r>
            <a:endParaRPr lang="en-US" sz="10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7493407-1463-453E-99A8-6285C1012C27}" type="slidenum">
              <a:rPr lang="en-US" smtClean="0"/>
              <a:pPr/>
              <a:t>7</a:t>
            </a:fld>
            <a:endParaRPr lang="en-US" smtClean="0"/>
          </a:p>
        </p:txBody>
      </p:sp>
      <p:sp>
        <p:nvSpPr>
          <p:cNvPr id="52227"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u="sng" baseline="0" dirty="0" smtClean="0"/>
              <a:t>USMC Wheeled Vehicles:</a:t>
            </a:r>
            <a:endParaRPr lang="en-US" sz="1000" dirty="0" smtClean="0"/>
          </a:p>
          <a:p>
            <a:pPr algn="l" rtl="0" eaLnBrk="0" fontAlgn="base" hangingPunct="0">
              <a:spcBef>
                <a:spcPct val="30000"/>
              </a:spcBef>
              <a:spcAft>
                <a:spcPct val="0"/>
              </a:spcAft>
              <a:defRPr/>
            </a:pPr>
            <a:r>
              <a:rPr lang="en-US" sz="1000" kern="1200" dirty="0" smtClean="0">
                <a:solidFill>
                  <a:schemeClr val="tx1"/>
                </a:solidFill>
                <a:latin typeface="Arial" charset="0"/>
                <a:ea typeface="+mn-ea"/>
                <a:cs typeface="+mn-cs"/>
              </a:rPr>
              <a:t>The Marine Corps employs multiple families of tactical wheeled vehicles and their variants including HMMWVs, MRAPs, MTVRs, LVSRs, LAVs, M-ATVs, etc.  Although, HMMWVs and MRAPs are the most common tactical vehicles involved in rollovers</a:t>
            </a:r>
            <a:r>
              <a:rPr lang="en-US" sz="1000" i="0" baseline="30000" dirty="0" smtClean="0"/>
              <a:t>8</a:t>
            </a:r>
            <a:r>
              <a:rPr lang="en-US" sz="1000" kern="1200" dirty="0" smtClean="0">
                <a:solidFill>
                  <a:schemeClr val="tx1"/>
                </a:solidFill>
                <a:latin typeface="Arial" charset="0"/>
                <a:ea typeface="+mn-ea"/>
                <a:cs typeface="+mn-cs"/>
              </a:rPr>
              <a:t>, all vehicles can rollover.</a:t>
            </a:r>
          </a:p>
          <a:p>
            <a:pPr algn="l" rtl="0" eaLnBrk="0" fontAlgn="base" hangingPunct="0">
              <a:spcBef>
                <a:spcPct val="30000"/>
              </a:spcBef>
              <a:spcAft>
                <a:spcPct val="0"/>
              </a:spcAft>
              <a:defRPr/>
            </a:pPr>
            <a:r>
              <a:rPr lang="en-US" sz="1000" kern="1200" dirty="0" smtClean="0">
                <a:solidFill>
                  <a:schemeClr val="tx1"/>
                </a:solidFill>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u="sng" dirty="0" smtClean="0"/>
              <a:t>Know Your</a:t>
            </a:r>
            <a:r>
              <a:rPr lang="en-US" sz="1000" b="1" u="sng" baseline="0" dirty="0" smtClean="0"/>
              <a:t> Vehicle:</a:t>
            </a:r>
            <a:endParaRPr lang="en-US" sz="1000" dirty="0" smtClean="0"/>
          </a:p>
          <a:p>
            <a:pPr algn="l" rtl="0" eaLnBrk="0" fontAlgn="base" hangingPunct="0">
              <a:spcBef>
                <a:spcPct val="30000"/>
              </a:spcBef>
              <a:spcAft>
                <a:spcPct val="0"/>
              </a:spcAft>
              <a:defRPr/>
            </a:pPr>
            <a:r>
              <a:rPr lang="en-US" sz="1000" kern="1200" dirty="0" smtClean="0">
                <a:solidFill>
                  <a:schemeClr val="tx1"/>
                </a:solidFill>
                <a:latin typeface="Arial" charset="0"/>
                <a:ea typeface="+mn-ea"/>
                <a:cs typeface="+mn-cs"/>
              </a:rPr>
              <a:t>Before you travel in a vehicle, you should thoroughly familiarize yourself with the rollover-relevant characteristics, components, and considerations of your specific vehicle. These include the:  </a:t>
            </a:r>
          </a:p>
          <a:p>
            <a:pPr algn="l" rtl="0" eaLnBrk="0" fontAlgn="base" hangingPunct="0">
              <a:spcBef>
                <a:spcPct val="30000"/>
              </a:spcBef>
              <a:spcAft>
                <a:spcPct val="0"/>
              </a:spcAft>
              <a:defRPr/>
            </a:pPr>
            <a:r>
              <a:rPr lang="en-US" sz="1000" kern="1200" dirty="0" smtClean="0">
                <a:solidFill>
                  <a:schemeClr val="tx1"/>
                </a:solidFill>
                <a:latin typeface="Arial" charset="0"/>
                <a:ea typeface="+mn-ea"/>
                <a:cs typeface="+mn-cs"/>
              </a:rPr>
              <a:t>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Vehicle’s maximum side slope operation (i.e., rollover angle)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Restraint systems in the vehicle and how they work</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Location and operation of egress points in the vehicle</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Egress considerations given these vehicle characteristics and components and the vehicle’s orientation after the roll over</a:t>
            </a:r>
          </a:p>
          <a:p>
            <a:pPr algn="l" rtl="0" eaLnBrk="0" fontAlgn="base" hangingPunct="0">
              <a:spcBef>
                <a:spcPct val="30000"/>
              </a:spcBef>
              <a:spcAft>
                <a:spcPct val="0"/>
              </a:spcAft>
              <a:defRPr/>
            </a:pPr>
            <a:r>
              <a:rPr lang="en-US" sz="1000" kern="1200" dirty="0" smtClean="0">
                <a:solidFill>
                  <a:schemeClr val="tx1"/>
                </a:solidFill>
                <a:latin typeface="Arial" charset="0"/>
                <a:ea typeface="+mn-ea"/>
                <a:cs typeface="+mn-cs"/>
              </a:rPr>
              <a:t> </a:t>
            </a:r>
          </a:p>
          <a:p>
            <a:r>
              <a:rPr lang="en-US" sz="1000" b="1" i="1" dirty="0" smtClean="0"/>
              <a:t>Footnotes:</a:t>
            </a:r>
          </a:p>
          <a:p>
            <a:r>
              <a:rPr lang="en-US" sz="1000" i="1" baseline="30000" dirty="0" smtClean="0"/>
              <a:t>8</a:t>
            </a:r>
            <a:r>
              <a:rPr lang="en-US" sz="1000" i="1" dirty="0" smtClean="0"/>
              <a:t>The</a:t>
            </a:r>
            <a:r>
              <a:rPr lang="en-US" sz="1000" i="1" kern="1200" dirty="0" smtClean="0">
                <a:solidFill>
                  <a:schemeClr val="tx1"/>
                </a:solidFill>
                <a:latin typeface="Arial" charset="0"/>
                <a:ea typeface="+mn-ea"/>
                <a:cs typeface="+mn-cs"/>
              </a:rPr>
              <a:t> Safety Corner, MCCLL, 31 Oct 2008.</a:t>
            </a:r>
          </a:p>
          <a:p>
            <a:pPr>
              <a:defRPr/>
            </a:pPr>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4285EA9-DE53-4FD3-AF28-84BE9A026890}" type="slidenum">
              <a:rPr lang="en-US" smtClean="0"/>
              <a:pPr/>
              <a:t>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lvl="0"/>
            <a:r>
              <a:rPr lang="en-US" sz="1000" b="1" u="sng" strike="noStrike" kern="1200" dirty="0" smtClean="0">
                <a:solidFill>
                  <a:schemeClr val="tx1"/>
                </a:solidFill>
                <a:latin typeface="Arial" charset="0"/>
                <a:ea typeface="+mn-ea"/>
                <a:cs typeface="+mn-cs"/>
              </a:rPr>
              <a:t>Side Slope Rollover Angles:</a:t>
            </a:r>
            <a:endParaRPr lang="en-US" sz="1000" u="none" strike="noStrike"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See Table.</a:t>
            </a:r>
          </a:p>
          <a:p>
            <a:endParaRPr lang="en-US" sz="1000" kern="1200" dirty="0" smtClean="0">
              <a:solidFill>
                <a:schemeClr val="tx1"/>
              </a:solidFill>
              <a:latin typeface="Arial" charset="0"/>
              <a:ea typeface="+mn-ea"/>
              <a:cs typeface="+mn-cs"/>
            </a:endParaRPr>
          </a:p>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Emphasize to the Marines that: </a:t>
            </a:r>
          </a:p>
          <a:p>
            <a:r>
              <a:rPr lang="en-US" sz="1000" kern="1200" dirty="0" smtClean="0">
                <a:solidFill>
                  <a:schemeClr val="tx1"/>
                </a:solidFill>
                <a:latin typeface="Arial" charset="0"/>
                <a:ea typeface="+mn-ea"/>
                <a:cs typeface="+mn-cs"/>
              </a:rPr>
              <a:t> </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They should always know the maximum side slope operation of the vehicle they will be traveling in or operating before embarking.  Whether they are driving or riding, they need to be able to recognize and alert others to a potential rollover.</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Side slope decreases as load/CG moves up or shifts from side-to-side. Specifically, as a load moves up, so too does the Center of Gravity (CG), and consequently, the maximum side slope operation is reduced.  The side slope can also be reduced when a load shifts sideways during operations.</a:t>
            </a:r>
          </a:p>
          <a:p>
            <a:pPr marL="228600" lvl="0" indent="-228600" algn="l" rtl="0" eaLnBrk="0" fontAlgn="base" hangingPunct="0">
              <a:spcBef>
                <a:spcPct val="30000"/>
              </a:spcBef>
              <a:spcAft>
                <a:spcPct val="0"/>
              </a:spcAft>
              <a:buFont typeface="Arial" pitchFamily="34" charset="0"/>
              <a:buChar char="•"/>
              <a:defRPr/>
            </a:pPr>
            <a:r>
              <a:rPr lang="en-US" sz="1000" kern="1200" dirty="0" smtClean="0">
                <a:solidFill>
                  <a:schemeClr val="tx1"/>
                </a:solidFill>
                <a:latin typeface="Arial" charset="0"/>
                <a:ea typeface="+mn-ea"/>
                <a:cs typeface="+mn-cs"/>
              </a:rPr>
              <a:t>During the practical application, they will learn what a 13 degrees side slope looks and feels like in the dry egress simulator(s).</a:t>
            </a:r>
          </a:p>
          <a:p>
            <a:r>
              <a:rPr lang="en-US" sz="1000" kern="1200" dirty="0" smtClean="0">
                <a:solidFill>
                  <a:schemeClr val="tx1"/>
                </a:solidFill>
                <a:latin typeface="Arial" charset="0"/>
                <a:ea typeface="+mn-ea"/>
                <a:cs typeface="+mn-cs"/>
              </a:rPr>
              <a:t> </a:t>
            </a:r>
          </a:p>
          <a:p>
            <a:r>
              <a:rPr lang="en-US" sz="1000" b="1" i="1" dirty="0" smtClean="0"/>
              <a:t>Footnotes: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i="1" baseline="30000" dirty="0" smtClean="0"/>
              <a:t>9</a:t>
            </a:r>
            <a:r>
              <a:rPr lang="en-US" sz="1000" i="1" kern="1200" dirty="0" smtClean="0">
                <a:solidFill>
                  <a:schemeClr val="tx1"/>
                </a:solidFill>
                <a:latin typeface="Arial" charset="0"/>
                <a:ea typeface="+mn-ea"/>
                <a:cs typeface="+mn-cs"/>
              </a:rPr>
              <a:t>TM 11033 ECV HMMWV Operator's Manual.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i="1" baseline="30000" dirty="0" smtClean="0"/>
              <a:t>10</a:t>
            </a:r>
            <a:r>
              <a:rPr lang="en-US" sz="1000" i="1" kern="1200" dirty="0" smtClean="0">
                <a:solidFill>
                  <a:schemeClr val="tx1"/>
                </a:solidFill>
                <a:latin typeface="Arial" charset="0"/>
                <a:ea typeface="+mn-ea"/>
                <a:cs typeface="+mn-cs"/>
              </a:rPr>
              <a:t>TM 10629 MTVR Operator's Manual.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i="1" baseline="30000" dirty="0" smtClean="0"/>
              <a:t>11</a:t>
            </a:r>
            <a:r>
              <a:rPr lang="en-US" sz="1000" i="1" kern="1200" dirty="0" smtClean="0">
                <a:solidFill>
                  <a:schemeClr val="tx1"/>
                </a:solidFill>
                <a:latin typeface="Arial" charset="0"/>
                <a:ea typeface="+mn-ea"/>
                <a:cs typeface="+mn-cs"/>
              </a:rPr>
              <a:t>TM 11313 w </a:t>
            </a:r>
            <a:r>
              <a:rPr lang="en-US" sz="1000" i="1" kern="1200" dirty="0" err="1" smtClean="0">
                <a:solidFill>
                  <a:schemeClr val="tx1"/>
                </a:solidFill>
                <a:latin typeface="Arial" charset="0"/>
                <a:ea typeface="+mn-ea"/>
                <a:cs typeface="+mn-cs"/>
              </a:rPr>
              <a:t>ch</a:t>
            </a:r>
            <a:r>
              <a:rPr lang="en-US" sz="1000" i="1" kern="1200" dirty="0" smtClean="0">
                <a:solidFill>
                  <a:schemeClr val="tx1"/>
                </a:solidFill>
                <a:latin typeface="Arial" charset="0"/>
                <a:ea typeface="+mn-ea"/>
                <a:cs typeface="+mn-cs"/>
              </a:rPr>
              <a:t> 1 LVSR Operator's Manual.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i="1" baseline="30000" dirty="0" smtClean="0"/>
              <a:t>12</a:t>
            </a:r>
            <a:r>
              <a:rPr lang="en-US" sz="1000" i="1" kern="1200" dirty="0" smtClean="0">
                <a:solidFill>
                  <a:schemeClr val="tx1"/>
                </a:solidFill>
                <a:latin typeface="Arial" charset="0"/>
                <a:ea typeface="+mn-ea"/>
                <a:cs typeface="+mn-cs"/>
              </a:rPr>
              <a:t>10016324 Cougar A2 Operators Manual 24 Sep 09.</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i="1" baseline="30000" dirty="0" smtClean="0"/>
              <a:t>13</a:t>
            </a:r>
            <a:r>
              <a:rPr lang="en-US" sz="1000" i="1" kern="1200" dirty="0" smtClean="0">
                <a:solidFill>
                  <a:schemeClr val="tx1"/>
                </a:solidFill>
                <a:latin typeface="Arial" charset="0"/>
                <a:ea typeface="+mn-ea"/>
                <a:cs typeface="+mn-cs"/>
              </a:rPr>
              <a:t>10016324 Cougar A2 Operators Manual 24 Sep 09.</a:t>
            </a:r>
          </a:p>
          <a:p>
            <a:r>
              <a:rPr lang="en-US" sz="1000" i="1" baseline="30000" dirty="0" smtClean="0"/>
              <a:t>14</a:t>
            </a:r>
            <a:r>
              <a:rPr lang="en-US" sz="1000" i="1" kern="1200" dirty="0" smtClean="0">
                <a:solidFill>
                  <a:schemeClr val="tx1"/>
                </a:solidFill>
                <a:latin typeface="Arial" charset="0"/>
                <a:ea typeface="+mn-ea"/>
                <a:cs typeface="+mn-cs"/>
              </a:rPr>
              <a:t>TM 11083A-OI MATV Operator's Manual.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E14746B-5BE5-4F6B-80B4-F2C7D7207182}" type="slidenum">
              <a:rPr lang="en-US" smtClean="0"/>
              <a:pPr/>
              <a:t>9</a:t>
            </a:fld>
            <a:endParaRPr lang="en-US" smtClean="0"/>
          </a:p>
        </p:txBody>
      </p:sp>
      <p:sp>
        <p:nvSpPr>
          <p:cNvPr id="54275"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ln/>
        </p:spPr>
        <p:txBody>
          <a:bodyPr/>
          <a:lstStyle/>
          <a:p>
            <a:pPr>
              <a:defRPr/>
            </a:pPr>
            <a:r>
              <a:rPr lang="en-US" sz="1000" b="1" u="sng" dirty="0" smtClean="0"/>
              <a:t>Restraint</a:t>
            </a:r>
            <a:r>
              <a:rPr lang="en-US" sz="1000" b="1" u="sng" baseline="0" dirty="0" smtClean="0"/>
              <a:t> Systems</a:t>
            </a:r>
            <a:r>
              <a:rPr lang="en-US" sz="1000" b="1" u="sng" dirty="0" smtClean="0"/>
              <a:t>:</a:t>
            </a:r>
            <a:endParaRPr lang="en-US" sz="1000" dirty="0" smtClean="0"/>
          </a:p>
          <a:p>
            <a:pPr>
              <a:defRPr/>
            </a:pPr>
            <a:r>
              <a:rPr lang="en-US" sz="1000" b="1" dirty="0" smtClean="0"/>
              <a:t> </a:t>
            </a:r>
            <a:endParaRPr lang="en-US" sz="1000" dirty="0" smtClean="0"/>
          </a:p>
          <a:p>
            <a:r>
              <a:rPr lang="en-US" sz="1000" b="1" kern="1200" dirty="0" smtClean="0">
                <a:solidFill>
                  <a:schemeClr val="tx1"/>
                </a:solidFill>
                <a:latin typeface="Arial" charset="0"/>
                <a:ea typeface="+mn-ea"/>
                <a:cs typeface="+mn-cs"/>
              </a:rPr>
              <a:t>INSTRUCTOR NOTE</a:t>
            </a:r>
            <a:endParaRPr lang="en-US" sz="10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Arial" charset="0"/>
                <a:ea typeface="+mn-ea"/>
                <a:cs typeface="+mn-cs"/>
              </a:rPr>
              <a:t>Click the video in the presentation for an illustration of what happens during a rollover accident when a seatbelt is not wore and why you should not drive when fatigued.</a:t>
            </a:r>
          </a:p>
          <a:p>
            <a:r>
              <a:rPr lang="en-US" sz="1000" i="1" kern="1200" dirty="0" smtClean="0">
                <a:solidFill>
                  <a:schemeClr val="tx1"/>
                </a:solidFill>
                <a:latin typeface="Arial" charset="0"/>
                <a:ea typeface="+mn-ea"/>
                <a:cs typeface="+mn-cs"/>
              </a:rPr>
              <a:t> </a:t>
            </a:r>
          </a:p>
          <a:p>
            <a:r>
              <a:rPr lang="en-US" sz="1000" b="1" i="1" dirty="0" smtClean="0"/>
              <a:t>Footnote:</a:t>
            </a:r>
          </a:p>
          <a:p>
            <a:r>
              <a:rPr lang="en-US" sz="1000" i="1" baseline="30000" dirty="0" smtClean="0">
                <a:latin typeface="Arial" pitchFamily="34" charset="0"/>
                <a:cs typeface="Arial" pitchFamily="34" charset="0"/>
              </a:rPr>
              <a:t>15</a:t>
            </a:r>
            <a:r>
              <a:rPr lang="en-US" sz="1000" i="1" dirty="0" smtClean="0">
                <a:latin typeface="Arial" pitchFamily="34" charset="0"/>
                <a:cs typeface="Arial" pitchFamily="34" charset="0"/>
              </a:rPr>
              <a:t>Video</a:t>
            </a:r>
            <a:r>
              <a:rPr lang="en-US" sz="1000" i="1" baseline="0" dirty="0" smtClean="0">
                <a:latin typeface="Arial" pitchFamily="34" charset="0"/>
                <a:cs typeface="Arial" pitchFamily="34" charset="0"/>
              </a:rPr>
              <a:t> </a:t>
            </a:r>
            <a:r>
              <a:rPr lang="en-US" sz="1000" i="1" kern="1200" dirty="0" smtClean="0">
                <a:solidFill>
                  <a:schemeClr val="tx1"/>
                </a:solidFill>
                <a:latin typeface="Arial" charset="0"/>
                <a:ea typeface="+mn-ea"/>
                <a:cs typeface="+mn-cs"/>
              </a:rPr>
              <a:t>presented with permission from </a:t>
            </a:r>
            <a:r>
              <a:rPr lang="en-US" sz="1000" i="1" kern="1200" dirty="0" err="1" smtClean="0">
                <a:solidFill>
                  <a:schemeClr val="tx1"/>
                </a:solidFill>
                <a:latin typeface="Arial" charset="0"/>
                <a:ea typeface="+mn-ea"/>
                <a:cs typeface="+mn-cs"/>
              </a:rPr>
              <a:t>DriveCam</a:t>
            </a:r>
            <a:r>
              <a:rPr lang="en-US" sz="1000" i="1" kern="1200" dirty="0" smtClean="0">
                <a:solidFill>
                  <a:schemeClr val="tx1"/>
                </a:solidFill>
                <a:latin typeface="Arial" charset="0"/>
                <a:ea typeface="+mn-ea"/>
                <a:cs typeface="+mn-cs"/>
              </a:rPr>
              <a:t> Inc.  Contact Adam.Dupree@l-3com.com for copy of written permission.</a:t>
            </a:r>
            <a:endParaRPr lang="en-US" sz="1000" i="1" dirty="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eaLnBrk="1" hangingPunct="1">
              <a:defRPr/>
            </a:pPr>
            <a:endParaRPr lang="en-US" sz="2400"/>
          </a:p>
        </p:txBody>
      </p:sp>
      <p:grpSp>
        <p:nvGrpSpPr>
          <p:cNvPr id="5" name="Group 14"/>
          <p:cNvGrpSpPr>
            <a:grpSpLocks/>
          </p:cNvGrpSpPr>
          <p:nvPr userDrawn="1"/>
        </p:nvGrpSpPr>
        <p:grpSpPr bwMode="auto">
          <a:xfrm>
            <a:off x="381000" y="304800"/>
            <a:ext cx="8391525" cy="5791200"/>
            <a:chOff x="240" y="192"/>
            <a:chExt cx="5286" cy="3648"/>
          </a:xfrm>
        </p:grpSpPr>
        <p:sp>
          <p:nvSpPr>
            <p:cNvPr id="6" name="Rectangle 6"/>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p>
          </p:txBody>
        </p:sp>
        <p:sp>
          <p:nvSpPr>
            <p:cNvPr id="7" name="Rectangle 7"/>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rot="10800000" wrap="none" anchor="ctr"/>
            <a:lstStyle/>
            <a:p>
              <a:pPr algn="ctr" eaLnBrk="1" hangingPunct="1">
                <a:defRPr/>
              </a:pPr>
              <a:endParaRPr lang="en-US" sz="2400"/>
            </a:p>
          </p:txBody>
        </p:sp>
        <p:sp>
          <p:nvSpPr>
            <p:cNvPr id="8" name="Rectangle 8"/>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p>
          </p:txBody>
        </p:sp>
        <p:sp>
          <p:nvSpPr>
            <p:cNvPr id="9" name="Rectangle 9"/>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rot="10800000" wrap="none" anchor="ctr"/>
            <a:lstStyle/>
            <a:p>
              <a:pPr algn="ctr" eaLnBrk="1" hangingPunct="1">
                <a:defRPr/>
              </a:pPr>
              <a:endParaRPr lang="en-US" sz="2400"/>
            </a:p>
          </p:txBody>
        </p:sp>
        <p:sp>
          <p:nvSpPr>
            <p:cNvPr id="10" name="Rectangle 11"/>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eaLnBrk="1" hangingPunct="1">
                <a:defRPr/>
              </a:pPr>
              <a:endParaRPr lang="en-US" sz="2400"/>
            </a:p>
          </p:txBody>
        </p:sp>
      </p:grpSp>
      <p:pic>
        <p:nvPicPr>
          <p:cNvPr id="11" name="Picture 13" descr="logoUSMCsm"/>
          <p:cNvPicPr>
            <a:picLocks noChangeAspect="1" noChangeArrowheads="1"/>
          </p:cNvPicPr>
          <p:nvPr/>
        </p:nvPicPr>
        <p:blipFill>
          <a:blip r:embed="rId2" cstate="print"/>
          <a:srcRect/>
          <a:stretch>
            <a:fillRect/>
          </a:stretch>
        </p:blipFill>
        <p:spPr bwMode="auto">
          <a:xfrm>
            <a:off x="152400" y="5791200"/>
            <a:ext cx="914400" cy="914400"/>
          </a:xfrm>
          <a:prstGeom prst="rect">
            <a:avLst/>
          </a:prstGeom>
          <a:noFill/>
          <a:ln w="9525">
            <a:noFill/>
            <a:miter lim="800000"/>
            <a:headEnd/>
            <a:tailEnd/>
          </a:ln>
        </p:spPr>
      </p:pic>
      <p:sp>
        <p:nvSpPr>
          <p:cNvPr id="225283"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22528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C4112F-DFBB-4F0D-834B-655427D538E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3A7EE3-21AF-47CE-BBB8-6EED4B86DFE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eaLnBrk="1" hangingPunct="1">
              <a:defRPr/>
            </a:pPr>
            <a:endParaRPr lang="en-US" sz="2400"/>
          </a:p>
        </p:txBody>
      </p:sp>
      <p:sp>
        <p:nvSpPr>
          <p:cNvPr id="3" name="Rectangle 6"/>
          <p:cNvSpPr>
            <a:spLocks noChangeArrowheads="1"/>
          </p:cNvSpPr>
          <p:nvPr userDrawn="1"/>
        </p:nvSpPr>
        <p:spPr bwMode="auto">
          <a:xfrm flipV="1">
            <a:off x="8312150" y="304800"/>
            <a:ext cx="457200" cy="457200"/>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p>
        </p:txBody>
      </p:sp>
      <p:sp>
        <p:nvSpPr>
          <p:cNvPr id="4" name="Rectangle 7"/>
          <p:cNvSpPr>
            <a:spLocks noChangeArrowheads="1"/>
          </p:cNvSpPr>
          <p:nvPr userDrawn="1"/>
        </p:nvSpPr>
        <p:spPr bwMode="auto">
          <a:xfrm flipV="1">
            <a:off x="381000" y="304800"/>
            <a:ext cx="7943850" cy="457200"/>
          </a:xfrm>
          <a:prstGeom prst="rect">
            <a:avLst/>
          </a:prstGeom>
          <a:solidFill>
            <a:schemeClr val="accent2"/>
          </a:solidFill>
          <a:ln w="12700">
            <a:solidFill>
              <a:schemeClr val="tx1"/>
            </a:solidFill>
            <a:miter lim="800000"/>
            <a:headEnd/>
            <a:tailEnd/>
          </a:ln>
          <a:effectLst/>
        </p:spPr>
        <p:txBody>
          <a:bodyPr rot="10800000" wrap="none" anchor="ctr"/>
          <a:lstStyle/>
          <a:p>
            <a:pPr algn="ctr" eaLnBrk="1" hangingPunct="1">
              <a:defRPr/>
            </a:pPr>
            <a:endParaRPr lang="en-US" sz="2400"/>
          </a:p>
        </p:txBody>
      </p:sp>
      <p:sp>
        <p:nvSpPr>
          <p:cNvPr id="5" name="Rectangle 8"/>
          <p:cNvSpPr>
            <a:spLocks noChangeArrowheads="1"/>
          </p:cNvSpPr>
          <p:nvPr userDrawn="1"/>
        </p:nvSpPr>
        <p:spPr bwMode="auto">
          <a:xfrm flipV="1">
            <a:off x="381000" y="762000"/>
            <a:ext cx="7943850" cy="228600"/>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p>
        </p:txBody>
      </p:sp>
      <p:sp>
        <p:nvSpPr>
          <p:cNvPr id="6" name="Rectangle 9"/>
          <p:cNvSpPr>
            <a:spLocks noChangeArrowheads="1"/>
          </p:cNvSpPr>
          <p:nvPr userDrawn="1"/>
        </p:nvSpPr>
        <p:spPr bwMode="auto">
          <a:xfrm flipV="1">
            <a:off x="8321675" y="762000"/>
            <a:ext cx="447675" cy="228600"/>
          </a:xfrm>
          <a:prstGeom prst="rect">
            <a:avLst/>
          </a:prstGeom>
          <a:solidFill>
            <a:schemeClr val="accent2"/>
          </a:solidFill>
          <a:ln w="12700">
            <a:solidFill>
              <a:schemeClr val="tx1"/>
            </a:solidFill>
            <a:miter lim="800000"/>
            <a:headEnd/>
            <a:tailEnd/>
          </a:ln>
          <a:effectLst/>
        </p:spPr>
        <p:txBody>
          <a:bodyPr rot="10800000" wrap="none" anchor="ctr"/>
          <a:lstStyle/>
          <a:p>
            <a:pPr algn="ctr" eaLnBrk="1" hangingPunct="1">
              <a:defRPr/>
            </a:pPr>
            <a:endParaRPr lang="en-US" sz="2400"/>
          </a:p>
        </p:txBody>
      </p:sp>
      <p:sp>
        <p:nvSpPr>
          <p:cNvPr id="7" name="Rectangle 11"/>
          <p:cNvSpPr>
            <a:spLocks noChangeArrowheads="1"/>
          </p:cNvSpPr>
          <p:nvPr userDrawn="1"/>
        </p:nvSpPr>
        <p:spPr bwMode="auto">
          <a:xfrm>
            <a:off x="381000" y="304800"/>
            <a:ext cx="8391525" cy="5791200"/>
          </a:xfrm>
          <a:prstGeom prst="rect">
            <a:avLst/>
          </a:prstGeom>
          <a:noFill/>
          <a:ln w="12700">
            <a:solidFill>
              <a:schemeClr val="tx1"/>
            </a:solidFill>
            <a:miter lim="800000"/>
            <a:headEnd/>
            <a:tailEnd/>
          </a:ln>
          <a:effectLst/>
        </p:spPr>
        <p:txBody>
          <a:bodyPr wrap="none" anchor="ctr"/>
          <a:lstStyle/>
          <a:p>
            <a:pPr algn="ctr" eaLnBrk="1" hangingPunct="1">
              <a:defRPr/>
            </a:pPr>
            <a:endParaRPr lang="en-US" sz="2400"/>
          </a:p>
        </p:txBody>
      </p:sp>
      <p:pic>
        <p:nvPicPr>
          <p:cNvPr id="8" name="Picture 13" descr="logoUSMCsm"/>
          <p:cNvPicPr>
            <a:picLocks noChangeAspect="1" noChangeArrowheads="1"/>
          </p:cNvPicPr>
          <p:nvPr userDrawn="1"/>
        </p:nvPicPr>
        <p:blipFill>
          <a:blip r:embed="rId2" cstate="print"/>
          <a:srcRect/>
          <a:stretch>
            <a:fillRect/>
          </a:stretch>
        </p:blipFill>
        <p:spPr bwMode="auto">
          <a:xfrm>
            <a:off x="152400" y="57912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EEBD5C-C73C-41D5-B011-E26DB6D896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5AB5C1-BF0E-44A6-AD13-D9A29C4C85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53180B-F021-429A-AE9B-20146B77A5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350E47-A87F-4015-A8B3-9D99EC4AAC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F79481-313E-4095-AE29-23EED4F637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362B11-6D1E-401D-8972-C77E53F7F0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AB0135-F818-41CF-8FCF-6BA6FD1F97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B70049-078B-497C-AAB2-37BE4EB0B3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4260"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2242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224262"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97DD6FDB-CFC8-4733-A4CC-5244267E264D}" type="slidenum">
              <a:rPr lang="en-US"/>
              <a:pPr>
                <a:defRPr/>
              </a:pPr>
              <a:t>‹#›</a:t>
            </a:fld>
            <a:endParaRPr lang="en-US"/>
          </a:p>
        </p:txBody>
      </p:sp>
      <p:grpSp>
        <p:nvGrpSpPr>
          <p:cNvPr id="1031" name="Group 7"/>
          <p:cNvGrpSpPr>
            <a:grpSpLocks/>
          </p:cNvGrpSpPr>
          <p:nvPr/>
        </p:nvGrpSpPr>
        <p:grpSpPr bwMode="auto">
          <a:xfrm>
            <a:off x="279400" y="152400"/>
            <a:ext cx="8686800" cy="1600200"/>
            <a:chOff x="176" y="96"/>
            <a:chExt cx="5472" cy="1008"/>
          </a:xfrm>
        </p:grpSpPr>
        <p:sp>
          <p:nvSpPr>
            <p:cNvPr id="224264"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en-US"/>
            </a:p>
          </p:txBody>
        </p:sp>
        <p:sp>
          <p:nvSpPr>
            <p:cNvPr id="22426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eaLnBrk="1" hangingPunct="1">
                <a:defRPr/>
              </a:pPr>
              <a:endParaRPr lang="en-US" sz="2400"/>
            </a:p>
          </p:txBody>
        </p:sp>
        <p:sp>
          <p:nvSpPr>
            <p:cNvPr id="22426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p>
          </p:txBody>
        </p:sp>
        <p:sp>
          <p:nvSpPr>
            <p:cNvPr id="22426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eaLnBrk="1" hangingPunct="1">
                <a:defRPr/>
              </a:pPr>
              <a:endParaRPr lang="en-US" sz="2400"/>
            </a:p>
          </p:txBody>
        </p:sp>
        <p:sp>
          <p:nvSpPr>
            <p:cNvPr id="22426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p>
          </p:txBody>
        </p:sp>
      </p:grpSp>
    </p:spTree>
  </p:cSld>
  <p:clrMap bg1="lt1" tx1="dk1" bg2="lt2" tx2="dk2" accent1="accent1" accent2="accent2" accent3="accent3" accent4="accent4" accent5="accent5" accent6="accent6" hlink="hlink" folHlink="folHlink"/>
  <p:sldLayoutIdLst>
    <p:sldLayoutId id="2147484071"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2"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wmf"/><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D:\DRET%20Courseware\Center%20of%20Gravity.mpg" TargetMode="External"/><Relationship Id="rId1" Type="http://schemas.openxmlformats.org/officeDocument/2006/relationships/video" Target="file:///D:\DRET%20Courseware\Speed%20Maneuver%20Initiated%20rollover.wmv" TargetMode="Externa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ideo" Target="file:///D:\DRET%20Courseware\HMMWV%20rollover%20after%20cresting%20hill.wmv" TargetMode="Externa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ideo" Target="file:///D:\DRET%20Courseware\HMMWV_Jerk%20Wheel%20rollover.wmv"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file:///D:\DRET%20Courseware\Speed%20Maneuver%20Initiated%20rollover.wmv"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ideo" Target="file:///D:\DRET%20Courseware\Fall%20Initiated%20Rollover.wmv" TargetMode="Externa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file:///D:\DRET%20Courseware\Fatigue%20Rollover.wmv"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762000" y="319088"/>
            <a:ext cx="7848600" cy="457200"/>
          </a:xfrm>
          <a:prstGeom prst="rect">
            <a:avLst/>
          </a:prstGeom>
          <a:noFill/>
          <a:ln w="9525">
            <a:noFill/>
            <a:miter lim="800000"/>
            <a:headEnd/>
            <a:tailEnd/>
          </a:ln>
        </p:spPr>
        <p:txBody>
          <a:bodyPr>
            <a:spAutoFit/>
          </a:bodyPr>
          <a:lstStyle/>
          <a:p>
            <a:pPr algn="ctr">
              <a:spcBef>
                <a:spcPct val="50000"/>
              </a:spcBef>
            </a:pPr>
            <a:r>
              <a:rPr lang="en-US" sz="2400" b="1" dirty="0" smtClean="0">
                <a:solidFill>
                  <a:schemeClr val="bg1"/>
                </a:solidFill>
                <a:latin typeface="Arial" charset="0"/>
              </a:rPr>
              <a:t>Dry Rollover and Egress Training (DRET</a:t>
            </a:r>
            <a:r>
              <a:rPr lang="en-US" sz="2400" b="1" dirty="0">
                <a:solidFill>
                  <a:schemeClr val="bg1"/>
                </a:solidFill>
                <a:latin typeface="Arial" charset="0"/>
              </a:rPr>
              <a:t>)</a:t>
            </a:r>
          </a:p>
        </p:txBody>
      </p:sp>
      <p:sp>
        <p:nvSpPr>
          <p:cNvPr id="4099" name="Text Box 6"/>
          <p:cNvSpPr txBox="1">
            <a:spLocks noChangeArrowheads="1"/>
          </p:cNvSpPr>
          <p:nvPr/>
        </p:nvSpPr>
        <p:spPr bwMode="auto">
          <a:xfrm>
            <a:off x="457200" y="5711825"/>
            <a:ext cx="8305800" cy="646113"/>
          </a:xfrm>
          <a:prstGeom prst="rect">
            <a:avLst/>
          </a:prstGeom>
          <a:noFill/>
          <a:ln w="9525">
            <a:noFill/>
            <a:miter lim="800000"/>
            <a:headEnd/>
            <a:tailEnd/>
          </a:ln>
        </p:spPr>
        <p:txBody>
          <a:bodyPr>
            <a:spAutoFit/>
          </a:bodyPr>
          <a:lstStyle/>
          <a:p>
            <a:pPr algn="ctr">
              <a:spcBef>
                <a:spcPct val="50000"/>
              </a:spcBef>
            </a:pPr>
            <a:r>
              <a:rPr lang="en-US" sz="1800" b="1" dirty="0">
                <a:solidFill>
                  <a:srgbClr val="990000"/>
                </a:solidFill>
                <a:latin typeface="Arial" charset="0"/>
              </a:rPr>
              <a:t>USMC Student Course</a:t>
            </a:r>
          </a:p>
          <a:p>
            <a:pPr algn="ctr">
              <a:spcBef>
                <a:spcPct val="50000"/>
              </a:spcBef>
            </a:pPr>
            <a:r>
              <a:rPr lang="en-US" sz="1200" b="1" dirty="0" smtClean="0">
                <a:solidFill>
                  <a:srgbClr val="990000"/>
                </a:solidFill>
                <a:latin typeface="Arial" charset="0"/>
              </a:rPr>
              <a:t>November 2010</a:t>
            </a:r>
            <a:endParaRPr lang="en-US" sz="1200" b="1" dirty="0">
              <a:solidFill>
                <a:srgbClr val="990000"/>
              </a:solidFill>
              <a:latin typeface="Arial" charset="0"/>
            </a:endParaRPr>
          </a:p>
        </p:txBody>
      </p:sp>
      <p:pic>
        <p:nvPicPr>
          <p:cNvPr id="4100" name="Picture 33" descr="071019-M-8077B-001 copy"/>
          <p:cNvPicPr>
            <a:picLocks noChangeAspect="1" noChangeArrowheads="1"/>
          </p:cNvPicPr>
          <p:nvPr/>
        </p:nvPicPr>
        <p:blipFill>
          <a:blip r:embed="rId3" cstate="print"/>
          <a:srcRect l="10765" t="23628" r="13354"/>
          <a:stretch>
            <a:fillRect/>
          </a:stretch>
        </p:blipFill>
        <p:spPr bwMode="auto">
          <a:xfrm>
            <a:off x="3802743" y="1910441"/>
            <a:ext cx="4731657" cy="3307443"/>
          </a:xfrm>
          <a:prstGeom prst="rect">
            <a:avLst/>
          </a:prstGeom>
          <a:noFill/>
          <a:ln w="12700">
            <a:solidFill>
              <a:schemeClr val="tx1"/>
            </a:solidFill>
            <a:miter lim="800000"/>
            <a:headEnd/>
            <a:tailEnd/>
          </a:ln>
        </p:spPr>
      </p:pic>
      <p:pic>
        <p:nvPicPr>
          <p:cNvPr id="8" name="Picture 7" descr="090729MET.jpg"/>
          <p:cNvPicPr>
            <a:picLocks noChangeAspect="1"/>
          </p:cNvPicPr>
          <p:nvPr/>
        </p:nvPicPr>
        <p:blipFill>
          <a:blip r:embed="rId4" cstate="print"/>
          <a:srcRect l="9287" t="3024" r="6479" b="6551"/>
          <a:stretch>
            <a:fillRect/>
          </a:stretch>
        </p:blipFill>
        <p:spPr>
          <a:xfrm>
            <a:off x="740228" y="1146628"/>
            <a:ext cx="2830286" cy="4557486"/>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381000" y="217716"/>
            <a:ext cx="8382000" cy="892552"/>
          </a:xfrm>
          <a:prstGeom prst="rect">
            <a:avLst/>
          </a:prstGeom>
          <a:noFill/>
          <a:ln w="9525">
            <a:noFill/>
            <a:miter lim="800000"/>
            <a:headEnd/>
            <a:tailEnd/>
          </a:ln>
        </p:spPr>
        <p:txBody>
          <a:bodyPr>
            <a:spAutoFit/>
          </a:bodyPr>
          <a:lstStyle/>
          <a:p>
            <a:pPr algn="ctr">
              <a:spcBef>
                <a:spcPts val="0"/>
              </a:spcBef>
            </a:pPr>
            <a:r>
              <a:rPr lang="en-US" sz="2600" dirty="0">
                <a:solidFill>
                  <a:schemeClr val="bg1"/>
                </a:solidFill>
                <a:latin typeface="Arial" charset="0"/>
              </a:rPr>
              <a:t>Rollover-Relevant </a:t>
            </a:r>
            <a:endParaRPr lang="en-US" sz="2600" dirty="0" smtClean="0">
              <a:solidFill>
                <a:schemeClr val="bg1"/>
              </a:solidFill>
              <a:latin typeface="Arial" charset="0"/>
            </a:endParaRPr>
          </a:p>
          <a:p>
            <a:pPr algn="ctr">
              <a:spcBef>
                <a:spcPts val="0"/>
              </a:spcBef>
            </a:pPr>
            <a:r>
              <a:rPr lang="en-US" sz="2600" dirty="0" smtClean="0">
                <a:solidFill>
                  <a:schemeClr val="bg1"/>
                </a:solidFill>
                <a:latin typeface="Arial" charset="0"/>
              </a:rPr>
              <a:t>Characteristics, Components, &amp; Considerations Cont.</a:t>
            </a:r>
            <a:endParaRPr lang="en-US" sz="2600" dirty="0">
              <a:solidFill>
                <a:schemeClr val="bg1"/>
              </a:solidFill>
              <a:latin typeface="Arial" charset="0"/>
            </a:endParaRPr>
          </a:p>
        </p:txBody>
      </p:sp>
      <p:sp>
        <p:nvSpPr>
          <p:cNvPr id="13" name="Text Box 3"/>
          <p:cNvSpPr txBox="1">
            <a:spLocks noChangeArrowheads="1"/>
          </p:cNvSpPr>
          <p:nvPr/>
        </p:nvSpPr>
        <p:spPr bwMode="auto">
          <a:xfrm>
            <a:off x="1066800" y="1124856"/>
            <a:ext cx="7776754" cy="4924425"/>
          </a:xfrm>
          <a:prstGeom prst="rect">
            <a:avLst/>
          </a:prstGeom>
          <a:noFill/>
          <a:ln w="9525">
            <a:noFill/>
            <a:miter lim="800000"/>
            <a:headEnd/>
            <a:tailEnd/>
          </a:ln>
        </p:spPr>
        <p:txBody>
          <a:bodyPr wrap="square">
            <a:spAutoFit/>
          </a:bodyPr>
          <a:lstStyle/>
          <a:p>
            <a:pPr marL="457200" indent="-457200">
              <a:spcBef>
                <a:spcPct val="50000"/>
              </a:spcBef>
            </a:pPr>
            <a:r>
              <a:rPr lang="en-US" sz="2400" b="1" u="sng" dirty="0" smtClean="0">
                <a:solidFill>
                  <a:srgbClr val="990000"/>
                </a:solidFill>
                <a:latin typeface="Arial" charset="0"/>
              </a:rPr>
              <a:t>Restraint Systems Cont.:</a:t>
            </a:r>
            <a:endParaRPr lang="en-US" sz="2400" b="1" dirty="0">
              <a:latin typeface="Arial" charset="0"/>
            </a:endParaRPr>
          </a:p>
          <a:p>
            <a:pPr marL="457200" lvl="0" indent="-457200">
              <a:spcBef>
                <a:spcPts val="1000"/>
              </a:spcBef>
              <a:buFontTx/>
              <a:buChar char="•"/>
              <a:defRPr/>
            </a:pPr>
            <a:r>
              <a:rPr lang="en-US" sz="2400" dirty="0" smtClean="0">
                <a:latin typeface="Arial" charset="0"/>
              </a:rPr>
              <a:t>Seatbelts are NOT a hazard; they will save your life!</a:t>
            </a:r>
          </a:p>
          <a:p>
            <a:pPr marL="457200" lvl="0" indent="-457200">
              <a:spcBef>
                <a:spcPts val="1000"/>
              </a:spcBef>
              <a:buFontTx/>
              <a:buChar char="•"/>
              <a:defRPr/>
            </a:pPr>
            <a:r>
              <a:rPr lang="en-US" sz="2400" dirty="0" smtClean="0">
                <a:latin typeface="Arial" charset="0"/>
              </a:rPr>
              <a:t>440% greater chance of hospitalization when not worn</a:t>
            </a:r>
            <a:r>
              <a:rPr lang="en-US" sz="2400" baseline="30000" dirty="0" smtClean="0">
                <a:latin typeface="Arial" charset="0"/>
              </a:rPr>
              <a:t>16</a:t>
            </a:r>
            <a:r>
              <a:rPr lang="en-US" sz="2400" dirty="0" smtClean="0">
                <a:latin typeface="Arial" charset="0"/>
              </a:rPr>
              <a:t>.</a:t>
            </a:r>
          </a:p>
          <a:p>
            <a:pPr marL="457200" lvl="0" indent="-457200">
              <a:spcBef>
                <a:spcPts val="1000"/>
              </a:spcBef>
              <a:buFontTx/>
              <a:buChar char="•"/>
              <a:defRPr/>
            </a:pPr>
            <a:r>
              <a:rPr lang="en-US" sz="2400" dirty="0" smtClean="0">
                <a:latin typeface="Arial" charset="0"/>
              </a:rPr>
              <a:t>300% greater chance of fatality when not worn during tactical vehicle operations</a:t>
            </a:r>
            <a:r>
              <a:rPr lang="en-US" sz="2400" baseline="30000" dirty="0" smtClean="0">
                <a:latin typeface="Arial" charset="0"/>
              </a:rPr>
              <a:t>17</a:t>
            </a:r>
            <a:r>
              <a:rPr lang="en-US" sz="2400" dirty="0" smtClean="0">
                <a:latin typeface="Arial" charset="0"/>
              </a:rPr>
              <a:t>.</a:t>
            </a:r>
          </a:p>
          <a:p>
            <a:pPr marL="457200" lvl="0" indent="-457200">
              <a:spcBef>
                <a:spcPts val="1000"/>
              </a:spcBef>
              <a:buFontTx/>
              <a:buChar char="•"/>
              <a:defRPr/>
            </a:pPr>
            <a:r>
              <a:rPr lang="en-US" sz="2400" dirty="0" smtClean="0">
                <a:latin typeface="Arial" charset="0"/>
              </a:rPr>
              <a:t>94% greater chance of surviving a HMMWV rollover when worn</a:t>
            </a:r>
            <a:r>
              <a:rPr lang="en-US" sz="2400" baseline="30000" dirty="0" smtClean="0">
                <a:latin typeface="Arial" charset="0"/>
              </a:rPr>
              <a:t>18</a:t>
            </a:r>
            <a:r>
              <a:rPr lang="en-US" sz="2400" dirty="0" smtClean="0">
                <a:latin typeface="Arial" charset="0"/>
              </a:rPr>
              <a:t>.</a:t>
            </a:r>
          </a:p>
          <a:p>
            <a:pPr marL="457200" indent="-457200">
              <a:spcBef>
                <a:spcPts val="1000"/>
              </a:spcBef>
              <a:buFontTx/>
              <a:buChar char="•"/>
              <a:defRPr/>
            </a:pPr>
            <a:r>
              <a:rPr lang="en-US" sz="2400" dirty="0" smtClean="0">
                <a:latin typeface="Arial" charset="0"/>
              </a:rPr>
              <a:t>Know your restraint system.  Operation and quick release.</a:t>
            </a:r>
          </a:p>
          <a:p>
            <a:pPr marL="457200" lvl="0" indent="-457200">
              <a:spcBef>
                <a:spcPts val="1000"/>
              </a:spcBef>
              <a:buFontTx/>
              <a:buChar char="•"/>
              <a:defRPr/>
            </a:pPr>
            <a:r>
              <a:rPr lang="en-US" sz="2400" dirty="0" smtClean="0">
                <a:latin typeface="Arial" charset="0"/>
              </a:rPr>
              <a:t>Marines required to wear</a:t>
            </a:r>
            <a:r>
              <a:rPr lang="en-US" sz="2400" baseline="30000" dirty="0" smtClean="0">
                <a:latin typeface="Arial" charset="0"/>
              </a:rPr>
              <a:t>19</a:t>
            </a:r>
            <a:r>
              <a:rPr lang="en-US" sz="2400" dirty="0" smtClean="0">
                <a:latin typeface="Arial"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1066801" y="1361421"/>
            <a:ext cx="4129314" cy="3785652"/>
          </a:xfrm>
          <a:prstGeom prst="rect">
            <a:avLst/>
          </a:prstGeom>
          <a:noFill/>
          <a:ln w="9525">
            <a:noFill/>
            <a:miter lim="800000"/>
            <a:headEnd/>
            <a:tailEnd/>
          </a:ln>
        </p:spPr>
        <p:txBody>
          <a:bodyPr wrap="square">
            <a:spAutoFit/>
          </a:bodyPr>
          <a:lstStyle/>
          <a:p>
            <a:pPr marL="457200" indent="-457200">
              <a:spcBef>
                <a:spcPct val="50000"/>
              </a:spcBef>
            </a:pPr>
            <a:r>
              <a:rPr lang="en-US" sz="2400" b="1" u="sng" dirty="0">
                <a:solidFill>
                  <a:srgbClr val="990000"/>
                </a:solidFill>
                <a:latin typeface="Arial" charset="0"/>
              </a:rPr>
              <a:t>Egress Points:</a:t>
            </a:r>
            <a:endParaRPr lang="en-US" sz="2400" b="1" dirty="0">
              <a:latin typeface="Arial" charset="0"/>
            </a:endParaRPr>
          </a:p>
          <a:p>
            <a:pPr marL="457200" indent="-457200">
              <a:spcBef>
                <a:spcPct val="50000"/>
              </a:spcBef>
              <a:buFontTx/>
              <a:buChar char="•"/>
              <a:defRPr/>
            </a:pPr>
            <a:r>
              <a:rPr lang="en-US" sz="2400" dirty="0" smtClean="0">
                <a:latin typeface="Arial" charset="0"/>
              </a:rPr>
              <a:t>Variety</a:t>
            </a:r>
            <a:endParaRPr lang="en-US" sz="2400" dirty="0">
              <a:latin typeface="Arial" charset="0"/>
            </a:endParaRPr>
          </a:p>
          <a:p>
            <a:pPr marL="457200" indent="-457200">
              <a:spcBef>
                <a:spcPct val="50000"/>
              </a:spcBef>
              <a:buFontTx/>
              <a:buChar char="•"/>
              <a:defRPr/>
            </a:pPr>
            <a:r>
              <a:rPr lang="en-US" sz="2400" dirty="0" smtClean="0">
                <a:latin typeface="Arial" charset="0"/>
              </a:rPr>
              <a:t>Side doors, roof hatches, Gunner’s turret, window exits, rear doors</a:t>
            </a:r>
          </a:p>
          <a:p>
            <a:pPr marL="457200" indent="-457200">
              <a:spcBef>
                <a:spcPct val="50000"/>
              </a:spcBef>
              <a:buFontTx/>
              <a:buChar char="•"/>
              <a:defRPr/>
            </a:pPr>
            <a:r>
              <a:rPr lang="en-US" sz="2400" u="sng" dirty="0" smtClean="0">
                <a:latin typeface="Arial" charset="0"/>
              </a:rPr>
              <a:t>Know your vehicle!</a:t>
            </a:r>
          </a:p>
          <a:p>
            <a:pPr marL="457200" indent="-457200">
              <a:spcBef>
                <a:spcPct val="50000"/>
              </a:spcBef>
              <a:buFontTx/>
              <a:buChar char="•"/>
              <a:defRPr/>
            </a:pPr>
            <a:r>
              <a:rPr lang="en-US" sz="2400" dirty="0" smtClean="0">
                <a:latin typeface="Arial" charset="0"/>
              </a:rPr>
              <a:t>Practice immediate action egress drills.</a:t>
            </a:r>
            <a:endParaRPr lang="en-US" sz="2400" dirty="0">
              <a:latin typeface="Arial" charset="0"/>
            </a:endParaRPr>
          </a:p>
        </p:txBody>
      </p:sp>
      <p:sp>
        <p:nvSpPr>
          <p:cNvPr id="14340" name="Text Box 3"/>
          <p:cNvSpPr txBox="1">
            <a:spLocks noChangeArrowheads="1"/>
          </p:cNvSpPr>
          <p:nvPr/>
        </p:nvSpPr>
        <p:spPr bwMode="auto">
          <a:xfrm>
            <a:off x="5451846" y="1365050"/>
            <a:ext cx="2603583" cy="4339650"/>
          </a:xfrm>
          <a:prstGeom prst="rect">
            <a:avLst/>
          </a:prstGeom>
          <a:noFill/>
          <a:ln w="9525">
            <a:noFill/>
            <a:miter lim="800000"/>
            <a:headEnd/>
            <a:tailEnd/>
          </a:ln>
        </p:spPr>
        <p:txBody>
          <a:bodyPr wrap="square">
            <a:spAutoFit/>
          </a:bodyPr>
          <a:lstStyle/>
          <a:p>
            <a:pPr marL="457200" indent="-457200">
              <a:spcBef>
                <a:spcPct val="50000"/>
              </a:spcBef>
            </a:pPr>
            <a:r>
              <a:rPr lang="en-US" sz="2400" b="1" u="sng" dirty="0">
                <a:solidFill>
                  <a:srgbClr val="990000"/>
                </a:solidFill>
                <a:latin typeface="Arial" charset="0"/>
              </a:rPr>
              <a:t>Considerations:</a:t>
            </a:r>
            <a:endParaRPr lang="en-US" sz="2400" b="1" dirty="0">
              <a:latin typeface="Arial" charset="0"/>
            </a:endParaRPr>
          </a:p>
          <a:p>
            <a:pPr marL="457200" indent="-457200">
              <a:spcBef>
                <a:spcPct val="50000"/>
              </a:spcBef>
              <a:buFontTx/>
              <a:buChar char="•"/>
              <a:defRPr/>
            </a:pPr>
            <a:r>
              <a:rPr lang="en-US" sz="2400" dirty="0">
                <a:latin typeface="Arial" charset="0"/>
              </a:rPr>
              <a:t>On side</a:t>
            </a:r>
          </a:p>
          <a:p>
            <a:pPr marL="457200" indent="-457200">
              <a:spcBef>
                <a:spcPct val="50000"/>
              </a:spcBef>
              <a:buFontTx/>
              <a:buChar char="•"/>
              <a:defRPr/>
            </a:pPr>
            <a:r>
              <a:rPr lang="en-US" sz="2400" dirty="0">
                <a:latin typeface="Arial" charset="0"/>
              </a:rPr>
              <a:t>On roof</a:t>
            </a:r>
          </a:p>
          <a:p>
            <a:pPr marL="457200" indent="-457200">
              <a:spcBef>
                <a:spcPct val="50000"/>
              </a:spcBef>
              <a:buFontTx/>
              <a:buChar char="•"/>
              <a:defRPr/>
            </a:pPr>
            <a:r>
              <a:rPr lang="en-US" sz="2400" dirty="0" smtClean="0">
                <a:latin typeface="Arial" charset="0"/>
              </a:rPr>
              <a:t>Egress plan</a:t>
            </a:r>
            <a:endParaRPr lang="en-US" sz="2400" dirty="0">
              <a:latin typeface="Arial" charset="0"/>
            </a:endParaRPr>
          </a:p>
          <a:p>
            <a:pPr marL="457200" indent="-457200">
              <a:spcBef>
                <a:spcPct val="50000"/>
              </a:spcBef>
              <a:buFontTx/>
              <a:buChar char="•"/>
              <a:defRPr/>
            </a:pPr>
            <a:r>
              <a:rPr lang="en-US" sz="2400" dirty="0" smtClean="0">
                <a:latin typeface="Arial" charset="0"/>
              </a:rPr>
              <a:t>Small exits</a:t>
            </a:r>
          </a:p>
          <a:p>
            <a:pPr marL="457200" indent="-457200">
              <a:spcBef>
                <a:spcPct val="50000"/>
              </a:spcBef>
              <a:buFontTx/>
              <a:buChar char="•"/>
              <a:defRPr/>
            </a:pPr>
            <a:r>
              <a:rPr lang="en-US" sz="2400" dirty="0" smtClean="0">
                <a:latin typeface="Arial" charset="0"/>
              </a:rPr>
              <a:t>Windows</a:t>
            </a:r>
          </a:p>
          <a:p>
            <a:pPr marL="457200" indent="-457200">
              <a:spcBef>
                <a:spcPct val="50000"/>
              </a:spcBef>
              <a:buFontTx/>
              <a:buChar char="•"/>
              <a:defRPr/>
            </a:pPr>
            <a:r>
              <a:rPr lang="en-US" sz="2400" dirty="0" smtClean="0">
                <a:latin typeface="Arial" charset="0"/>
              </a:rPr>
              <a:t>Blocked exits</a:t>
            </a:r>
          </a:p>
          <a:p>
            <a:pPr marL="457200" indent="-457200">
              <a:spcBef>
                <a:spcPct val="50000"/>
              </a:spcBef>
              <a:buFontTx/>
              <a:buChar char="•"/>
              <a:defRPr/>
            </a:pPr>
            <a:r>
              <a:rPr lang="en-US" sz="2400" dirty="0" smtClean="0">
                <a:latin typeface="Arial" charset="0"/>
              </a:rPr>
              <a:t>Combat locks</a:t>
            </a:r>
            <a:endParaRPr lang="en-US" sz="2400" dirty="0">
              <a:latin typeface="Arial" charset="0"/>
            </a:endParaRPr>
          </a:p>
        </p:txBody>
      </p:sp>
      <p:sp>
        <p:nvSpPr>
          <p:cNvPr id="20" name="Text Box 2"/>
          <p:cNvSpPr txBox="1">
            <a:spLocks noChangeArrowheads="1"/>
          </p:cNvSpPr>
          <p:nvPr/>
        </p:nvSpPr>
        <p:spPr bwMode="auto">
          <a:xfrm>
            <a:off x="381000" y="217716"/>
            <a:ext cx="8382000" cy="892552"/>
          </a:xfrm>
          <a:prstGeom prst="rect">
            <a:avLst/>
          </a:prstGeom>
          <a:noFill/>
          <a:ln w="9525">
            <a:noFill/>
            <a:miter lim="800000"/>
            <a:headEnd/>
            <a:tailEnd/>
          </a:ln>
        </p:spPr>
        <p:txBody>
          <a:bodyPr>
            <a:spAutoFit/>
          </a:bodyPr>
          <a:lstStyle/>
          <a:p>
            <a:pPr algn="ctr">
              <a:spcBef>
                <a:spcPts val="0"/>
              </a:spcBef>
            </a:pPr>
            <a:r>
              <a:rPr lang="en-US" sz="2600" dirty="0">
                <a:solidFill>
                  <a:schemeClr val="bg1"/>
                </a:solidFill>
                <a:latin typeface="Arial" charset="0"/>
              </a:rPr>
              <a:t>Rollover-Relevant </a:t>
            </a:r>
            <a:endParaRPr lang="en-US" sz="2600" dirty="0" smtClean="0">
              <a:solidFill>
                <a:schemeClr val="bg1"/>
              </a:solidFill>
              <a:latin typeface="Arial" charset="0"/>
            </a:endParaRPr>
          </a:p>
          <a:p>
            <a:pPr algn="ctr">
              <a:spcBef>
                <a:spcPts val="0"/>
              </a:spcBef>
            </a:pPr>
            <a:r>
              <a:rPr lang="en-US" sz="2600" dirty="0" smtClean="0">
                <a:solidFill>
                  <a:schemeClr val="bg1"/>
                </a:solidFill>
                <a:latin typeface="Arial" charset="0"/>
              </a:rPr>
              <a:t>Characteristics, Components, &amp; Considerations Cont.</a:t>
            </a:r>
            <a:endParaRPr lang="en-US" sz="26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791029" y="2000599"/>
            <a:ext cx="7969250" cy="769441"/>
          </a:xfrm>
          <a:prstGeom prst="rect">
            <a:avLst/>
          </a:prstGeom>
          <a:noFill/>
          <a:ln w="9525">
            <a:noFill/>
            <a:miter lim="800000"/>
            <a:headEnd/>
            <a:tailEnd/>
          </a:ln>
        </p:spPr>
        <p:txBody>
          <a:bodyPr>
            <a:spAutoFit/>
          </a:bodyPr>
          <a:lstStyle/>
          <a:p>
            <a:r>
              <a:rPr lang="en-US" sz="2200" dirty="0" smtClean="0">
                <a:latin typeface="Arial" charset="0"/>
              </a:rPr>
              <a:t>What about your vehicle should you always know before you embark?</a:t>
            </a:r>
          </a:p>
        </p:txBody>
      </p:sp>
      <p:sp>
        <p:nvSpPr>
          <p:cNvPr id="23" name="Text Box 6"/>
          <p:cNvSpPr txBox="1">
            <a:spLocks noChangeArrowheads="1"/>
          </p:cNvSpPr>
          <p:nvPr/>
        </p:nvSpPr>
        <p:spPr bwMode="auto">
          <a:xfrm>
            <a:off x="791028" y="3041146"/>
            <a:ext cx="7046685" cy="1015663"/>
          </a:xfrm>
          <a:prstGeom prst="rect">
            <a:avLst/>
          </a:prstGeom>
          <a:noFill/>
          <a:ln w="9525">
            <a:noFill/>
            <a:miter lim="800000"/>
            <a:headEnd/>
            <a:tailEnd/>
          </a:ln>
        </p:spPr>
        <p:txBody>
          <a:bodyPr wrap="square">
            <a:spAutoFit/>
          </a:bodyPr>
          <a:lstStyle/>
          <a:p>
            <a:r>
              <a:rPr lang="en-US" i="1" dirty="0" smtClean="0">
                <a:latin typeface="Arial" charset="0"/>
              </a:rPr>
              <a:t>False. All Marines are required to wear seatbelts (when available) in personal and U.S. Government vehicles on or off DoD installations. (MCO 5100.19E, SD, 29 Dec 00)</a:t>
            </a:r>
          </a:p>
        </p:txBody>
      </p:sp>
      <p:sp>
        <p:nvSpPr>
          <p:cNvPr id="10" name="Text Box 6"/>
          <p:cNvSpPr txBox="1">
            <a:spLocks noChangeArrowheads="1"/>
          </p:cNvSpPr>
          <p:nvPr/>
        </p:nvSpPr>
        <p:spPr bwMode="auto">
          <a:xfrm>
            <a:off x="791029" y="2006994"/>
            <a:ext cx="7874000" cy="430887"/>
          </a:xfrm>
          <a:prstGeom prst="rect">
            <a:avLst/>
          </a:prstGeom>
          <a:noFill/>
          <a:ln w="9525">
            <a:noFill/>
            <a:miter lim="800000"/>
            <a:headEnd/>
            <a:tailEnd/>
          </a:ln>
        </p:spPr>
        <p:txBody>
          <a:bodyPr>
            <a:spAutoFit/>
          </a:bodyPr>
          <a:lstStyle/>
          <a:p>
            <a:r>
              <a:rPr lang="en-US" sz="2200" dirty="0" smtClean="0">
                <a:latin typeface="Arial" charset="0"/>
              </a:rPr>
              <a:t>Side slope decreases as load/CG _____.</a:t>
            </a:r>
            <a:endParaRPr lang="en-US" sz="2200" dirty="0">
              <a:latin typeface="Arial" charset="0"/>
            </a:endParaRPr>
          </a:p>
        </p:txBody>
      </p:sp>
      <p:sp>
        <p:nvSpPr>
          <p:cNvPr id="11" name="Text Box 6"/>
          <p:cNvSpPr txBox="1">
            <a:spLocks noChangeArrowheads="1"/>
          </p:cNvSpPr>
          <p:nvPr/>
        </p:nvSpPr>
        <p:spPr bwMode="auto">
          <a:xfrm>
            <a:off x="791029" y="3041125"/>
            <a:ext cx="6680200" cy="400050"/>
          </a:xfrm>
          <a:prstGeom prst="rect">
            <a:avLst/>
          </a:prstGeom>
          <a:noFill/>
          <a:ln w="9525">
            <a:noFill/>
            <a:miter lim="800000"/>
            <a:headEnd/>
            <a:tailEnd/>
          </a:ln>
        </p:spPr>
        <p:txBody>
          <a:bodyPr>
            <a:spAutoFit/>
          </a:bodyPr>
          <a:lstStyle/>
          <a:p>
            <a:r>
              <a:rPr lang="en-US" i="1" dirty="0" smtClean="0">
                <a:latin typeface="Arial" charset="0"/>
              </a:rPr>
              <a:t>Moves up or shifts from side-to-side</a:t>
            </a:r>
            <a:endParaRPr lang="en-US" i="1" dirty="0">
              <a:latin typeface="Arial" charset="0"/>
            </a:endParaRPr>
          </a:p>
        </p:txBody>
      </p:sp>
      <p:sp>
        <p:nvSpPr>
          <p:cNvPr id="9" name="Text Box 6"/>
          <p:cNvSpPr txBox="1">
            <a:spLocks noChangeArrowheads="1"/>
          </p:cNvSpPr>
          <p:nvPr/>
        </p:nvSpPr>
        <p:spPr bwMode="auto">
          <a:xfrm>
            <a:off x="791029" y="2766314"/>
            <a:ext cx="8153400" cy="1323439"/>
          </a:xfrm>
          <a:prstGeom prst="rect">
            <a:avLst/>
          </a:prstGeom>
          <a:noFill/>
          <a:ln w="9525">
            <a:noFill/>
            <a:miter lim="800000"/>
            <a:headEnd/>
            <a:tailEnd/>
          </a:ln>
        </p:spPr>
        <p:txBody>
          <a:bodyPr>
            <a:spAutoFit/>
          </a:bodyPr>
          <a:lstStyle/>
          <a:p>
            <a:pPr marL="347663" indent="-347663">
              <a:buFont typeface="Arial" pitchFamily="34" charset="0"/>
              <a:buChar char="•"/>
              <a:tabLst>
                <a:tab pos="347663" algn="l"/>
              </a:tabLst>
            </a:pPr>
            <a:r>
              <a:rPr lang="en-US" i="1" dirty="0" smtClean="0">
                <a:latin typeface="Arial" charset="0"/>
              </a:rPr>
              <a:t>Side slope</a:t>
            </a:r>
          </a:p>
          <a:p>
            <a:pPr marL="347663" indent="-347663">
              <a:buFont typeface="Arial" pitchFamily="34" charset="0"/>
              <a:buChar char="•"/>
              <a:tabLst>
                <a:tab pos="347663" algn="l"/>
              </a:tabLst>
            </a:pPr>
            <a:r>
              <a:rPr lang="en-US" i="1" dirty="0" smtClean="0">
                <a:latin typeface="Arial" charset="0"/>
              </a:rPr>
              <a:t>Restraint system</a:t>
            </a:r>
          </a:p>
          <a:p>
            <a:pPr marL="347663" indent="-347663">
              <a:buFont typeface="Arial" pitchFamily="34" charset="0"/>
              <a:buChar char="•"/>
              <a:tabLst>
                <a:tab pos="347663" algn="l"/>
              </a:tabLst>
            </a:pPr>
            <a:r>
              <a:rPr lang="en-US" i="1" dirty="0" smtClean="0">
                <a:latin typeface="Arial" charset="0"/>
              </a:rPr>
              <a:t>Egress points</a:t>
            </a:r>
          </a:p>
          <a:p>
            <a:pPr marL="347663" indent="-347663">
              <a:buFont typeface="Arial" pitchFamily="34" charset="0"/>
              <a:buChar char="•"/>
              <a:tabLst>
                <a:tab pos="347663" algn="l"/>
              </a:tabLst>
            </a:pPr>
            <a:r>
              <a:rPr lang="en-US" i="1" dirty="0" smtClean="0">
                <a:latin typeface="Arial" charset="0"/>
              </a:rPr>
              <a:t>Egress considerations</a:t>
            </a:r>
            <a:endParaRPr lang="en-US" i="1" dirty="0">
              <a:latin typeface="Arial" charset="0"/>
            </a:endParaRPr>
          </a:p>
        </p:txBody>
      </p:sp>
      <p:sp>
        <p:nvSpPr>
          <p:cNvPr id="16386"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16387"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16388" name="Text Box 6"/>
          <p:cNvSpPr txBox="1">
            <a:spLocks noChangeArrowheads="1"/>
          </p:cNvSpPr>
          <p:nvPr/>
        </p:nvSpPr>
        <p:spPr bwMode="auto">
          <a:xfrm>
            <a:off x="812800" y="1533525"/>
            <a:ext cx="6400800" cy="492125"/>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rPr>
              <a:t>Comprehension Check</a:t>
            </a:r>
            <a:r>
              <a:rPr lang="en-US" sz="1200" b="1" u="sng">
                <a:solidFill>
                  <a:srgbClr val="990000"/>
                </a:solidFill>
                <a:latin typeface="Arial" charset="0"/>
              </a:rPr>
              <a:t> (click)</a:t>
            </a:r>
            <a:endParaRPr lang="en-US" sz="1200">
              <a:latin typeface="Arial" charset="0"/>
            </a:endParaRPr>
          </a:p>
        </p:txBody>
      </p:sp>
      <p:sp>
        <p:nvSpPr>
          <p:cNvPr id="16389" name="Text Box 6"/>
          <p:cNvSpPr txBox="1">
            <a:spLocks noChangeArrowheads="1"/>
          </p:cNvSpPr>
          <p:nvPr/>
        </p:nvSpPr>
        <p:spPr bwMode="auto">
          <a:xfrm>
            <a:off x="812800" y="1066800"/>
            <a:ext cx="6388100" cy="492125"/>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rPr>
              <a:t>Questions?</a:t>
            </a:r>
          </a:p>
        </p:txBody>
      </p:sp>
      <p:sp>
        <p:nvSpPr>
          <p:cNvPr id="12" name="Text Box 6"/>
          <p:cNvSpPr txBox="1">
            <a:spLocks noChangeArrowheads="1"/>
          </p:cNvSpPr>
          <p:nvPr/>
        </p:nvSpPr>
        <p:spPr bwMode="auto">
          <a:xfrm>
            <a:off x="791029" y="2002942"/>
            <a:ext cx="8013700" cy="1107996"/>
          </a:xfrm>
          <a:prstGeom prst="rect">
            <a:avLst/>
          </a:prstGeom>
          <a:noFill/>
          <a:ln w="9525">
            <a:noFill/>
            <a:miter lim="800000"/>
            <a:headEnd/>
            <a:tailEnd/>
          </a:ln>
        </p:spPr>
        <p:txBody>
          <a:bodyPr>
            <a:spAutoFit/>
          </a:bodyPr>
          <a:lstStyle/>
          <a:p>
            <a:r>
              <a:rPr lang="en-US" sz="2200" dirty="0" smtClean="0">
                <a:latin typeface="Arial" charset="0"/>
              </a:rPr>
              <a:t>What obstacle may make egress from a side door very difficult or impossible after a rollover when the vehicle comes to a rest on its side?</a:t>
            </a:r>
          </a:p>
        </p:txBody>
      </p:sp>
      <p:sp>
        <p:nvSpPr>
          <p:cNvPr id="13" name="Text Box 6"/>
          <p:cNvSpPr txBox="1">
            <a:spLocks noChangeArrowheads="1"/>
          </p:cNvSpPr>
          <p:nvPr/>
        </p:nvSpPr>
        <p:spPr bwMode="auto">
          <a:xfrm>
            <a:off x="791029" y="3039414"/>
            <a:ext cx="7912100" cy="1323439"/>
          </a:xfrm>
          <a:prstGeom prst="rect">
            <a:avLst/>
          </a:prstGeom>
          <a:noFill/>
          <a:ln w="9525">
            <a:noFill/>
            <a:miter lim="800000"/>
            <a:headEnd/>
            <a:tailEnd/>
          </a:ln>
        </p:spPr>
        <p:txBody>
          <a:bodyPr>
            <a:spAutoFit/>
          </a:bodyPr>
          <a:lstStyle/>
          <a:p>
            <a:r>
              <a:rPr lang="en-US" i="1" dirty="0" smtClean="0">
                <a:latin typeface="Arial" charset="0"/>
              </a:rPr>
              <a:t>Side doors may be very difficult or impossible to open due to their weight when a vehicle is resting on its side.  Most armored doors can weigh 200 to 600 pounds, or more, and it may not be possible to push these doors up and open against gravity</a:t>
            </a:r>
          </a:p>
        </p:txBody>
      </p:sp>
      <p:sp>
        <p:nvSpPr>
          <p:cNvPr id="20" name="Text Box 6"/>
          <p:cNvSpPr txBox="1">
            <a:spLocks noChangeArrowheads="1"/>
          </p:cNvSpPr>
          <p:nvPr/>
        </p:nvSpPr>
        <p:spPr bwMode="auto">
          <a:xfrm>
            <a:off x="791029" y="1999732"/>
            <a:ext cx="7874000" cy="769441"/>
          </a:xfrm>
          <a:prstGeom prst="rect">
            <a:avLst/>
          </a:prstGeom>
          <a:noFill/>
          <a:ln w="9525">
            <a:noFill/>
            <a:miter lim="800000"/>
            <a:headEnd/>
            <a:tailEnd/>
          </a:ln>
        </p:spPr>
        <p:txBody>
          <a:bodyPr>
            <a:spAutoFit/>
          </a:bodyPr>
          <a:lstStyle/>
          <a:p>
            <a:r>
              <a:rPr lang="en-US" sz="2200" dirty="0" smtClean="0">
                <a:latin typeface="Arial" charset="0"/>
              </a:rPr>
              <a:t>The risk of fatality is _____ for Marines or Soldiers who do not wear a seatbelt during tactical vehicle operations?</a:t>
            </a:r>
            <a:endParaRPr lang="en-US" sz="2200" dirty="0">
              <a:latin typeface="Arial" charset="0"/>
            </a:endParaRPr>
          </a:p>
        </p:txBody>
      </p:sp>
      <p:sp>
        <p:nvSpPr>
          <p:cNvPr id="21" name="Text Box 6"/>
          <p:cNvSpPr txBox="1">
            <a:spLocks noChangeArrowheads="1"/>
          </p:cNvSpPr>
          <p:nvPr/>
        </p:nvSpPr>
        <p:spPr bwMode="auto">
          <a:xfrm>
            <a:off x="791029" y="3048382"/>
            <a:ext cx="6680200" cy="400110"/>
          </a:xfrm>
          <a:prstGeom prst="rect">
            <a:avLst/>
          </a:prstGeom>
          <a:noFill/>
          <a:ln w="9525">
            <a:noFill/>
            <a:miter lim="800000"/>
            <a:headEnd/>
            <a:tailEnd/>
          </a:ln>
        </p:spPr>
        <p:txBody>
          <a:bodyPr>
            <a:spAutoFit/>
          </a:bodyPr>
          <a:lstStyle/>
          <a:p>
            <a:r>
              <a:rPr lang="en-US" i="1" dirty="0" smtClean="0">
                <a:latin typeface="Arial" charset="0"/>
              </a:rPr>
              <a:t>300% greater</a:t>
            </a:r>
          </a:p>
        </p:txBody>
      </p:sp>
      <p:sp>
        <p:nvSpPr>
          <p:cNvPr id="22" name="Text Box 6"/>
          <p:cNvSpPr txBox="1">
            <a:spLocks noChangeArrowheads="1"/>
          </p:cNvSpPr>
          <p:nvPr/>
        </p:nvSpPr>
        <p:spPr bwMode="auto">
          <a:xfrm>
            <a:off x="791029" y="2007491"/>
            <a:ext cx="7874000" cy="769441"/>
          </a:xfrm>
          <a:prstGeom prst="rect">
            <a:avLst/>
          </a:prstGeom>
          <a:noFill/>
          <a:ln w="9525">
            <a:noFill/>
            <a:miter lim="800000"/>
            <a:headEnd/>
            <a:tailEnd/>
          </a:ln>
        </p:spPr>
        <p:txBody>
          <a:bodyPr>
            <a:spAutoFit/>
          </a:bodyPr>
          <a:lstStyle/>
          <a:p>
            <a:r>
              <a:rPr lang="en-US" sz="2200" dirty="0" smtClean="0">
                <a:latin typeface="Arial" charset="0"/>
              </a:rPr>
              <a:t>True or false, wearing your seatbelt/restraint system is optional?</a:t>
            </a:r>
          </a:p>
        </p:txBody>
      </p:sp>
      <p:sp>
        <p:nvSpPr>
          <p:cNvPr id="16" name="Rectangle 15"/>
          <p:cNvSpPr>
            <a:spLocks noChangeArrowheads="1"/>
          </p:cNvSpPr>
          <p:nvPr/>
        </p:nvSpPr>
        <p:spPr bwMode="auto">
          <a:xfrm>
            <a:off x="791029" y="1979351"/>
            <a:ext cx="7921172" cy="2628900"/>
          </a:xfrm>
          <a:prstGeom prst="rect">
            <a:avLst/>
          </a:prstGeom>
          <a:solidFill>
            <a:schemeClr val="bg1"/>
          </a:solidFill>
          <a:ln w="9525" algn="ctr">
            <a:noFill/>
            <a:round/>
            <a:headEnd/>
            <a:tailEnd/>
          </a:ln>
        </p:spPr>
        <p:txBody>
          <a:bodyPr/>
          <a:lstStyle/>
          <a:p>
            <a:endParaRPr lang="en-US" sz="1800"/>
          </a:p>
        </p:txBody>
      </p:sp>
      <p:sp>
        <p:nvSpPr>
          <p:cNvPr id="14" name="Text Box 6"/>
          <p:cNvSpPr txBox="1">
            <a:spLocks noChangeArrowheads="1"/>
          </p:cNvSpPr>
          <p:nvPr/>
        </p:nvSpPr>
        <p:spPr bwMode="auto">
          <a:xfrm>
            <a:off x="812800" y="4386720"/>
            <a:ext cx="3875088" cy="1600200"/>
          </a:xfrm>
          <a:prstGeom prst="rect">
            <a:avLst/>
          </a:prstGeom>
          <a:noFill/>
          <a:ln w="9525">
            <a:noFill/>
            <a:miter lim="800000"/>
            <a:headEnd/>
            <a:tailEnd/>
          </a:ln>
        </p:spPr>
        <p:txBody>
          <a:bodyPr>
            <a:spAutoFit/>
          </a:bodyPr>
          <a:lstStyle/>
          <a:p>
            <a:pPr marL="342900" indent="-342900">
              <a:spcBef>
                <a:spcPct val="50000"/>
              </a:spcBef>
            </a:pPr>
            <a:r>
              <a:rPr lang="en-US" sz="2600" b="1" u="sng" dirty="0">
                <a:solidFill>
                  <a:srgbClr val="990000"/>
                </a:solidFill>
                <a:latin typeface="Arial" charset="0"/>
              </a:rPr>
              <a:t>Review</a:t>
            </a:r>
          </a:p>
          <a:p>
            <a:pPr marL="342900" indent="-342900">
              <a:buFontTx/>
              <a:buChar char="•"/>
            </a:pPr>
            <a:r>
              <a:rPr lang="en-US" sz="2400" dirty="0">
                <a:latin typeface="Arial" charset="0"/>
              </a:rPr>
              <a:t>General characteristics</a:t>
            </a:r>
          </a:p>
          <a:p>
            <a:pPr marL="342900" indent="-342900">
              <a:buFontTx/>
              <a:buChar char="•"/>
            </a:pPr>
            <a:r>
              <a:rPr lang="en-US" sz="2400" dirty="0" smtClean="0">
                <a:latin typeface="Arial" charset="0"/>
              </a:rPr>
              <a:t>Rollover angles</a:t>
            </a:r>
            <a:endParaRPr lang="en-US" sz="2400" dirty="0">
              <a:latin typeface="Arial" charset="0"/>
            </a:endParaRPr>
          </a:p>
          <a:p>
            <a:pPr marL="342900" indent="-342900">
              <a:buFontTx/>
              <a:buChar char="•"/>
            </a:pPr>
            <a:r>
              <a:rPr lang="en-US" sz="2400" dirty="0" smtClean="0">
                <a:latin typeface="Arial" charset="0"/>
              </a:rPr>
              <a:t>Seatbelts</a:t>
            </a:r>
            <a:endParaRPr lang="en-US" sz="2400" dirty="0">
              <a:latin typeface="Arial" charset="0"/>
            </a:endParaRPr>
          </a:p>
        </p:txBody>
      </p:sp>
      <p:sp>
        <p:nvSpPr>
          <p:cNvPr id="15" name="Rectangle 14"/>
          <p:cNvSpPr>
            <a:spLocks noChangeArrowheads="1"/>
          </p:cNvSpPr>
          <p:nvPr/>
        </p:nvSpPr>
        <p:spPr bwMode="auto">
          <a:xfrm>
            <a:off x="4682902" y="4779789"/>
            <a:ext cx="4047444" cy="830997"/>
          </a:xfrm>
          <a:prstGeom prst="rect">
            <a:avLst/>
          </a:prstGeom>
          <a:noFill/>
          <a:ln w="9525">
            <a:noFill/>
            <a:miter lim="800000"/>
            <a:headEnd/>
            <a:tailEnd/>
          </a:ln>
        </p:spPr>
        <p:txBody>
          <a:bodyPr wrap="square">
            <a:spAutoFit/>
          </a:bodyPr>
          <a:lstStyle/>
          <a:p>
            <a:pPr marL="342900" indent="-342900">
              <a:buFontTx/>
              <a:buChar char="•"/>
            </a:pPr>
            <a:r>
              <a:rPr lang="en-US" sz="2400" dirty="0" smtClean="0">
                <a:latin typeface="Arial" charset="0"/>
              </a:rPr>
              <a:t>Egress points</a:t>
            </a:r>
          </a:p>
          <a:p>
            <a:pPr marL="342900" indent="-342900">
              <a:buFontTx/>
              <a:buChar char="•"/>
            </a:pPr>
            <a:r>
              <a:rPr lang="en-US" sz="2400" dirty="0" smtClean="0">
                <a:latin typeface="Arial" charset="0"/>
              </a:rPr>
              <a:t>Egress considerations</a:t>
            </a:r>
            <a:endParaRPr lang="en-US"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3" grpId="0"/>
      <p:bldP spid="23" grpId="1"/>
      <p:bldP spid="10" grpId="0"/>
      <p:bldP spid="10" grpId="1"/>
      <p:bldP spid="11" grpId="0"/>
      <p:bldP spid="11" grpId="1"/>
      <p:bldP spid="9" grpId="0"/>
      <p:bldP spid="9" grpId="1"/>
      <p:bldP spid="12" grpId="0"/>
      <p:bldP spid="13" grpId="0"/>
      <p:bldP spid="20" grpId="0"/>
      <p:bldP spid="20" grpId="1"/>
      <p:bldP spid="21" grpId="0"/>
      <p:bldP spid="21" grpId="1"/>
      <p:bldP spid="22" grpId="0"/>
      <p:bldP spid="22" grpId="1"/>
      <p:bldP spid="16" grpId="0" animBg="1"/>
      <p:bldP spid="16" grpId="1"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304800"/>
            <a:ext cx="84582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Rollover Avoidance</a:t>
            </a:r>
          </a:p>
        </p:txBody>
      </p:sp>
      <p:sp>
        <p:nvSpPr>
          <p:cNvPr id="17411" name="Text Box 10"/>
          <p:cNvSpPr txBox="1">
            <a:spLocks noChangeArrowheads="1"/>
          </p:cNvSpPr>
          <p:nvPr/>
        </p:nvSpPr>
        <p:spPr bwMode="auto">
          <a:xfrm>
            <a:off x="838200" y="942975"/>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Factors:</a:t>
            </a:r>
            <a:endParaRPr lang="en-US" sz="2400" b="1" baseline="30000">
              <a:latin typeface="Arial" charset="0"/>
              <a:cs typeface="Arial" charset="0"/>
            </a:endParaRPr>
          </a:p>
        </p:txBody>
      </p:sp>
      <p:sp>
        <p:nvSpPr>
          <p:cNvPr id="17412" name="Text Box 12"/>
          <p:cNvSpPr txBox="1">
            <a:spLocks noChangeArrowheads="1"/>
          </p:cNvSpPr>
          <p:nvPr/>
        </p:nvSpPr>
        <p:spPr bwMode="auto">
          <a:xfrm>
            <a:off x="990600" y="1460500"/>
            <a:ext cx="6411913" cy="4664075"/>
          </a:xfrm>
          <a:prstGeom prst="rect">
            <a:avLst/>
          </a:prstGeom>
          <a:noFill/>
          <a:ln w="9525">
            <a:noFill/>
            <a:miter lim="800000"/>
            <a:headEnd/>
            <a:tailEnd/>
          </a:ln>
        </p:spPr>
        <p:txBody>
          <a:bodyPr>
            <a:spAutoFit/>
          </a:bodyPr>
          <a:lstStyle/>
          <a:p>
            <a:pPr marL="342900" indent="-342900">
              <a:spcBef>
                <a:spcPct val="50000"/>
              </a:spcBef>
              <a:buFontTx/>
              <a:buChar char="•"/>
            </a:pPr>
            <a:r>
              <a:rPr lang="en-US" b="1" u="sng" dirty="0">
                <a:latin typeface="Arial" charset="0"/>
                <a:cs typeface="Arial" charset="0"/>
              </a:rPr>
              <a:t>Human Factors:</a:t>
            </a:r>
            <a:r>
              <a:rPr lang="en-US" dirty="0">
                <a:latin typeface="Arial" charset="0"/>
                <a:cs typeface="Arial" charset="0"/>
              </a:rPr>
              <a:t>  </a:t>
            </a:r>
          </a:p>
          <a:p>
            <a:pPr marL="800100" lvl="1" indent="-342900">
              <a:spcBef>
                <a:spcPct val="25000"/>
              </a:spcBef>
              <a:buFontTx/>
              <a:buChar char="•"/>
            </a:pPr>
            <a:r>
              <a:rPr lang="en-US" dirty="0">
                <a:latin typeface="Arial" charset="0"/>
                <a:cs typeface="Arial" charset="0"/>
              </a:rPr>
              <a:t>Driving speed and maneuvering </a:t>
            </a:r>
          </a:p>
          <a:p>
            <a:pPr marL="800100" lvl="1" indent="-342900">
              <a:spcBef>
                <a:spcPct val="25000"/>
              </a:spcBef>
              <a:buFontTx/>
              <a:buChar char="•"/>
            </a:pPr>
            <a:r>
              <a:rPr lang="en-US" dirty="0">
                <a:latin typeface="Arial" charset="0"/>
                <a:cs typeface="Arial" charset="0"/>
              </a:rPr>
              <a:t>Driver/crew physical state, training, experience, risk management, teamwork</a:t>
            </a:r>
            <a:r>
              <a:rPr lang="en-US" sz="1800" dirty="0">
                <a:latin typeface="Arial" charset="0"/>
                <a:cs typeface="Arial" charset="0"/>
              </a:rPr>
              <a:t> </a:t>
            </a:r>
          </a:p>
          <a:p>
            <a:pPr marL="342900" indent="-342900">
              <a:spcBef>
                <a:spcPct val="50000"/>
              </a:spcBef>
              <a:buFontTx/>
              <a:buChar char="•"/>
            </a:pPr>
            <a:r>
              <a:rPr lang="en-US" b="1" u="sng" dirty="0">
                <a:latin typeface="Arial" charset="0"/>
                <a:cs typeface="Arial" charset="0"/>
              </a:rPr>
              <a:t>Environmental Factors:</a:t>
            </a:r>
            <a:r>
              <a:rPr lang="en-US" dirty="0">
                <a:latin typeface="Arial" charset="0"/>
                <a:cs typeface="Arial" charset="0"/>
              </a:rPr>
              <a:t>  </a:t>
            </a:r>
          </a:p>
          <a:p>
            <a:pPr marL="800100" lvl="1" indent="-342900">
              <a:spcBef>
                <a:spcPct val="25000"/>
              </a:spcBef>
              <a:buFontTx/>
              <a:buChar char="•"/>
            </a:pPr>
            <a:r>
              <a:rPr lang="en-US" dirty="0">
                <a:latin typeface="Arial" charset="0"/>
                <a:cs typeface="Arial" charset="0"/>
              </a:rPr>
              <a:t>Weather and visibility</a:t>
            </a:r>
          </a:p>
          <a:p>
            <a:pPr marL="800100" lvl="1" indent="-342900">
              <a:spcBef>
                <a:spcPct val="25000"/>
              </a:spcBef>
              <a:buFontTx/>
              <a:buChar char="•"/>
            </a:pPr>
            <a:r>
              <a:rPr lang="en-US" dirty="0">
                <a:latin typeface="Arial" charset="0"/>
                <a:cs typeface="Arial" charset="0"/>
              </a:rPr>
              <a:t>Terrain, obstacles, explosive devices, etc. </a:t>
            </a:r>
          </a:p>
          <a:p>
            <a:pPr marL="800100" lvl="1" indent="-342900">
              <a:spcBef>
                <a:spcPct val="25000"/>
              </a:spcBef>
              <a:buFontTx/>
              <a:buChar char="•"/>
            </a:pPr>
            <a:r>
              <a:rPr lang="en-US" dirty="0">
                <a:latin typeface="Arial" charset="0"/>
                <a:cs typeface="Arial" charset="0"/>
              </a:rPr>
              <a:t>Road, shoulder, bridge conditions </a:t>
            </a:r>
          </a:p>
          <a:p>
            <a:pPr marL="342900" indent="-342900">
              <a:spcBef>
                <a:spcPct val="50000"/>
              </a:spcBef>
              <a:buFontTx/>
              <a:buChar char="•"/>
            </a:pPr>
            <a:r>
              <a:rPr lang="en-US" b="1" u="sng" dirty="0">
                <a:latin typeface="Arial" charset="0"/>
                <a:cs typeface="Arial" charset="0"/>
              </a:rPr>
              <a:t>Vehicle Factors:</a:t>
            </a:r>
          </a:p>
          <a:p>
            <a:pPr marL="800100" lvl="1" indent="-342900">
              <a:spcBef>
                <a:spcPct val="25000"/>
              </a:spcBef>
              <a:buFontTx/>
              <a:buChar char="•"/>
            </a:pPr>
            <a:r>
              <a:rPr lang="en-US" dirty="0">
                <a:latin typeface="Arial" charset="0"/>
                <a:cs typeface="Arial" charset="0"/>
              </a:rPr>
              <a:t>Vehicle condition</a:t>
            </a:r>
          </a:p>
          <a:p>
            <a:pPr marL="800100" lvl="1" indent="-342900">
              <a:spcBef>
                <a:spcPct val="25000"/>
              </a:spcBef>
              <a:buFontTx/>
              <a:buChar char="•"/>
            </a:pPr>
            <a:r>
              <a:rPr lang="en-US" dirty="0">
                <a:latin typeface="Arial" charset="0"/>
                <a:cs typeface="Arial" charset="0"/>
              </a:rPr>
              <a:t>Center of Gravity (CG)</a:t>
            </a:r>
          </a:p>
          <a:p>
            <a:pPr marL="800100" lvl="1" indent="-342900">
              <a:spcBef>
                <a:spcPct val="25000"/>
              </a:spcBef>
              <a:buFontTx/>
              <a:buChar char="•"/>
            </a:pPr>
            <a:r>
              <a:rPr lang="en-US" dirty="0">
                <a:latin typeface="Arial" charset="0"/>
                <a:cs typeface="Arial" charset="0"/>
              </a:rPr>
              <a:t>Vehicle stability characteristics</a:t>
            </a:r>
          </a:p>
        </p:txBody>
      </p:sp>
      <p:pic>
        <p:nvPicPr>
          <p:cNvPr id="17413" name="Picture 16"/>
          <p:cNvPicPr>
            <a:picLocks noChangeAspect="1" noChangeArrowheads="1"/>
          </p:cNvPicPr>
          <p:nvPr/>
        </p:nvPicPr>
        <p:blipFill>
          <a:blip r:embed="rId3" cstate="print"/>
          <a:srcRect b="15790"/>
          <a:stretch>
            <a:fillRect/>
          </a:stretch>
        </p:blipFill>
        <p:spPr bwMode="auto">
          <a:xfrm>
            <a:off x="7313613" y="1150258"/>
            <a:ext cx="946150" cy="2147888"/>
          </a:xfrm>
          <a:prstGeom prst="rect">
            <a:avLst/>
          </a:prstGeom>
          <a:noFill/>
          <a:ln w="19050" cap="sq" algn="ctr">
            <a:solidFill>
              <a:schemeClr val="tx1"/>
            </a:solidFill>
            <a:miter lim="800000"/>
            <a:headEnd/>
            <a:tailEnd/>
          </a:ln>
        </p:spPr>
      </p:pic>
      <p:grpSp>
        <p:nvGrpSpPr>
          <p:cNvPr id="17414" name="Group 17"/>
          <p:cNvGrpSpPr>
            <a:grpSpLocks/>
          </p:cNvGrpSpPr>
          <p:nvPr/>
        </p:nvGrpSpPr>
        <p:grpSpPr bwMode="auto">
          <a:xfrm>
            <a:off x="6453188" y="4772025"/>
            <a:ext cx="2193925" cy="1238250"/>
            <a:chOff x="3074" y="2522"/>
            <a:chExt cx="1382" cy="780"/>
          </a:xfrm>
        </p:grpSpPr>
        <p:pic>
          <p:nvPicPr>
            <p:cNvPr id="17417" name="Picture 18"/>
            <p:cNvPicPr>
              <a:picLocks noChangeAspect="1" noChangeArrowheads="1"/>
            </p:cNvPicPr>
            <p:nvPr/>
          </p:nvPicPr>
          <p:blipFill>
            <a:blip r:embed="rId4" cstate="print"/>
            <a:srcRect b="3064"/>
            <a:stretch>
              <a:fillRect/>
            </a:stretch>
          </p:blipFill>
          <p:spPr bwMode="auto">
            <a:xfrm>
              <a:off x="3118" y="2522"/>
              <a:ext cx="1184" cy="763"/>
            </a:xfrm>
            <a:prstGeom prst="rect">
              <a:avLst/>
            </a:prstGeom>
            <a:noFill/>
            <a:ln w="9525">
              <a:noFill/>
              <a:miter lim="800000"/>
              <a:headEnd/>
              <a:tailEnd/>
            </a:ln>
          </p:spPr>
        </p:pic>
        <p:pic>
          <p:nvPicPr>
            <p:cNvPr id="17418" name="Picture 19"/>
            <p:cNvPicPr>
              <a:picLocks noChangeAspect="1" noChangeArrowheads="1"/>
            </p:cNvPicPr>
            <p:nvPr/>
          </p:nvPicPr>
          <p:blipFill>
            <a:blip r:embed="rId5" cstate="print"/>
            <a:srcRect/>
            <a:stretch>
              <a:fillRect/>
            </a:stretch>
          </p:blipFill>
          <p:spPr bwMode="auto">
            <a:xfrm>
              <a:off x="3074" y="2705"/>
              <a:ext cx="1138" cy="597"/>
            </a:xfrm>
            <a:prstGeom prst="rect">
              <a:avLst/>
            </a:prstGeom>
            <a:noFill/>
            <a:ln w="9525">
              <a:noFill/>
              <a:miter lim="800000"/>
              <a:headEnd/>
              <a:tailEnd/>
            </a:ln>
          </p:spPr>
        </p:pic>
        <p:sp>
          <p:nvSpPr>
            <p:cNvPr id="17419" name="Line 20"/>
            <p:cNvSpPr>
              <a:spLocks noChangeShapeType="1"/>
            </p:cNvSpPr>
            <p:nvPr/>
          </p:nvSpPr>
          <p:spPr bwMode="auto">
            <a:xfrm flipV="1">
              <a:off x="3502" y="2986"/>
              <a:ext cx="817" cy="13"/>
            </a:xfrm>
            <a:prstGeom prst="line">
              <a:avLst/>
            </a:prstGeom>
            <a:noFill/>
            <a:ln w="19050">
              <a:solidFill>
                <a:srgbClr val="FF0000"/>
              </a:solidFill>
              <a:prstDash val="dash"/>
              <a:round/>
              <a:headEnd/>
              <a:tailEnd/>
            </a:ln>
          </p:spPr>
          <p:txBody>
            <a:bodyPr/>
            <a:lstStyle/>
            <a:p>
              <a:endParaRPr lang="en-US"/>
            </a:p>
          </p:txBody>
        </p:sp>
        <p:grpSp>
          <p:nvGrpSpPr>
            <p:cNvPr id="17420" name="Group 21"/>
            <p:cNvGrpSpPr>
              <a:grpSpLocks/>
            </p:cNvGrpSpPr>
            <p:nvPr/>
          </p:nvGrpSpPr>
          <p:grpSpPr bwMode="auto">
            <a:xfrm>
              <a:off x="3474" y="2926"/>
              <a:ext cx="167" cy="139"/>
              <a:chOff x="4521" y="3600"/>
              <a:chExt cx="667" cy="471"/>
            </a:xfrm>
          </p:grpSpPr>
          <p:sp>
            <p:nvSpPr>
              <p:cNvPr id="17426" name="Oval 22"/>
              <p:cNvSpPr>
                <a:spLocks noChangeArrowheads="1"/>
              </p:cNvSpPr>
              <p:nvPr/>
            </p:nvSpPr>
            <p:spPr bwMode="auto">
              <a:xfrm>
                <a:off x="4621" y="3600"/>
                <a:ext cx="471" cy="471"/>
              </a:xfrm>
              <a:prstGeom prst="ellipse">
                <a:avLst/>
              </a:prstGeom>
              <a:noFill/>
              <a:ln w="19050">
                <a:solidFill>
                  <a:srgbClr val="FF0000"/>
                </a:solidFill>
                <a:round/>
                <a:headEnd/>
                <a:tailEnd/>
              </a:ln>
            </p:spPr>
            <p:txBody>
              <a:bodyPr wrap="none" anchor="ctr"/>
              <a:lstStyle/>
              <a:p>
                <a:endParaRPr lang="en-US"/>
              </a:p>
            </p:txBody>
          </p:sp>
          <p:sp>
            <p:nvSpPr>
              <p:cNvPr id="17427" name="Line 23"/>
              <p:cNvSpPr>
                <a:spLocks noChangeShapeType="1"/>
              </p:cNvSpPr>
              <p:nvPr/>
            </p:nvSpPr>
            <p:spPr bwMode="auto">
              <a:xfrm>
                <a:off x="4857" y="3600"/>
                <a:ext cx="0" cy="471"/>
              </a:xfrm>
              <a:prstGeom prst="line">
                <a:avLst/>
              </a:prstGeom>
              <a:noFill/>
              <a:ln w="19050">
                <a:solidFill>
                  <a:srgbClr val="FF0000"/>
                </a:solidFill>
                <a:round/>
                <a:headEnd/>
                <a:tailEnd/>
              </a:ln>
            </p:spPr>
            <p:txBody>
              <a:bodyPr/>
              <a:lstStyle/>
              <a:p>
                <a:endParaRPr lang="en-US"/>
              </a:p>
            </p:txBody>
          </p:sp>
          <p:sp>
            <p:nvSpPr>
              <p:cNvPr id="17428" name="Line 24"/>
              <p:cNvSpPr>
                <a:spLocks noChangeShapeType="1"/>
              </p:cNvSpPr>
              <p:nvPr/>
            </p:nvSpPr>
            <p:spPr bwMode="auto">
              <a:xfrm flipH="1" flipV="1">
                <a:off x="4521" y="3840"/>
                <a:ext cx="667" cy="1"/>
              </a:xfrm>
              <a:prstGeom prst="line">
                <a:avLst/>
              </a:prstGeom>
              <a:noFill/>
              <a:ln w="19050">
                <a:solidFill>
                  <a:srgbClr val="FF0000"/>
                </a:solidFill>
                <a:round/>
                <a:headEnd/>
                <a:tailEnd/>
              </a:ln>
            </p:spPr>
            <p:txBody>
              <a:bodyPr/>
              <a:lstStyle/>
              <a:p>
                <a:endParaRPr lang="en-US"/>
              </a:p>
            </p:txBody>
          </p:sp>
        </p:grpSp>
        <p:grpSp>
          <p:nvGrpSpPr>
            <p:cNvPr id="17421" name="Group 25"/>
            <p:cNvGrpSpPr>
              <a:grpSpLocks/>
            </p:cNvGrpSpPr>
            <p:nvPr/>
          </p:nvGrpSpPr>
          <p:grpSpPr bwMode="auto">
            <a:xfrm>
              <a:off x="3529" y="2757"/>
              <a:ext cx="167" cy="139"/>
              <a:chOff x="4521" y="3600"/>
              <a:chExt cx="667" cy="471"/>
            </a:xfrm>
          </p:grpSpPr>
          <p:sp>
            <p:nvSpPr>
              <p:cNvPr id="17423" name="Oval 26"/>
              <p:cNvSpPr>
                <a:spLocks noChangeArrowheads="1"/>
              </p:cNvSpPr>
              <p:nvPr/>
            </p:nvSpPr>
            <p:spPr bwMode="auto">
              <a:xfrm>
                <a:off x="4621" y="3600"/>
                <a:ext cx="471" cy="471"/>
              </a:xfrm>
              <a:prstGeom prst="ellipse">
                <a:avLst/>
              </a:prstGeom>
              <a:noFill/>
              <a:ln w="19050">
                <a:solidFill>
                  <a:srgbClr val="FF0000"/>
                </a:solidFill>
                <a:prstDash val="sysDot"/>
                <a:round/>
                <a:headEnd/>
                <a:tailEnd/>
              </a:ln>
            </p:spPr>
            <p:txBody>
              <a:bodyPr wrap="none" anchor="ctr"/>
              <a:lstStyle/>
              <a:p>
                <a:endParaRPr lang="en-US"/>
              </a:p>
            </p:txBody>
          </p:sp>
          <p:sp>
            <p:nvSpPr>
              <p:cNvPr id="17424" name="Line 27"/>
              <p:cNvSpPr>
                <a:spLocks noChangeShapeType="1"/>
              </p:cNvSpPr>
              <p:nvPr/>
            </p:nvSpPr>
            <p:spPr bwMode="auto">
              <a:xfrm>
                <a:off x="4857" y="3600"/>
                <a:ext cx="0" cy="471"/>
              </a:xfrm>
              <a:prstGeom prst="line">
                <a:avLst/>
              </a:prstGeom>
              <a:noFill/>
              <a:ln w="19050">
                <a:solidFill>
                  <a:srgbClr val="FF0000"/>
                </a:solidFill>
                <a:prstDash val="sysDot"/>
                <a:round/>
                <a:headEnd/>
                <a:tailEnd/>
              </a:ln>
            </p:spPr>
            <p:txBody>
              <a:bodyPr/>
              <a:lstStyle/>
              <a:p>
                <a:endParaRPr lang="en-US"/>
              </a:p>
            </p:txBody>
          </p:sp>
          <p:sp>
            <p:nvSpPr>
              <p:cNvPr id="17425" name="Line 28"/>
              <p:cNvSpPr>
                <a:spLocks noChangeShapeType="1"/>
              </p:cNvSpPr>
              <p:nvPr/>
            </p:nvSpPr>
            <p:spPr bwMode="auto">
              <a:xfrm flipH="1" flipV="1">
                <a:off x="4521" y="3840"/>
                <a:ext cx="667" cy="1"/>
              </a:xfrm>
              <a:prstGeom prst="line">
                <a:avLst/>
              </a:prstGeom>
              <a:noFill/>
              <a:ln w="19050">
                <a:solidFill>
                  <a:srgbClr val="FF0000"/>
                </a:solidFill>
                <a:prstDash val="sysDot"/>
                <a:round/>
                <a:headEnd/>
                <a:tailEnd/>
              </a:ln>
            </p:spPr>
            <p:txBody>
              <a:bodyPr/>
              <a:lstStyle/>
              <a:p>
                <a:endParaRPr lang="en-US"/>
              </a:p>
            </p:txBody>
          </p:sp>
        </p:grpSp>
        <p:sp>
          <p:nvSpPr>
            <p:cNvPr id="17422" name="AutoShape 29"/>
            <p:cNvSpPr>
              <a:spLocks noChangeArrowheads="1"/>
            </p:cNvSpPr>
            <p:nvPr/>
          </p:nvSpPr>
          <p:spPr bwMode="auto">
            <a:xfrm>
              <a:off x="4256" y="2642"/>
              <a:ext cx="200" cy="603"/>
            </a:xfrm>
            <a:prstGeom prst="upDownArrow">
              <a:avLst>
                <a:gd name="adj1" fmla="val 50000"/>
                <a:gd name="adj2" fmla="val 60300"/>
              </a:avLst>
            </a:prstGeom>
            <a:gradFill rotWithShape="1">
              <a:gsLst>
                <a:gs pos="0">
                  <a:srgbClr val="EA0000"/>
                </a:gs>
                <a:gs pos="100000">
                  <a:srgbClr val="00A200"/>
                </a:gs>
              </a:gsLst>
              <a:lin ang="5400000" scaled="1"/>
            </a:gradFill>
            <a:ln w="9525">
              <a:solidFill>
                <a:schemeClr val="tx1"/>
              </a:solidFill>
              <a:miter lim="800000"/>
              <a:headEnd/>
              <a:tailEnd/>
            </a:ln>
          </p:spPr>
          <p:txBody>
            <a:bodyPr vert="eaVert" wrap="none" anchor="ctr"/>
            <a:lstStyle/>
            <a:p>
              <a:endParaRPr lang="en-US"/>
            </a:p>
          </p:txBody>
        </p:sp>
      </p:grpSp>
      <p:sp>
        <p:nvSpPr>
          <p:cNvPr id="17415" name="Text Box 30"/>
          <p:cNvSpPr txBox="1">
            <a:spLocks noChangeArrowheads="1"/>
          </p:cNvSpPr>
          <p:nvPr/>
        </p:nvSpPr>
        <p:spPr bwMode="auto">
          <a:xfrm>
            <a:off x="8051800" y="4441825"/>
            <a:ext cx="846138" cy="581025"/>
          </a:xfrm>
          <a:prstGeom prst="rect">
            <a:avLst/>
          </a:prstGeom>
          <a:noFill/>
          <a:ln w="9525">
            <a:noFill/>
            <a:miter lim="800000"/>
            <a:headEnd/>
            <a:tailEnd/>
          </a:ln>
        </p:spPr>
        <p:txBody>
          <a:bodyPr>
            <a:spAutoFit/>
          </a:bodyPr>
          <a:lstStyle/>
          <a:p>
            <a:pPr algn="ctr" eaLnBrk="1" hangingPunct="1"/>
            <a:r>
              <a:rPr lang="en-US" sz="1600">
                <a:latin typeface="Arial" charset="0"/>
              </a:rPr>
              <a:t>CG</a:t>
            </a:r>
          </a:p>
          <a:p>
            <a:pPr algn="ctr" eaLnBrk="1" hangingPunct="1"/>
            <a:r>
              <a:rPr lang="en-US" sz="1600">
                <a:latin typeface="Arial" charset="0"/>
              </a:rPr>
              <a:t>&amp; Risk</a:t>
            </a:r>
          </a:p>
        </p:txBody>
      </p:sp>
      <p:pic>
        <p:nvPicPr>
          <p:cNvPr id="17416" name="Picture 31" descr="j0293828"/>
          <p:cNvPicPr>
            <a:picLocks noChangeAspect="1" noChangeArrowheads="1"/>
          </p:cNvPicPr>
          <p:nvPr/>
        </p:nvPicPr>
        <p:blipFill>
          <a:blip r:embed="rId6" cstate="print">
            <a:grayscl/>
          </a:blip>
          <a:srcRect/>
          <a:stretch>
            <a:fillRect/>
          </a:stretch>
        </p:blipFill>
        <p:spPr bwMode="auto">
          <a:xfrm>
            <a:off x="6798820" y="3511550"/>
            <a:ext cx="935037" cy="98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5"/>
          <p:cNvSpPr txBox="1">
            <a:spLocks noChangeArrowheads="1"/>
          </p:cNvSpPr>
          <p:nvPr/>
        </p:nvSpPr>
        <p:spPr bwMode="auto">
          <a:xfrm>
            <a:off x="381000" y="304800"/>
            <a:ext cx="8458200" cy="488950"/>
          </a:xfrm>
          <a:prstGeom prst="rect">
            <a:avLst/>
          </a:prstGeom>
          <a:noFill/>
          <a:ln w="9525" algn="ctr">
            <a:noFill/>
            <a:miter lim="800000"/>
            <a:headEnd/>
            <a:tailEnd/>
          </a:ln>
        </p:spPr>
        <p:txBody>
          <a:bodyPr>
            <a:spAutoFit/>
          </a:bodyPr>
          <a:lstStyle/>
          <a:p>
            <a:pPr algn="ctr">
              <a:spcBef>
                <a:spcPct val="50000"/>
              </a:spcBef>
            </a:pPr>
            <a:r>
              <a:rPr lang="en-US" sz="2600" dirty="0">
                <a:solidFill>
                  <a:schemeClr val="bg1"/>
                </a:solidFill>
                <a:latin typeface="Arial" charset="0"/>
              </a:rPr>
              <a:t>Rollover Avoidance Cont.</a:t>
            </a:r>
          </a:p>
        </p:txBody>
      </p:sp>
      <p:sp>
        <p:nvSpPr>
          <p:cNvPr id="18435" name="Text Box 16"/>
          <p:cNvSpPr txBox="1">
            <a:spLocks noChangeArrowheads="1"/>
          </p:cNvSpPr>
          <p:nvPr/>
        </p:nvSpPr>
        <p:spPr bwMode="auto">
          <a:xfrm>
            <a:off x="838200" y="942975"/>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Types of Rollover:</a:t>
            </a:r>
            <a:endParaRPr lang="en-US" sz="2400" b="1" baseline="30000">
              <a:latin typeface="Arial" charset="0"/>
              <a:cs typeface="Arial" charset="0"/>
            </a:endParaRPr>
          </a:p>
        </p:txBody>
      </p:sp>
      <p:sp>
        <p:nvSpPr>
          <p:cNvPr id="18436" name="Text Box 17"/>
          <p:cNvSpPr txBox="1">
            <a:spLocks noChangeArrowheads="1"/>
          </p:cNvSpPr>
          <p:nvPr/>
        </p:nvSpPr>
        <p:spPr bwMode="auto">
          <a:xfrm>
            <a:off x="990599" y="1460500"/>
            <a:ext cx="7369629" cy="3708708"/>
          </a:xfrm>
          <a:prstGeom prst="rect">
            <a:avLst/>
          </a:prstGeom>
          <a:noFill/>
          <a:ln w="9525">
            <a:noFill/>
            <a:miter lim="800000"/>
            <a:headEnd/>
            <a:tailEnd/>
          </a:ln>
        </p:spPr>
        <p:txBody>
          <a:bodyPr wrap="square">
            <a:spAutoFit/>
          </a:bodyPr>
          <a:lstStyle/>
          <a:p>
            <a:pPr marL="342900" indent="-342900">
              <a:spcBef>
                <a:spcPct val="50000"/>
              </a:spcBef>
              <a:buFontTx/>
              <a:buChar char="•"/>
            </a:pPr>
            <a:r>
              <a:rPr lang="en-US" b="1" u="sng" dirty="0" smtClean="0">
                <a:latin typeface="Arial" charset="0"/>
                <a:cs typeface="Arial" charset="0"/>
              </a:rPr>
              <a:t>Fall Initiated:</a:t>
            </a:r>
            <a:r>
              <a:rPr lang="en-US" b="1" dirty="0" smtClean="0">
                <a:latin typeface="Arial" charset="0"/>
                <a:cs typeface="Arial" charset="0"/>
              </a:rPr>
              <a:t>  </a:t>
            </a:r>
          </a:p>
          <a:p>
            <a:pPr marL="800100" lvl="1" indent="-342900">
              <a:spcBef>
                <a:spcPct val="25000"/>
              </a:spcBef>
              <a:buFontTx/>
              <a:buChar char="•"/>
            </a:pPr>
            <a:r>
              <a:rPr lang="en-US" dirty="0" smtClean="0">
                <a:latin typeface="Arial" charset="0"/>
                <a:cs typeface="Arial" charset="0"/>
              </a:rPr>
              <a:t>Soft shoulder or ground surface gives way; unstable bridge; bridges with no side rails; etc. </a:t>
            </a:r>
          </a:p>
          <a:p>
            <a:pPr marL="342900" indent="-342900">
              <a:spcBef>
                <a:spcPct val="50000"/>
              </a:spcBef>
              <a:buFontTx/>
              <a:buChar char="•"/>
            </a:pPr>
            <a:r>
              <a:rPr lang="en-US" b="1" u="sng" dirty="0" smtClean="0">
                <a:latin typeface="Arial" charset="0"/>
                <a:cs typeface="Arial" charset="0"/>
              </a:rPr>
              <a:t>Maneuver </a:t>
            </a:r>
            <a:r>
              <a:rPr lang="en-US" b="1" u="sng" dirty="0">
                <a:latin typeface="Arial" charset="0"/>
                <a:cs typeface="Arial" charset="0"/>
              </a:rPr>
              <a:t>Initiated:</a:t>
            </a:r>
            <a:r>
              <a:rPr lang="en-US" dirty="0">
                <a:latin typeface="Arial" charset="0"/>
                <a:cs typeface="Arial" charset="0"/>
              </a:rPr>
              <a:t>  </a:t>
            </a:r>
          </a:p>
          <a:p>
            <a:pPr marL="800100" lvl="1" indent="-342900">
              <a:spcBef>
                <a:spcPct val="25000"/>
              </a:spcBef>
              <a:buFontTx/>
              <a:buChar char="•"/>
            </a:pPr>
            <a:r>
              <a:rPr lang="en-US" dirty="0" smtClean="0">
                <a:latin typeface="Arial" charset="0"/>
                <a:cs typeface="Arial" charset="0"/>
              </a:rPr>
              <a:t>Swerving to avoid an object with improper tire inflation; taking a corner too fast given weather conditions; driving on a slope that is too steep; etc.</a:t>
            </a:r>
            <a:endParaRPr lang="en-US" dirty="0">
              <a:latin typeface="Arial" charset="0"/>
              <a:cs typeface="Arial" charset="0"/>
            </a:endParaRPr>
          </a:p>
          <a:p>
            <a:pPr marL="342900" indent="-342900">
              <a:spcBef>
                <a:spcPct val="50000"/>
              </a:spcBef>
              <a:buFontTx/>
              <a:buChar char="•"/>
            </a:pPr>
            <a:r>
              <a:rPr lang="en-US" b="1" u="sng" dirty="0" smtClean="0">
                <a:latin typeface="Arial" charset="0"/>
                <a:cs typeface="Arial" charset="0"/>
              </a:rPr>
              <a:t>Impact </a:t>
            </a:r>
            <a:r>
              <a:rPr lang="en-US" b="1" u="sng" dirty="0">
                <a:latin typeface="Arial" charset="0"/>
                <a:cs typeface="Arial" charset="0"/>
              </a:rPr>
              <a:t>Initiated:</a:t>
            </a:r>
          </a:p>
          <a:p>
            <a:pPr marL="800100" lvl="1" indent="-342900">
              <a:spcBef>
                <a:spcPct val="25000"/>
              </a:spcBef>
              <a:buFontTx/>
              <a:buChar char="•"/>
            </a:pPr>
            <a:r>
              <a:rPr lang="en-US" dirty="0" smtClean="0">
                <a:latin typeface="Arial" charset="0"/>
                <a:cs typeface="Arial" charset="0"/>
              </a:rPr>
              <a:t>Hitting a curb, pothole, or other vehicle; initiating an explosive device; etc.</a:t>
            </a:r>
            <a:endParaRPr lang="en-US" dirty="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p:cNvSpPr txBox="1">
            <a:spLocks noChangeArrowheads="1"/>
          </p:cNvSpPr>
          <p:nvPr/>
        </p:nvSpPr>
        <p:spPr bwMode="auto">
          <a:xfrm>
            <a:off x="381000" y="304800"/>
            <a:ext cx="8458200" cy="488950"/>
          </a:xfrm>
          <a:prstGeom prst="rect">
            <a:avLst/>
          </a:prstGeom>
          <a:noFill/>
          <a:ln w="9525" algn="ctr">
            <a:noFill/>
            <a:miter lim="800000"/>
            <a:headEnd/>
            <a:tailEnd/>
          </a:ln>
        </p:spPr>
        <p:txBody>
          <a:bodyPr>
            <a:spAutoFit/>
          </a:bodyPr>
          <a:lstStyle/>
          <a:p>
            <a:pPr algn="ctr">
              <a:spcBef>
                <a:spcPct val="50000"/>
              </a:spcBef>
            </a:pPr>
            <a:r>
              <a:rPr lang="en-US" sz="2600" dirty="0">
                <a:solidFill>
                  <a:schemeClr val="bg1"/>
                </a:solidFill>
                <a:latin typeface="Arial" charset="0"/>
              </a:rPr>
              <a:t>Rollover Avoidance Cont.</a:t>
            </a:r>
          </a:p>
        </p:txBody>
      </p:sp>
      <p:sp>
        <p:nvSpPr>
          <p:cNvPr id="19459" name="Text Box 8"/>
          <p:cNvSpPr txBox="1">
            <a:spLocks noChangeArrowheads="1"/>
          </p:cNvSpPr>
          <p:nvPr/>
        </p:nvSpPr>
        <p:spPr bwMode="auto">
          <a:xfrm>
            <a:off x="838200" y="942975"/>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Avoidance Guidelines:</a:t>
            </a:r>
            <a:endParaRPr lang="en-US" sz="2400" b="1" baseline="30000">
              <a:latin typeface="Arial" charset="0"/>
              <a:cs typeface="Arial" charset="0"/>
            </a:endParaRPr>
          </a:p>
        </p:txBody>
      </p:sp>
      <p:sp>
        <p:nvSpPr>
          <p:cNvPr id="19460" name="Text Box 9"/>
          <p:cNvSpPr txBox="1">
            <a:spLocks noChangeArrowheads="1"/>
          </p:cNvSpPr>
          <p:nvPr/>
        </p:nvSpPr>
        <p:spPr bwMode="auto">
          <a:xfrm>
            <a:off x="990600" y="1460500"/>
            <a:ext cx="5562600" cy="400110"/>
          </a:xfrm>
          <a:prstGeom prst="rect">
            <a:avLst/>
          </a:prstGeom>
          <a:noFill/>
          <a:ln w="9525">
            <a:noFill/>
            <a:miter lim="800000"/>
            <a:headEnd/>
            <a:tailEnd/>
          </a:ln>
        </p:spPr>
        <p:txBody>
          <a:bodyPr>
            <a:spAutoFit/>
          </a:bodyPr>
          <a:lstStyle/>
          <a:p>
            <a:pPr marL="342900" indent="-342900">
              <a:spcBef>
                <a:spcPct val="50000"/>
              </a:spcBef>
              <a:buFontTx/>
              <a:buChar char="•"/>
            </a:pPr>
            <a:r>
              <a:rPr lang="en-US" b="1" u="sng" dirty="0">
                <a:latin typeface="Arial" charset="0"/>
                <a:cs typeface="Arial" charset="0"/>
              </a:rPr>
              <a:t>Slow down.</a:t>
            </a:r>
            <a:r>
              <a:rPr lang="en-US" b="1" dirty="0">
                <a:latin typeface="Arial" charset="0"/>
                <a:cs typeface="Arial" charset="0"/>
              </a:rPr>
              <a:t>  </a:t>
            </a:r>
          </a:p>
        </p:txBody>
      </p:sp>
      <p:pic>
        <p:nvPicPr>
          <p:cNvPr id="7" name="Speed Maneuver Initiated rollover.wmv">
            <a:hlinkClick r:id="" action="ppaction://media"/>
          </p:cNvPr>
          <p:cNvPicPr>
            <a:picLocks noRot="1" noChangeAspect="1"/>
          </p:cNvPicPr>
          <p:nvPr>
            <a:videoFile r:link="rId1"/>
          </p:nvPr>
        </p:nvPicPr>
        <p:blipFill>
          <a:blip r:embed="rId5" cstate="print"/>
          <a:stretch>
            <a:fillRect/>
          </a:stretch>
        </p:blipFill>
        <p:spPr>
          <a:xfrm>
            <a:off x="581892" y="2244437"/>
            <a:ext cx="4031672" cy="3013364"/>
          </a:xfrm>
          <a:prstGeom prst="rect">
            <a:avLst/>
          </a:prstGeom>
        </p:spPr>
      </p:pic>
      <p:pic>
        <p:nvPicPr>
          <p:cNvPr id="8" name="Center of Gravity.mpg">
            <a:hlinkClick r:id="" action="ppaction://media"/>
          </p:cNvPr>
          <p:cNvPicPr>
            <a:picLocks noRot="1" noChangeAspect="1"/>
          </p:cNvPicPr>
          <p:nvPr>
            <a:videoFile r:link="rId2"/>
          </p:nvPr>
        </p:nvPicPr>
        <p:blipFill>
          <a:blip r:embed="rId6" cstate="print"/>
          <a:stretch>
            <a:fillRect/>
          </a:stretch>
        </p:blipFill>
        <p:spPr>
          <a:xfrm>
            <a:off x="4800600" y="2244436"/>
            <a:ext cx="3740727" cy="295101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p:cTn id="13"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p:cNvSpPr txBox="1">
            <a:spLocks noChangeArrowheads="1"/>
          </p:cNvSpPr>
          <p:nvPr/>
        </p:nvSpPr>
        <p:spPr bwMode="auto">
          <a:xfrm>
            <a:off x="381000" y="304800"/>
            <a:ext cx="8458200" cy="488950"/>
          </a:xfrm>
          <a:prstGeom prst="rect">
            <a:avLst/>
          </a:prstGeom>
          <a:noFill/>
          <a:ln w="9525" algn="ctr">
            <a:noFill/>
            <a:miter lim="800000"/>
            <a:headEnd/>
            <a:tailEnd/>
          </a:ln>
        </p:spPr>
        <p:txBody>
          <a:bodyPr>
            <a:spAutoFit/>
          </a:bodyPr>
          <a:lstStyle/>
          <a:p>
            <a:pPr algn="ctr">
              <a:spcBef>
                <a:spcPct val="50000"/>
              </a:spcBef>
            </a:pPr>
            <a:r>
              <a:rPr lang="en-US" sz="2600" dirty="0">
                <a:solidFill>
                  <a:schemeClr val="bg1"/>
                </a:solidFill>
                <a:latin typeface="Arial" charset="0"/>
              </a:rPr>
              <a:t>Rollover Avoidance Cont.</a:t>
            </a:r>
          </a:p>
        </p:txBody>
      </p:sp>
      <p:sp>
        <p:nvSpPr>
          <p:cNvPr id="19459" name="Text Box 8"/>
          <p:cNvSpPr txBox="1">
            <a:spLocks noChangeArrowheads="1"/>
          </p:cNvSpPr>
          <p:nvPr/>
        </p:nvSpPr>
        <p:spPr bwMode="auto">
          <a:xfrm>
            <a:off x="838200" y="942975"/>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dirty="0">
                <a:solidFill>
                  <a:srgbClr val="990000"/>
                </a:solidFill>
                <a:latin typeface="Arial" charset="0"/>
                <a:cs typeface="Arial" charset="0"/>
              </a:rPr>
              <a:t>Avoidance </a:t>
            </a:r>
            <a:r>
              <a:rPr lang="en-US" sz="2600" b="1" u="sng" dirty="0" smtClean="0">
                <a:solidFill>
                  <a:srgbClr val="990000"/>
                </a:solidFill>
                <a:latin typeface="Arial" charset="0"/>
                <a:cs typeface="Arial" charset="0"/>
              </a:rPr>
              <a:t>Guidelines Cont.:</a:t>
            </a:r>
            <a:endParaRPr lang="en-US" sz="2400" b="1" baseline="30000" dirty="0">
              <a:latin typeface="Arial" charset="0"/>
              <a:cs typeface="Arial" charset="0"/>
            </a:endParaRPr>
          </a:p>
        </p:txBody>
      </p:sp>
      <p:sp>
        <p:nvSpPr>
          <p:cNvPr id="19460" name="Text Box 9"/>
          <p:cNvSpPr txBox="1">
            <a:spLocks noChangeArrowheads="1"/>
          </p:cNvSpPr>
          <p:nvPr/>
        </p:nvSpPr>
        <p:spPr bwMode="auto">
          <a:xfrm>
            <a:off x="990600" y="1460500"/>
            <a:ext cx="5562600" cy="707886"/>
          </a:xfrm>
          <a:prstGeom prst="rect">
            <a:avLst/>
          </a:prstGeom>
          <a:noFill/>
          <a:ln w="9525">
            <a:noFill/>
            <a:miter lim="800000"/>
            <a:headEnd/>
            <a:tailEnd/>
          </a:ln>
        </p:spPr>
        <p:txBody>
          <a:bodyPr>
            <a:spAutoFit/>
          </a:bodyPr>
          <a:lstStyle/>
          <a:p>
            <a:pPr marL="342900" indent="-342900">
              <a:spcBef>
                <a:spcPct val="50000"/>
              </a:spcBef>
              <a:buFontTx/>
              <a:buChar char="•"/>
            </a:pPr>
            <a:r>
              <a:rPr lang="en-US" b="1" u="sng" dirty="0" smtClean="0">
                <a:latin typeface="Arial" charset="0"/>
                <a:cs typeface="Arial" charset="0"/>
              </a:rPr>
              <a:t>Use </a:t>
            </a:r>
            <a:r>
              <a:rPr lang="en-US" b="1" u="sng" dirty="0">
                <a:latin typeface="Arial" charset="0"/>
                <a:cs typeface="Arial" charset="0"/>
              </a:rPr>
              <a:t>caution when cresting </a:t>
            </a:r>
            <a:r>
              <a:rPr lang="en-US" b="1" u="sng" dirty="0" smtClean="0">
                <a:latin typeface="Arial" charset="0"/>
                <a:cs typeface="Arial" charset="0"/>
              </a:rPr>
              <a:t>hills/changing attitudes.</a:t>
            </a:r>
            <a:r>
              <a:rPr lang="en-US" b="1" dirty="0" smtClean="0">
                <a:latin typeface="Arial" charset="0"/>
                <a:cs typeface="Arial" charset="0"/>
              </a:rPr>
              <a:t>  </a:t>
            </a:r>
            <a:endParaRPr lang="en-US" b="1" dirty="0">
              <a:latin typeface="Arial" charset="0"/>
              <a:cs typeface="Arial" charset="0"/>
            </a:endParaRPr>
          </a:p>
        </p:txBody>
      </p:sp>
      <p:grpSp>
        <p:nvGrpSpPr>
          <p:cNvPr id="12" name="Group 10"/>
          <p:cNvGrpSpPr>
            <a:grpSpLocks/>
          </p:cNvGrpSpPr>
          <p:nvPr/>
        </p:nvGrpSpPr>
        <p:grpSpPr bwMode="auto">
          <a:xfrm>
            <a:off x="6604002" y="1143000"/>
            <a:ext cx="1981200" cy="4800600"/>
            <a:chOff x="4224" y="720"/>
            <a:chExt cx="1248" cy="3024"/>
          </a:xfrm>
        </p:grpSpPr>
        <p:pic>
          <p:nvPicPr>
            <p:cNvPr id="13" name="Picture 11"/>
            <p:cNvPicPr>
              <a:picLocks noChangeAspect="1" noChangeArrowheads="1"/>
            </p:cNvPicPr>
            <p:nvPr/>
          </p:nvPicPr>
          <p:blipFill>
            <a:blip r:embed="rId4" cstate="print"/>
            <a:srcRect/>
            <a:stretch>
              <a:fillRect/>
            </a:stretch>
          </p:blipFill>
          <p:spPr bwMode="auto">
            <a:xfrm>
              <a:off x="4224" y="720"/>
              <a:ext cx="1248" cy="1056"/>
            </a:xfrm>
            <a:prstGeom prst="rect">
              <a:avLst/>
            </a:prstGeom>
            <a:noFill/>
            <a:ln w="12700">
              <a:solidFill>
                <a:schemeClr val="tx1"/>
              </a:solidFill>
              <a:miter lim="800000"/>
              <a:headEnd/>
              <a:tailEnd/>
            </a:ln>
          </p:spPr>
        </p:pic>
        <p:pic>
          <p:nvPicPr>
            <p:cNvPr id="14" name="Picture 12"/>
            <p:cNvPicPr>
              <a:picLocks noChangeAspect="1" noChangeArrowheads="1"/>
            </p:cNvPicPr>
            <p:nvPr/>
          </p:nvPicPr>
          <p:blipFill>
            <a:blip r:embed="rId5" cstate="print"/>
            <a:srcRect/>
            <a:stretch>
              <a:fillRect/>
            </a:stretch>
          </p:blipFill>
          <p:spPr bwMode="auto">
            <a:xfrm>
              <a:off x="4224" y="2784"/>
              <a:ext cx="1248" cy="960"/>
            </a:xfrm>
            <a:prstGeom prst="rect">
              <a:avLst/>
            </a:prstGeom>
            <a:noFill/>
            <a:ln w="12700">
              <a:solidFill>
                <a:schemeClr val="tx1"/>
              </a:solidFill>
              <a:miter lim="800000"/>
              <a:headEnd/>
              <a:tailEnd/>
            </a:ln>
          </p:spPr>
        </p:pic>
        <p:pic>
          <p:nvPicPr>
            <p:cNvPr id="15" name="Picture 13"/>
            <p:cNvPicPr>
              <a:picLocks noChangeAspect="1" noChangeArrowheads="1"/>
            </p:cNvPicPr>
            <p:nvPr/>
          </p:nvPicPr>
          <p:blipFill>
            <a:blip r:embed="rId6" cstate="print"/>
            <a:srcRect/>
            <a:stretch>
              <a:fillRect/>
            </a:stretch>
          </p:blipFill>
          <p:spPr bwMode="auto">
            <a:xfrm>
              <a:off x="4224" y="1776"/>
              <a:ext cx="1248" cy="1008"/>
            </a:xfrm>
            <a:prstGeom prst="rect">
              <a:avLst/>
            </a:prstGeom>
            <a:noFill/>
            <a:ln w="12700">
              <a:solidFill>
                <a:schemeClr val="tx1"/>
              </a:solidFill>
              <a:miter lim="800000"/>
              <a:headEnd/>
              <a:tailEnd/>
            </a:ln>
          </p:spPr>
        </p:pic>
      </p:grpSp>
      <p:pic>
        <p:nvPicPr>
          <p:cNvPr id="11" name="HMMWV rollover after cresting hill.wmv">
            <a:hlinkClick r:id="" action="ppaction://media"/>
          </p:cNvPr>
          <p:cNvPicPr>
            <a:picLocks noRot="1" noChangeAspect="1"/>
          </p:cNvPicPr>
          <p:nvPr>
            <a:videoFile r:link="rId1"/>
          </p:nvPr>
        </p:nvPicPr>
        <p:blipFill>
          <a:blip r:embed="rId7" cstate="print"/>
          <a:stretch>
            <a:fillRect/>
          </a:stretch>
        </p:blipFill>
        <p:spPr>
          <a:xfrm>
            <a:off x="997527" y="2348345"/>
            <a:ext cx="4842163" cy="322118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p:cNvSpPr txBox="1">
            <a:spLocks noChangeArrowheads="1"/>
          </p:cNvSpPr>
          <p:nvPr/>
        </p:nvSpPr>
        <p:spPr bwMode="auto">
          <a:xfrm>
            <a:off x="381000" y="304800"/>
            <a:ext cx="8458200" cy="488950"/>
          </a:xfrm>
          <a:prstGeom prst="rect">
            <a:avLst/>
          </a:prstGeom>
          <a:noFill/>
          <a:ln w="9525" algn="ctr">
            <a:noFill/>
            <a:miter lim="800000"/>
            <a:headEnd/>
            <a:tailEnd/>
          </a:ln>
        </p:spPr>
        <p:txBody>
          <a:bodyPr>
            <a:spAutoFit/>
          </a:bodyPr>
          <a:lstStyle/>
          <a:p>
            <a:pPr algn="ctr">
              <a:spcBef>
                <a:spcPct val="50000"/>
              </a:spcBef>
            </a:pPr>
            <a:r>
              <a:rPr lang="en-US" sz="2600" dirty="0">
                <a:solidFill>
                  <a:schemeClr val="bg1"/>
                </a:solidFill>
                <a:latin typeface="Arial" charset="0"/>
              </a:rPr>
              <a:t>Rollover Avoidance Cont.</a:t>
            </a:r>
          </a:p>
        </p:txBody>
      </p:sp>
      <p:sp>
        <p:nvSpPr>
          <p:cNvPr id="20483" name="Text Box 7"/>
          <p:cNvSpPr txBox="1">
            <a:spLocks noChangeArrowheads="1"/>
          </p:cNvSpPr>
          <p:nvPr/>
        </p:nvSpPr>
        <p:spPr bwMode="auto">
          <a:xfrm>
            <a:off x="838200" y="942975"/>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dirty="0">
                <a:solidFill>
                  <a:srgbClr val="990000"/>
                </a:solidFill>
                <a:latin typeface="Arial" charset="0"/>
                <a:cs typeface="Arial" charset="0"/>
              </a:rPr>
              <a:t>Avoidance Guidelines Cont.:</a:t>
            </a:r>
            <a:endParaRPr lang="en-US" sz="2400" b="1" baseline="30000" dirty="0">
              <a:latin typeface="Arial" charset="0"/>
              <a:cs typeface="Arial" charset="0"/>
            </a:endParaRPr>
          </a:p>
        </p:txBody>
      </p:sp>
      <p:sp>
        <p:nvSpPr>
          <p:cNvPr id="20488" name="Line 142"/>
          <p:cNvSpPr>
            <a:spLocks noChangeShapeType="1"/>
          </p:cNvSpPr>
          <p:nvPr/>
        </p:nvSpPr>
        <p:spPr bwMode="auto">
          <a:xfrm>
            <a:off x="1019175" y="6099175"/>
            <a:ext cx="7735888" cy="0"/>
          </a:xfrm>
          <a:prstGeom prst="line">
            <a:avLst/>
          </a:prstGeom>
          <a:noFill/>
          <a:ln w="19050">
            <a:solidFill>
              <a:schemeClr val="tx1"/>
            </a:solidFill>
            <a:round/>
            <a:headEnd/>
            <a:tailEnd/>
          </a:ln>
        </p:spPr>
        <p:txBody>
          <a:bodyPr/>
          <a:lstStyle/>
          <a:p>
            <a:endParaRPr lang="en-US"/>
          </a:p>
        </p:txBody>
      </p:sp>
      <p:sp>
        <p:nvSpPr>
          <p:cNvPr id="20491" name="Text Box 8"/>
          <p:cNvSpPr txBox="1">
            <a:spLocks noChangeArrowheads="1"/>
          </p:cNvSpPr>
          <p:nvPr/>
        </p:nvSpPr>
        <p:spPr bwMode="auto">
          <a:xfrm>
            <a:off x="990600" y="1460500"/>
            <a:ext cx="7612063" cy="400110"/>
          </a:xfrm>
          <a:prstGeom prst="rect">
            <a:avLst/>
          </a:prstGeom>
          <a:noFill/>
          <a:ln w="9525">
            <a:noFill/>
            <a:miter lim="800000"/>
            <a:headEnd/>
            <a:tailEnd/>
          </a:ln>
        </p:spPr>
        <p:txBody>
          <a:bodyPr>
            <a:spAutoFit/>
          </a:bodyPr>
          <a:lstStyle/>
          <a:p>
            <a:pPr marL="342900" indent="-342900">
              <a:spcBef>
                <a:spcPct val="50000"/>
              </a:spcBef>
              <a:buFontTx/>
              <a:buChar char="•"/>
            </a:pPr>
            <a:r>
              <a:rPr lang="en-US" b="1" u="sng" dirty="0">
                <a:latin typeface="Arial" charset="0"/>
                <a:cs typeface="Arial" charset="0"/>
              </a:rPr>
              <a:t>Avoid panic.</a:t>
            </a:r>
            <a:r>
              <a:rPr lang="en-US" b="1" dirty="0">
                <a:latin typeface="Arial" charset="0"/>
                <a:cs typeface="Arial" charset="0"/>
              </a:rPr>
              <a:t>  </a:t>
            </a:r>
          </a:p>
        </p:txBody>
      </p:sp>
      <p:pic>
        <p:nvPicPr>
          <p:cNvPr id="8" name="HMMWV_Jerk Wheel rollover.wmv">
            <a:hlinkClick r:id="" action="ppaction://media"/>
          </p:cNvPr>
          <p:cNvPicPr>
            <a:picLocks noRot="1" noChangeAspect="1"/>
          </p:cNvPicPr>
          <p:nvPr>
            <a:videoFile r:link="rId1"/>
          </p:nvPr>
        </p:nvPicPr>
        <p:blipFill>
          <a:blip r:embed="rId4" cstate="print"/>
          <a:stretch>
            <a:fillRect/>
          </a:stretch>
        </p:blipFill>
        <p:spPr>
          <a:xfrm>
            <a:off x="1620981" y="2285999"/>
            <a:ext cx="5631873" cy="330430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p:cNvSpPr txBox="1">
            <a:spLocks noChangeArrowheads="1"/>
          </p:cNvSpPr>
          <p:nvPr/>
        </p:nvSpPr>
        <p:spPr bwMode="auto">
          <a:xfrm>
            <a:off x="381000" y="304800"/>
            <a:ext cx="8458200" cy="488950"/>
          </a:xfrm>
          <a:prstGeom prst="rect">
            <a:avLst/>
          </a:prstGeom>
          <a:noFill/>
          <a:ln w="9525" algn="ctr">
            <a:noFill/>
            <a:miter lim="800000"/>
            <a:headEnd/>
            <a:tailEnd/>
          </a:ln>
        </p:spPr>
        <p:txBody>
          <a:bodyPr>
            <a:spAutoFit/>
          </a:bodyPr>
          <a:lstStyle/>
          <a:p>
            <a:pPr algn="ctr">
              <a:spcBef>
                <a:spcPct val="50000"/>
              </a:spcBef>
            </a:pPr>
            <a:r>
              <a:rPr lang="en-US" sz="2600" dirty="0">
                <a:solidFill>
                  <a:schemeClr val="bg1"/>
                </a:solidFill>
                <a:latin typeface="Arial" charset="0"/>
              </a:rPr>
              <a:t>Rollover Avoidance Cont.</a:t>
            </a:r>
          </a:p>
        </p:txBody>
      </p:sp>
      <p:sp>
        <p:nvSpPr>
          <p:cNvPr id="20483" name="Text Box 7"/>
          <p:cNvSpPr txBox="1">
            <a:spLocks noChangeArrowheads="1"/>
          </p:cNvSpPr>
          <p:nvPr/>
        </p:nvSpPr>
        <p:spPr bwMode="auto">
          <a:xfrm>
            <a:off x="838200" y="942975"/>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dirty="0">
                <a:solidFill>
                  <a:srgbClr val="990000"/>
                </a:solidFill>
                <a:latin typeface="Arial" charset="0"/>
                <a:cs typeface="Arial" charset="0"/>
              </a:rPr>
              <a:t>Avoidance Guidelines Cont.:</a:t>
            </a:r>
            <a:endParaRPr lang="en-US" sz="2400" b="1" baseline="30000" dirty="0">
              <a:latin typeface="Arial" charset="0"/>
              <a:cs typeface="Arial" charset="0"/>
            </a:endParaRPr>
          </a:p>
        </p:txBody>
      </p:sp>
      <p:sp>
        <p:nvSpPr>
          <p:cNvPr id="20488" name="Line 142"/>
          <p:cNvSpPr>
            <a:spLocks noChangeShapeType="1"/>
          </p:cNvSpPr>
          <p:nvPr/>
        </p:nvSpPr>
        <p:spPr bwMode="auto">
          <a:xfrm>
            <a:off x="1019175" y="6099175"/>
            <a:ext cx="7735888" cy="0"/>
          </a:xfrm>
          <a:prstGeom prst="line">
            <a:avLst/>
          </a:prstGeom>
          <a:noFill/>
          <a:ln w="19050">
            <a:solidFill>
              <a:schemeClr val="tx1"/>
            </a:solidFill>
            <a:round/>
            <a:headEnd/>
            <a:tailEnd/>
          </a:ln>
        </p:spPr>
        <p:txBody>
          <a:bodyPr/>
          <a:lstStyle/>
          <a:p>
            <a:endParaRPr lang="en-US"/>
          </a:p>
        </p:txBody>
      </p:sp>
      <p:sp>
        <p:nvSpPr>
          <p:cNvPr id="20491" name="Text Box 8"/>
          <p:cNvSpPr txBox="1">
            <a:spLocks noChangeArrowheads="1"/>
          </p:cNvSpPr>
          <p:nvPr/>
        </p:nvSpPr>
        <p:spPr bwMode="auto">
          <a:xfrm>
            <a:off x="990600" y="1460500"/>
            <a:ext cx="7612063" cy="3708708"/>
          </a:xfrm>
          <a:prstGeom prst="rect">
            <a:avLst/>
          </a:prstGeom>
          <a:noFill/>
          <a:ln w="9525">
            <a:noFill/>
            <a:miter lim="800000"/>
            <a:headEnd/>
            <a:tailEnd/>
          </a:ln>
        </p:spPr>
        <p:txBody>
          <a:bodyPr>
            <a:spAutoFit/>
          </a:bodyPr>
          <a:lstStyle/>
          <a:p>
            <a:pPr marL="342900" indent="-342900">
              <a:spcBef>
                <a:spcPct val="50000"/>
              </a:spcBef>
              <a:buFontTx/>
              <a:buChar char="•"/>
            </a:pPr>
            <a:r>
              <a:rPr lang="en-US" b="1" u="sng" dirty="0" smtClean="0">
                <a:latin typeface="Arial" charset="0"/>
                <a:cs typeface="Arial" charset="0"/>
              </a:rPr>
              <a:t>Practice </a:t>
            </a:r>
            <a:r>
              <a:rPr lang="en-US" b="1" u="sng" dirty="0">
                <a:latin typeface="Arial" charset="0"/>
                <a:cs typeface="Arial" charset="0"/>
              </a:rPr>
              <a:t>safe maneuvering techniques.  </a:t>
            </a:r>
          </a:p>
          <a:p>
            <a:pPr marL="800100" lvl="1" indent="-342900">
              <a:spcBef>
                <a:spcPct val="25000"/>
              </a:spcBef>
              <a:buFontTx/>
              <a:buChar char="•"/>
            </a:pPr>
            <a:r>
              <a:rPr lang="en-US" dirty="0" smtClean="0">
                <a:latin typeface="Arial" charset="0"/>
              </a:rPr>
              <a:t>Avoid driving on steep slopes/terrain</a:t>
            </a:r>
            <a:r>
              <a:rPr lang="en-US" dirty="0" smtClean="0">
                <a:latin typeface="Arial" charset="0"/>
                <a:cs typeface="Arial" charset="0"/>
              </a:rPr>
              <a:t>.  Plan your route.</a:t>
            </a:r>
            <a:endParaRPr lang="en-US" dirty="0">
              <a:latin typeface="Arial" charset="0"/>
              <a:cs typeface="Arial" charset="0"/>
            </a:endParaRPr>
          </a:p>
          <a:p>
            <a:pPr marL="800100" lvl="1" indent="-342900">
              <a:spcBef>
                <a:spcPct val="25000"/>
              </a:spcBef>
              <a:buFontTx/>
              <a:buChar char="•"/>
            </a:pPr>
            <a:r>
              <a:rPr lang="en-US" dirty="0" smtClean="0">
                <a:latin typeface="Arial" charset="0"/>
              </a:rPr>
              <a:t>Avoid sudden maneuvers and overcorrecting</a:t>
            </a:r>
            <a:r>
              <a:rPr lang="en-US" dirty="0" smtClean="0">
                <a:latin typeface="Arial" charset="0"/>
                <a:cs typeface="Arial" charset="0"/>
              </a:rPr>
              <a:t>. </a:t>
            </a:r>
          </a:p>
          <a:p>
            <a:pPr marL="800100" lvl="1" indent="-342900">
              <a:spcBef>
                <a:spcPct val="25000"/>
              </a:spcBef>
              <a:buFontTx/>
              <a:buChar char="•"/>
            </a:pPr>
            <a:r>
              <a:rPr lang="en-US" dirty="0" smtClean="0">
                <a:latin typeface="Arial" charset="0"/>
              </a:rPr>
              <a:t>Maintain a "space cushion." </a:t>
            </a:r>
          </a:p>
          <a:p>
            <a:pPr marL="800100" lvl="1" indent="-342900">
              <a:spcBef>
                <a:spcPct val="25000"/>
              </a:spcBef>
              <a:buFontTx/>
              <a:buChar char="•"/>
            </a:pPr>
            <a:r>
              <a:rPr lang="en-US" dirty="0" smtClean="0">
                <a:latin typeface="Arial" charset="0"/>
              </a:rPr>
              <a:t>Allow greater clearance from the edge of roads, especially near drop offs and water.</a:t>
            </a:r>
          </a:p>
          <a:p>
            <a:pPr marL="800100" lvl="1" indent="-342900">
              <a:spcBef>
                <a:spcPct val="25000"/>
              </a:spcBef>
              <a:buFontTx/>
              <a:buChar char="•"/>
            </a:pPr>
            <a:r>
              <a:rPr lang="en-US" dirty="0" smtClean="0">
                <a:latin typeface="Arial" charset="0"/>
              </a:rPr>
              <a:t>If you drive off the edge of the road, gradually reduce speed and ease back onto roadway.</a:t>
            </a:r>
          </a:p>
          <a:p>
            <a:pPr marL="800100" lvl="1" indent="-342900">
              <a:spcBef>
                <a:spcPct val="25000"/>
              </a:spcBef>
              <a:buFontTx/>
              <a:buChar char="•"/>
            </a:pPr>
            <a:r>
              <a:rPr lang="en-US" dirty="0" smtClean="0">
                <a:latin typeface="Arial" charset="0"/>
              </a:rPr>
              <a:t>Do not rely on a "seat of the pants"</a:t>
            </a:r>
          </a:p>
          <a:p>
            <a:pPr marL="800100" lvl="1" indent="-342900">
              <a:spcBef>
                <a:spcPct val="25000"/>
              </a:spcBef>
              <a:buFontTx/>
              <a:buChar char="•"/>
            </a:pPr>
            <a:r>
              <a:rPr lang="en-US" dirty="0" smtClean="0">
                <a:latin typeface="Arial" charset="0"/>
                <a:cs typeface="Arial" charset="0"/>
              </a:rPr>
              <a:t>Steer </a:t>
            </a:r>
            <a:r>
              <a:rPr lang="en-US" dirty="0">
                <a:latin typeface="Arial" charset="0"/>
                <a:cs typeface="Arial" charset="0"/>
              </a:rPr>
              <a:t>into the skid.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81000" y="304800"/>
            <a:ext cx="84582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Rollover Avoidance Cont.</a:t>
            </a:r>
          </a:p>
        </p:txBody>
      </p:sp>
      <p:sp>
        <p:nvSpPr>
          <p:cNvPr id="21507" name="Text Box 3"/>
          <p:cNvSpPr txBox="1">
            <a:spLocks noChangeArrowheads="1"/>
          </p:cNvSpPr>
          <p:nvPr/>
        </p:nvSpPr>
        <p:spPr bwMode="auto">
          <a:xfrm>
            <a:off x="838200" y="942975"/>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Avoidance Guidelines Cont.:</a:t>
            </a:r>
            <a:endParaRPr lang="en-US" sz="2400" b="1" baseline="30000">
              <a:latin typeface="Arial" charset="0"/>
              <a:cs typeface="Arial" charset="0"/>
            </a:endParaRPr>
          </a:p>
        </p:txBody>
      </p:sp>
      <p:sp>
        <p:nvSpPr>
          <p:cNvPr id="21508" name="Text Box 4"/>
          <p:cNvSpPr txBox="1">
            <a:spLocks noChangeArrowheads="1"/>
          </p:cNvSpPr>
          <p:nvPr/>
        </p:nvSpPr>
        <p:spPr bwMode="auto">
          <a:xfrm>
            <a:off x="990600" y="1460500"/>
            <a:ext cx="7677150" cy="1323439"/>
          </a:xfrm>
          <a:prstGeom prst="rect">
            <a:avLst/>
          </a:prstGeom>
          <a:noFill/>
          <a:ln w="9525">
            <a:noFill/>
            <a:miter lim="800000"/>
            <a:headEnd/>
            <a:tailEnd/>
          </a:ln>
        </p:spPr>
        <p:txBody>
          <a:bodyPr>
            <a:spAutoFit/>
          </a:bodyPr>
          <a:lstStyle/>
          <a:p>
            <a:pPr marL="342900" indent="-342900">
              <a:spcBef>
                <a:spcPct val="50000"/>
              </a:spcBef>
              <a:buFontTx/>
              <a:buChar char="•"/>
            </a:pPr>
            <a:r>
              <a:rPr lang="en-US" b="1" u="sng" dirty="0">
                <a:latin typeface="Arial" charset="0"/>
                <a:cs typeface="Arial" charset="0"/>
              </a:rPr>
              <a:t>Exercise extra caution on rural roads</a:t>
            </a:r>
            <a:r>
              <a:rPr lang="en-US" b="1" u="sng" dirty="0" smtClean="0">
                <a:latin typeface="Arial" charset="0"/>
                <a:cs typeface="Arial" charset="0"/>
              </a:rPr>
              <a:t>.</a:t>
            </a:r>
          </a:p>
          <a:p>
            <a:pPr marL="800100" lvl="1" indent="-342900">
              <a:spcBef>
                <a:spcPct val="50000"/>
              </a:spcBef>
              <a:buFontTx/>
              <a:buChar char="•"/>
            </a:pPr>
            <a:r>
              <a:rPr lang="en-US" dirty="0" smtClean="0">
                <a:latin typeface="Arial" charset="0"/>
              </a:rPr>
              <a:t>Nearly 75% of rollovers occur on rural roads</a:t>
            </a:r>
            <a:r>
              <a:rPr lang="en-US" baseline="30000" dirty="0" smtClean="0"/>
              <a:t>16</a:t>
            </a:r>
            <a:r>
              <a:rPr lang="en-US" dirty="0" smtClean="0">
                <a:latin typeface="Arial" charset="0"/>
                <a:cs typeface="Arial" charset="0"/>
              </a:rPr>
              <a:t>.</a:t>
            </a:r>
          </a:p>
          <a:p>
            <a:pPr marL="800100" lvl="1" indent="-342900">
              <a:spcBef>
                <a:spcPct val="50000"/>
              </a:spcBef>
              <a:buFontTx/>
              <a:buChar char="•"/>
            </a:pPr>
            <a:endParaRPr lang="en-US" b="1" dirty="0">
              <a:latin typeface="Arial" charset="0"/>
              <a:cs typeface="Arial" charset="0"/>
            </a:endParaRPr>
          </a:p>
        </p:txBody>
      </p:sp>
      <p:pic>
        <p:nvPicPr>
          <p:cNvPr id="21509" name="Picture 9" descr="HMMWV%20accident"/>
          <p:cNvPicPr>
            <a:picLocks noChangeAspect="1" noChangeArrowheads="1"/>
          </p:cNvPicPr>
          <p:nvPr/>
        </p:nvPicPr>
        <p:blipFill>
          <a:blip r:embed="rId3" cstate="print"/>
          <a:srcRect l="3673" r="9104"/>
          <a:stretch>
            <a:fillRect/>
          </a:stretch>
        </p:blipFill>
        <p:spPr bwMode="auto">
          <a:xfrm>
            <a:off x="682182" y="2583541"/>
            <a:ext cx="3773715" cy="3062515"/>
          </a:xfrm>
          <a:prstGeom prst="rect">
            <a:avLst/>
          </a:prstGeom>
          <a:noFill/>
          <a:ln w="12700">
            <a:solidFill>
              <a:schemeClr val="tx1"/>
            </a:solidFill>
            <a:miter lim="800000"/>
            <a:headEnd/>
            <a:tailEnd/>
          </a:ln>
        </p:spPr>
      </p:pic>
      <p:pic>
        <p:nvPicPr>
          <p:cNvPr id="2051" name="Picture 3" descr="C:\Documents and Settings\adam.dupree\My Documents\Dupree\MRAP Egress Trainer - MET &amp; DRET\Gx\ditch1.jpg"/>
          <p:cNvPicPr>
            <a:picLocks noChangeAspect="1" noChangeArrowheads="1"/>
          </p:cNvPicPr>
          <p:nvPr/>
        </p:nvPicPr>
        <p:blipFill>
          <a:blip r:embed="rId4" cstate="print">
            <a:lum bright="10000"/>
          </a:blip>
          <a:srcRect t="17800" r="23104"/>
          <a:stretch>
            <a:fillRect/>
          </a:stretch>
        </p:blipFill>
        <p:spPr bwMode="auto">
          <a:xfrm>
            <a:off x="4744818" y="2605312"/>
            <a:ext cx="3794616" cy="3040744"/>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Why </a:t>
            </a:r>
            <a:r>
              <a:rPr lang="en-US" sz="2600" dirty="0" smtClean="0">
                <a:solidFill>
                  <a:schemeClr val="bg1"/>
                </a:solidFill>
                <a:latin typeface="Arial" charset="0"/>
              </a:rPr>
              <a:t>DRET </a:t>
            </a:r>
            <a:r>
              <a:rPr lang="en-US" sz="2600" dirty="0">
                <a:solidFill>
                  <a:schemeClr val="bg1"/>
                </a:solidFill>
                <a:latin typeface="Arial" charset="0"/>
              </a:rPr>
              <a:t>Training?</a:t>
            </a:r>
          </a:p>
        </p:txBody>
      </p:sp>
      <p:sp>
        <p:nvSpPr>
          <p:cNvPr id="5123" name="Rectangle 11"/>
          <p:cNvSpPr>
            <a:spLocks noChangeArrowheads="1"/>
          </p:cNvSpPr>
          <p:nvPr/>
        </p:nvSpPr>
        <p:spPr bwMode="auto">
          <a:xfrm>
            <a:off x="5249863" y="1601337"/>
            <a:ext cx="3458708" cy="2012720"/>
          </a:xfrm>
          <a:prstGeom prst="rect">
            <a:avLst/>
          </a:prstGeom>
          <a:noFill/>
          <a:ln w="9525">
            <a:noFill/>
            <a:miter lim="800000"/>
            <a:headEnd/>
            <a:tailEnd/>
          </a:ln>
        </p:spPr>
        <p:txBody>
          <a:bodyPr/>
          <a:lstStyle/>
          <a:p>
            <a:pPr>
              <a:lnSpc>
                <a:spcPct val="90000"/>
              </a:lnSpc>
              <a:spcBef>
                <a:spcPct val="20000"/>
              </a:spcBef>
              <a:defRPr/>
            </a:pPr>
            <a:r>
              <a:rPr lang="en-US" sz="2400" baseline="30000" dirty="0" err="1">
                <a:latin typeface="Arial" charset="0"/>
              </a:rPr>
              <a:t>1</a:t>
            </a:r>
            <a:r>
              <a:rPr lang="en-US" sz="2400" dirty="0" err="1">
                <a:latin typeface="Arial" charset="0"/>
              </a:rPr>
              <a:t>Army</a:t>
            </a:r>
            <a:r>
              <a:rPr lang="en-US" sz="2400" dirty="0">
                <a:latin typeface="Arial" charset="0"/>
              </a:rPr>
              <a:t> tactical vehicle rollovers, </a:t>
            </a:r>
            <a:r>
              <a:rPr lang="en-US" sz="2400" dirty="0" err="1">
                <a:latin typeface="Arial" charset="0"/>
              </a:rPr>
              <a:t>FY01</a:t>
            </a:r>
            <a:r>
              <a:rPr lang="en-US" sz="2400" dirty="0">
                <a:latin typeface="Arial" charset="0"/>
              </a:rPr>
              <a:t> - 05/09</a:t>
            </a:r>
          </a:p>
          <a:p>
            <a:pPr marL="236538" indent="-236538">
              <a:lnSpc>
                <a:spcPct val="90000"/>
              </a:lnSpc>
              <a:spcBef>
                <a:spcPct val="20000"/>
              </a:spcBef>
              <a:defRPr/>
            </a:pPr>
            <a:endParaRPr lang="en-US" sz="1000" dirty="0">
              <a:latin typeface="Arial" charset="0"/>
            </a:endParaRPr>
          </a:p>
          <a:p>
            <a:pPr marL="741363" lvl="1" indent="-225425">
              <a:lnSpc>
                <a:spcPct val="90000"/>
              </a:lnSpc>
              <a:spcBef>
                <a:spcPct val="20000"/>
              </a:spcBef>
              <a:buFont typeface="Arial" charset="0"/>
              <a:buChar char="–"/>
              <a:defRPr/>
            </a:pPr>
            <a:r>
              <a:rPr lang="en-US" dirty="0">
                <a:latin typeface="Arial" charset="0"/>
              </a:rPr>
              <a:t>1219 rollovers</a:t>
            </a:r>
          </a:p>
          <a:p>
            <a:pPr marL="741363" lvl="1" indent="-225425">
              <a:lnSpc>
                <a:spcPct val="90000"/>
              </a:lnSpc>
              <a:spcBef>
                <a:spcPct val="20000"/>
              </a:spcBef>
              <a:buFont typeface="Arial" charset="0"/>
              <a:buChar char="–"/>
              <a:defRPr/>
            </a:pPr>
            <a:r>
              <a:rPr lang="en-US" dirty="0">
                <a:latin typeface="Arial" charset="0"/>
              </a:rPr>
              <a:t>809 injuries</a:t>
            </a:r>
          </a:p>
          <a:p>
            <a:pPr marL="741363" lvl="1" indent="-225425">
              <a:lnSpc>
                <a:spcPct val="90000"/>
              </a:lnSpc>
              <a:spcBef>
                <a:spcPct val="20000"/>
              </a:spcBef>
              <a:buFont typeface="Arial" charset="0"/>
              <a:buChar char="–"/>
              <a:defRPr/>
            </a:pPr>
            <a:r>
              <a:rPr lang="en-US" dirty="0">
                <a:latin typeface="Arial" charset="0"/>
              </a:rPr>
              <a:t>225 fatalities</a:t>
            </a:r>
          </a:p>
        </p:txBody>
      </p:sp>
      <p:sp>
        <p:nvSpPr>
          <p:cNvPr id="9" name="Text Box 12"/>
          <p:cNvSpPr txBox="1">
            <a:spLocks noChangeArrowheads="1"/>
          </p:cNvSpPr>
          <p:nvPr/>
        </p:nvSpPr>
        <p:spPr bwMode="auto">
          <a:xfrm>
            <a:off x="5150946" y="4784956"/>
            <a:ext cx="3398837" cy="707886"/>
          </a:xfrm>
          <a:prstGeom prst="rect">
            <a:avLst/>
          </a:prstGeom>
          <a:solidFill>
            <a:srgbClr val="FFCC00"/>
          </a:solidFill>
          <a:ln w="9525">
            <a:solidFill>
              <a:schemeClr val="tx1"/>
            </a:solidFill>
            <a:miter lim="800000"/>
            <a:headEnd/>
            <a:tailEnd/>
          </a:ln>
        </p:spPr>
        <p:txBody>
          <a:bodyPr>
            <a:spAutoFit/>
          </a:bodyPr>
          <a:lstStyle/>
          <a:p>
            <a:pPr algn="ctr" eaLnBrk="1" hangingPunct="1"/>
            <a:r>
              <a:rPr lang="en-US" baseline="30000" dirty="0" smtClean="0">
                <a:latin typeface="Arial" charset="0"/>
              </a:rPr>
              <a:t>3</a:t>
            </a:r>
            <a:r>
              <a:rPr lang="en-US" b="1" dirty="0" smtClean="0">
                <a:latin typeface="Arial" charset="0"/>
              </a:rPr>
              <a:t>250% greater change of survival if egress trained</a:t>
            </a:r>
            <a:endParaRPr lang="en-US" b="1" dirty="0">
              <a:latin typeface="Arial" charset="0"/>
            </a:endParaRPr>
          </a:p>
        </p:txBody>
      </p:sp>
      <p:sp>
        <p:nvSpPr>
          <p:cNvPr id="10" name="Text Box 12"/>
          <p:cNvSpPr txBox="1">
            <a:spLocks noChangeArrowheads="1"/>
          </p:cNvSpPr>
          <p:nvPr/>
        </p:nvSpPr>
        <p:spPr bwMode="auto">
          <a:xfrm>
            <a:off x="5150946" y="3769039"/>
            <a:ext cx="3398837" cy="707886"/>
          </a:xfrm>
          <a:prstGeom prst="rect">
            <a:avLst/>
          </a:prstGeom>
          <a:solidFill>
            <a:srgbClr val="FFCC00"/>
          </a:solidFill>
          <a:ln w="9525">
            <a:solidFill>
              <a:schemeClr val="tx1"/>
            </a:solidFill>
            <a:miter lim="800000"/>
            <a:headEnd/>
            <a:tailEnd/>
          </a:ln>
        </p:spPr>
        <p:txBody>
          <a:bodyPr>
            <a:spAutoFit/>
          </a:bodyPr>
          <a:lstStyle/>
          <a:p>
            <a:pPr algn="ctr" eaLnBrk="1" hangingPunct="1"/>
            <a:r>
              <a:rPr lang="en-US" baseline="30000" dirty="0" smtClean="0">
                <a:latin typeface="Arial" charset="0"/>
              </a:rPr>
              <a:t>2</a:t>
            </a:r>
            <a:r>
              <a:rPr lang="en-US" b="1" dirty="0" smtClean="0">
                <a:latin typeface="Arial" charset="0"/>
              </a:rPr>
              <a:t>80% reduction in Gunner fatalities if egress trained</a:t>
            </a:r>
            <a:endParaRPr lang="en-US" b="1" dirty="0">
              <a:latin typeface="Arial" charset="0"/>
            </a:endParaRPr>
          </a:p>
        </p:txBody>
      </p:sp>
      <p:pic>
        <p:nvPicPr>
          <p:cNvPr id="7" name="Speed Maneuver Initiated rollover.wmv">
            <a:hlinkClick r:id="" action="ppaction://media"/>
          </p:cNvPr>
          <p:cNvPicPr>
            <a:picLocks noRot="1" noChangeAspect="1"/>
          </p:cNvPicPr>
          <p:nvPr>
            <a:videoFile r:link="rId1"/>
          </p:nvPr>
        </p:nvPicPr>
        <p:blipFill>
          <a:blip r:embed="rId4" cstate="print"/>
          <a:stretch>
            <a:fillRect/>
          </a:stretch>
        </p:blipFill>
        <p:spPr>
          <a:xfrm>
            <a:off x="561110" y="1163782"/>
            <a:ext cx="4343400" cy="41563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7"/>
                                        </p:tgtEl>
                                      </p:cBhvr>
                                    </p:cmd>
                                  </p:childTnLst>
                                </p:cTn>
                              </p:par>
                            </p:childTnLst>
                          </p:cTn>
                        </p:par>
                      </p:childTnLst>
                    </p:cTn>
                  </p:par>
                </p:childTnLst>
              </p:cTn>
              <p:nextCondLst>
                <p:cond evt="onClick" delay="0">
                  <p:tgtEl>
                    <p:spTgt spid="7"/>
                  </p:tgtEl>
                </p:cond>
              </p:nextCondLst>
            </p:seq>
            <p:video>
              <p:cMediaNode>
                <p:cTn id="20"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5123" grpId="0"/>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81000" y="304800"/>
            <a:ext cx="84582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Rollover Avoidance Cont.</a:t>
            </a:r>
          </a:p>
        </p:txBody>
      </p:sp>
      <p:sp>
        <p:nvSpPr>
          <p:cNvPr id="21507" name="Text Box 3"/>
          <p:cNvSpPr txBox="1">
            <a:spLocks noChangeArrowheads="1"/>
          </p:cNvSpPr>
          <p:nvPr/>
        </p:nvSpPr>
        <p:spPr bwMode="auto">
          <a:xfrm>
            <a:off x="838200" y="942975"/>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Avoidance Guidelines Cont.:</a:t>
            </a:r>
            <a:endParaRPr lang="en-US" sz="2400" b="1" baseline="30000">
              <a:latin typeface="Arial" charset="0"/>
              <a:cs typeface="Arial" charset="0"/>
            </a:endParaRPr>
          </a:p>
        </p:txBody>
      </p:sp>
      <p:sp>
        <p:nvSpPr>
          <p:cNvPr id="21508" name="Text Box 4"/>
          <p:cNvSpPr txBox="1">
            <a:spLocks noChangeArrowheads="1"/>
          </p:cNvSpPr>
          <p:nvPr/>
        </p:nvSpPr>
        <p:spPr bwMode="auto">
          <a:xfrm>
            <a:off x="990600" y="1460500"/>
            <a:ext cx="7677150" cy="400110"/>
          </a:xfrm>
          <a:prstGeom prst="rect">
            <a:avLst/>
          </a:prstGeom>
          <a:noFill/>
          <a:ln w="9525">
            <a:noFill/>
            <a:miter lim="800000"/>
            <a:headEnd/>
            <a:tailEnd/>
          </a:ln>
        </p:spPr>
        <p:txBody>
          <a:bodyPr>
            <a:spAutoFit/>
          </a:bodyPr>
          <a:lstStyle/>
          <a:p>
            <a:pPr marL="342900" indent="-342900">
              <a:spcBef>
                <a:spcPct val="50000"/>
              </a:spcBef>
              <a:buFontTx/>
              <a:buChar char="•"/>
            </a:pPr>
            <a:r>
              <a:rPr lang="en-US" b="1" u="sng" dirty="0">
                <a:latin typeface="Arial" charset="0"/>
                <a:cs typeface="Arial" charset="0"/>
              </a:rPr>
              <a:t>Exercise extra caution on rural </a:t>
            </a:r>
            <a:r>
              <a:rPr lang="en-US" b="1" u="sng" dirty="0" smtClean="0">
                <a:latin typeface="Arial" charset="0"/>
                <a:cs typeface="Arial" charset="0"/>
              </a:rPr>
              <a:t>roads Cont.</a:t>
            </a:r>
          </a:p>
        </p:txBody>
      </p:sp>
      <p:pic>
        <p:nvPicPr>
          <p:cNvPr id="6" name="Fall Initiated Rollover.wmv">
            <a:hlinkClick r:id="" action="ppaction://media"/>
          </p:cNvPr>
          <p:cNvPicPr>
            <a:picLocks noRot="1" noChangeAspect="1"/>
          </p:cNvPicPr>
          <p:nvPr>
            <a:videoFile r:link="rId1"/>
          </p:nvPr>
        </p:nvPicPr>
        <p:blipFill>
          <a:blip r:embed="rId4" cstate="print"/>
          <a:stretch>
            <a:fillRect/>
          </a:stretch>
        </p:blipFill>
        <p:spPr>
          <a:xfrm>
            <a:off x="1143000" y="1995055"/>
            <a:ext cx="6858000" cy="371994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304800"/>
            <a:ext cx="84582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Rollover Avoidance Cont.</a:t>
            </a:r>
          </a:p>
        </p:txBody>
      </p:sp>
      <p:sp>
        <p:nvSpPr>
          <p:cNvPr id="22531" name="Text Box 3"/>
          <p:cNvSpPr txBox="1">
            <a:spLocks noChangeArrowheads="1"/>
          </p:cNvSpPr>
          <p:nvPr/>
        </p:nvSpPr>
        <p:spPr bwMode="auto">
          <a:xfrm>
            <a:off x="838200" y="942975"/>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Avoidance Guidelines Cont.:</a:t>
            </a:r>
            <a:endParaRPr lang="en-US" sz="2400" b="1" baseline="30000">
              <a:latin typeface="Arial" charset="0"/>
              <a:cs typeface="Arial" charset="0"/>
            </a:endParaRPr>
          </a:p>
        </p:txBody>
      </p:sp>
      <p:sp>
        <p:nvSpPr>
          <p:cNvPr id="22532" name="Text Box 4"/>
          <p:cNvSpPr txBox="1">
            <a:spLocks noChangeArrowheads="1"/>
          </p:cNvSpPr>
          <p:nvPr/>
        </p:nvSpPr>
        <p:spPr bwMode="auto">
          <a:xfrm>
            <a:off x="990600" y="1460500"/>
            <a:ext cx="4786086" cy="4811574"/>
          </a:xfrm>
          <a:prstGeom prst="rect">
            <a:avLst/>
          </a:prstGeom>
          <a:noFill/>
          <a:ln w="9525">
            <a:noFill/>
            <a:miter lim="800000"/>
            <a:headEnd/>
            <a:tailEnd/>
          </a:ln>
        </p:spPr>
        <p:txBody>
          <a:bodyPr wrap="square">
            <a:spAutoFit/>
          </a:bodyPr>
          <a:lstStyle/>
          <a:p>
            <a:pPr marL="342900" indent="-342900">
              <a:spcBef>
                <a:spcPts val="300"/>
              </a:spcBef>
              <a:buFontTx/>
              <a:buChar char="•"/>
            </a:pPr>
            <a:r>
              <a:rPr lang="en-US" b="1" u="sng" dirty="0">
                <a:latin typeface="Arial" charset="0"/>
                <a:cs typeface="Arial" charset="0"/>
              </a:rPr>
              <a:t>Exercise extra caution around water.</a:t>
            </a:r>
            <a:r>
              <a:rPr lang="en-US" b="1" dirty="0">
                <a:latin typeface="Arial" charset="0"/>
                <a:cs typeface="Arial" charset="0"/>
              </a:rPr>
              <a:t>  </a:t>
            </a:r>
            <a:r>
              <a:rPr lang="en-US" sz="1600" dirty="0" smtClean="0">
                <a:latin typeface="Arial" charset="0"/>
                <a:cs typeface="Arial" charset="0"/>
              </a:rPr>
              <a:t>(If </a:t>
            </a:r>
            <a:r>
              <a:rPr lang="en-US" sz="1600" dirty="0">
                <a:latin typeface="Arial" charset="0"/>
                <a:cs typeface="Arial" charset="0"/>
              </a:rPr>
              <a:t>tactical conditions permit</a:t>
            </a:r>
            <a:r>
              <a:rPr lang="en-US" sz="1600" dirty="0" smtClean="0">
                <a:latin typeface="Arial" charset="0"/>
                <a:cs typeface="Arial" charset="0"/>
              </a:rPr>
              <a:t>:)</a:t>
            </a:r>
            <a:endParaRPr lang="en-US" sz="1600" dirty="0">
              <a:latin typeface="Arial" charset="0"/>
              <a:cs typeface="Arial" charset="0"/>
            </a:endParaRPr>
          </a:p>
          <a:p>
            <a:pPr marL="800100" lvl="1" indent="-342900">
              <a:spcBef>
                <a:spcPts val="300"/>
              </a:spcBef>
              <a:buFontTx/>
              <a:buChar char="•"/>
            </a:pPr>
            <a:r>
              <a:rPr lang="en-US" dirty="0">
                <a:latin typeface="Arial" charset="0"/>
                <a:cs typeface="Arial" charset="0"/>
              </a:rPr>
              <a:t>Reduce speed and stop vehicle. </a:t>
            </a:r>
          </a:p>
          <a:p>
            <a:pPr marL="800100" lvl="1" indent="-342900">
              <a:spcBef>
                <a:spcPts val="300"/>
              </a:spcBef>
              <a:buFontTx/>
              <a:buChar char="•"/>
            </a:pPr>
            <a:r>
              <a:rPr lang="en-US" dirty="0">
                <a:latin typeface="Arial" charset="0"/>
                <a:cs typeface="Arial" charset="0"/>
              </a:rPr>
              <a:t>Inform </a:t>
            </a:r>
            <a:r>
              <a:rPr lang="en-US" dirty="0" smtClean="0">
                <a:latin typeface="Arial" charset="0"/>
                <a:cs typeface="Arial" charset="0"/>
              </a:rPr>
              <a:t>all that operating near water </a:t>
            </a:r>
            <a:r>
              <a:rPr lang="en-US" dirty="0">
                <a:latin typeface="Arial" charset="0"/>
                <a:cs typeface="Arial" charset="0"/>
              </a:rPr>
              <a:t>hazards.</a:t>
            </a:r>
          </a:p>
          <a:p>
            <a:pPr marL="800100" lvl="1" indent="-342900">
              <a:spcBef>
                <a:spcPts val="300"/>
              </a:spcBef>
              <a:buFontTx/>
              <a:buChar char="•"/>
            </a:pPr>
            <a:r>
              <a:rPr lang="en-US" dirty="0" smtClean="0">
                <a:latin typeface="Arial" charset="0"/>
                <a:cs typeface="Arial" charset="0"/>
              </a:rPr>
              <a:t>Assess risk </a:t>
            </a:r>
            <a:r>
              <a:rPr lang="en-US" dirty="0">
                <a:latin typeface="Arial" charset="0"/>
                <a:cs typeface="Arial" charset="0"/>
              </a:rPr>
              <a:t>of </a:t>
            </a:r>
            <a:r>
              <a:rPr lang="en-US" dirty="0" smtClean="0">
                <a:latin typeface="Arial" charset="0"/>
                <a:cs typeface="Arial" charset="0"/>
              </a:rPr>
              <a:t>terrain </a:t>
            </a:r>
            <a:r>
              <a:rPr lang="en-US" dirty="0">
                <a:latin typeface="Arial" charset="0"/>
                <a:cs typeface="Arial" charset="0"/>
              </a:rPr>
              <a:t>and route before proceeding.</a:t>
            </a:r>
          </a:p>
          <a:p>
            <a:pPr marL="800100" lvl="1" indent="-342900">
              <a:spcBef>
                <a:spcPts val="300"/>
              </a:spcBef>
              <a:buFontTx/>
              <a:buChar char="•"/>
            </a:pPr>
            <a:r>
              <a:rPr lang="en-US" dirty="0">
                <a:latin typeface="Arial" charset="0"/>
                <a:cs typeface="Arial" charset="0"/>
              </a:rPr>
              <a:t>Unlock combat doors.  </a:t>
            </a:r>
          </a:p>
          <a:p>
            <a:pPr marL="800100" lvl="1" indent="-342900">
              <a:spcBef>
                <a:spcPts val="300"/>
              </a:spcBef>
              <a:buFontTx/>
              <a:buChar char="•"/>
            </a:pPr>
            <a:r>
              <a:rPr lang="en-US" dirty="0" smtClean="0">
                <a:latin typeface="Arial" charset="0"/>
                <a:cs typeface="Arial" charset="0"/>
              </a:rPr>
              <a:t>Ensure all loose gear and cargo is secure.</a:t>
            </a:r>
          </a:p>
          <a:p>
            <a:pPr marL="800100" lvl="1" indent="-342900">
              <a:spcBef>
                <a:spcPts val="300"/>
              </a:spcBef>
              <a:buFontTx/>
              <a:buChar char="•"/>
            </a:pPr>
            <a:r>
              <a:rPr lang="en-US" dirty="0" smtClean="0">
                <a:latin typeface="Arial" charset="0"/>
                <a:cs typeface="Arial" charset="0"/>
              </a:rPr>
              <a:t>Use ground guides, as needed.</a:t>
            </a:r>
          </a:p>
          <a:p>
            <a:pPr marL="800100" lvl="1" indent="-342900">
              <a:spcBef>
                <a:spcPts val="300"/>
              </a:spcBef>
              <a:buFontTx/>
              <a:buChar char="•"/>
            </a:pPr>
            <a:r>
              <a:rPr lang="en-US" dirty="0" smtClean="0">
                <a:latin typeface="Arial" charset="0"/>
                <a:cs typeface="Arial" charset="0"/>
              </a:rPr>
              <a:t>Maintain secure seating position by wearing seatbelts.</a:t>
            </a:r>
          </a:p>
          <a:p>
            <a:pPr marL="800100" lvl="1" indent="-342900">
              <a:spcBef>
                <a:spcPts val="300"/>
              </a:spcBef>
              <a:buFontTx/>
              <a:buChar char="•"/>
            </a:pPr>
            <a:r>
              <a:rPr lang="en-US" dirty="0" smtClean="0">
                <a:latin typeface="Arial" charset="0"/>
                <a:cs typeface="Arial" charset="0"/>
              </a:rPr>
              <a:t>Turn on filtered dome lights.</a:t>
            </a:r>
            <a:endParaRPr lang="en-US" dirty="0">
              <a:latin typeface="Arial" charset="0"/>
              <a:cs typeface="Arial" charset="0"/>
            </a:endParaRPr>
          </a:p>
        </p:txBody>
      </p:sp>
      <p:pic>
        <p:nvPicPr>
          <p:cNvPr id="22533" name="Picture 7" descr="FightingHolecrop2"/>
          <p:cNvPicPr>
            <a:picLocks noChangeAspect="1" noChangeArrowheads="1"/>
          </p:cNvPicPr>
          <p:nvPr/>
        </p:nvPicPr>
        <p:blipFill>
          <a:blip r:embed="rId3" cstate="print"/>
          <a:srcRect/>
          <a:stretch>
            <a:fillRect/>
          </a:stretch>
        </p:blipFill>
        <p:spPr bwMode="auto">
          <a:xfrm>
            <a:off x="5805715" y="3374012"/>
            <a:ext cx="2627086" cy="2562329"/>
          </a:xfrm>
          <a:prstGeom prst="rect">
            <a:avLst/>
          </a:prstGeom>
          <a:noFill/>
          <a:ln w="19050">
            <a:solidFill>
              <a:schemeClr val="tx1"/>
            </a:solidFill>
            <a:miter lim="800000"/>
            <a:headEnd/>
            <a:tailEnd/>
          </a:ln>
        </p:spPr>
      </p:pic>
      <p:pic>
        <p:nvPicPr>
          <p:cNvPr id="2050" name="Picture 2" descr="C:\Documents and Settings\adam.dupree\My Documents\Dupree\MRAP Egress Trainer - MET &amp; DRET\Gx\MRAP_roll_over.jpg"/>
          <p:cNvPicPr>
            <a:picLocks noChangeAspect="1" noChangeArrowheads="1"/>
          </p:cNvPicPr>
          <p:nvPr/>
        </p:nvPicPr>
        <p:blipFill>
          <a:blip r:embed="rId4" cstate="print"/>
          <a:srcRect/>
          <a:stretch>
            <a:fillRect/>
          </a:stretch>
        </p:blipFill>
        <p:spPr bwMode="auto">
          <a:xfrm>
            <a:off x="5796639" y="1246809"/>
            <a:ext cx="2636158" cy="1933183"/>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81000" y="304800"/>
            <a:ext cx="84582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Rollover Avoidance Cont.</a:t>
            </a:r>
          </a:p>
        </p:txBody>
      </p:sp>
      <p:sp>
        <p:nvSpPr>
          <p:cNvPr id="23555" name="Text Box 3"/>
          <p:cNvSpPr txBox="1">
            <a:spLocks noChangeArrowheads="1"/>
          </p:cNvSpPr>
          <p:nvPr/>
        </p:nvSpPr>
        <p:spPr bwMode="auto">
          <a:xfrm>
            <a:off x="838200" y="942975"/>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Avoidance Guidelines Cont.:</a:t>
            </a:r>
            <a:endParaRPr lang="en-US" sz="2400" b="1" baseline="30000">
              <a:latin typeface="Arial" charset="0"/>
              <a:cs typeface="Arial" charset="0"/>
            </a:endParaRPr>
          </a:p>
        </p:txBody>
      </p:sp>
      <p:sp>
        <p:nvSpPr>
          <p:cNvPr id="23556" name="Text Box 4"/>
          <p:cNvSpPr txBox="1">
            <a:spLocks noChangeArrowheads="1"/>
          </p:cNvSpPr>
          <p:nvPr/>
        </p:nvSpPr>
        <p:spPr bwMode="auto">
          <a:xfrm>
            <a:off x="990600" y="1460500"/>
            <a:ext cx="5221513" cy="1400383"/>
          </a:xfrm>
          <a:prstGeom prst="rect">
            <a:avLst/>
          </a:prstGeom>
          <a:noFill/>
          <a:ln w="9525">
            <a:noFill/>
            <a:miter lim="800000"/>
            <a:headEnd/>
            <a:tailEnd/>
          </a:ln>
        </p:spPr>
        <p:txBody>
          <a:bodyPr wrap="square">
            <a:spAutoFit/>
          </a:bodyPr>
          <a:lstStyle/>
          <a:p>
            <a:pPr marL="342900" indent="-342900">
              <a:spcBef>
                <a:spcPct val="50000"/>
              </a:spcBef>
              <a:buFontTx/>
              <a:buChar char="•"/>
            </a:pPr>
            <a:r>
              <a:rPr lang="en-US" b="1" u="sng" dirty="0">
                <a:latin typeface="Arial" charset="0"/>
                <a:cs typeface="Arial" charset="0"/>
              </a:rPr>
              <a:t>Use personal protective equipment.</a:t>
            </a:r>
            <a:r>
              <a:rPr lang="en-US" b="1" dirty="0">
                <a:latin typeface="Arial" charset="0"/>
                <a:cs typeface="Arial" charset="0"/>
              </a:rPr>
              <a:t>  </a:t>
            </a:r>
          </a:p>
          <a:p>
            <a:pPr marL="800100" lvl="1" indent="-342900">
              <a:spcBef>
                <a:spcPct val="25000"/>
              </a:spcBef>
              <a:buFontTx/>
              <a:buChar char="•"/>
            </a:pPr>
            <a:r>
              <a:rPr lang="en-US" dirty="0" smtClean="0">
                <a:latin typeface="Arial" charset="0"/>
                <a:cs typeface="Arial" charset="0"/>
              </a:rPr>
              <a:t>No restraint = 300% greater risk of fatality during tactical vehicle operations</a:t>
            </a:r>
            <a:r>
              <a:rPr lang="en-US" baseline="30000" dirty="0" smtClean="0"/>
              <a:t>26</a:t>
            </a:r>
            <a:r>
              <a:rPr lang="en-US" dirty="0" smtClean="0">
                <a:latin typeface="Arial" charset="0"/>
                <a:cs typeface="Arial" charset="0"/>
              </a:rPr>
              <a:t>.</a:t>
            </a:r>
          </a:p>
        </p:txBody>
      </p:sp>
      <p:pic>
        <p:nvPicPr>
          <p:cNvPr id="1026" name="Picture 2" descr="C:\Documents and Settings\adam.dupree\My Documents\Dupree\HMMWV Egress Assistance Trainer - HEAT\Gx\HEATCamp Lejuene 0209\Camp Ljne photos\IMG_0744_0285.008_marine_dress.jpg"/>
          <p:cNvPicPr>
            <a:picLocks noChangeAspect="1" noChangeArrowheads="1"/>
          </p:cNvPicPr>
          <p:nvPr/>
        </p:nvPicPr>
        <p:blipFill>
          <a:blip r:embed="rId3" cstate="print"/>
          <a:srcRect l="8718" t="420" r="26847"/>
          <a:stretch>
            <a:fillRect/>
          </a:stretch>
        </p:blipFill>
        <p:spPr bwMode="auto">
          <a:xfrm>
            <a:off x="6371772" y="1201607"/>
            <a:ext cx="2206172" cy="4546048"/>
          </a:xfrm>
          <a:prstGeom prst="rect">
            <a:avLst/>
          </a:prstGeom>
          <a:noFill/>
          <a:ln w="12700">
            <a:solidFill>
              <a:schemeClr val="tx1"/>
            </a:solidFill>
            <a:miter lim="800000"/>
            <a:headEnd/>
            <a:tailEnd/>
          </a:ln>
        </p:spPr>
      </p:pic>
      <p:pic>
        <p:nvPicPr>
          <p:cNvPr id="1027" name="Picture 3" descr="C:\Documents and Settings\adam.dupree\My Documents\Dupree\MRAP Egress Trainer - MET &amp; DRET\Gx\MaxxPro seatbelt.jpg"/>
          <p:cNvPicPr>
            <a:picLocks noChangeAspect="1" noChangeArrowheads="1"/>
          </p:cNvPicPr>
          <p:nvPr/>
        </p:nvPicPr>
        <p:blipFill>
          <a:blip r:embed="rId4" cstate="print"/>
          <a:srcRect/>
          <a:stretch>
            <a:fillRect/>
          </a:stretch>
        </p:blipFill>
        <p:spPr bwMode="auto">
          <a:xfrm>
            <a:off x="708938" y="2897559"/>
            <a:ext cx="2353576" cy="2850096"/>
          </a:xfrm>
          <a:prstGeom prst="rect">
            <a:avLst/>
          </a:prstGeom>
          <a:noFill/>
          <a:ln w="12700">
            <a:solidFill>
              <a:schemeClr val="tx1"/>
            </a:solidFill>
            <a:miter lim="800000"/>
            <a:headEnd/>
            <a:tailEnd/>
          </a:ln>
        </p:spPr>
      </p:pic>
      <p:pic>
        <p:nvPicPr>
          <p:cNvPr id="9" name="Picture 2" descr="C:\Documents and Settings\adam.dupree\My Documents\Dupree\MRAP Egress Trainer - MET &amp; DRET\Gx\Gunners harness1.jpg"/>
          <p:cNvPicPr>
            <a:picLocks noChangeAspect="1" noChangeArrowheads="1"/>
          </p:cNvPicPr>
          <p:nvPr/>
        </p:nvPicPr>
        <p:blipFill>
          <a:blip r:embed="rId5" cstate="print"/>
          <a:srcRect l="55315" t="30747" r="3986" b="8971"/>
          <a:stretch>
            <a:fillRect/>
          </a:stretch>
        </p:blipFill>
        <p:spPr bwMode="auto">
          <a:xfrm>
            <a:off x="3294743" y="2931886"/>
            <a:ext cx="2844800" cy="2815772"/>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81000" y="304800"/>
            <a:ext cx="84582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Rollover Avoidance Cont.</a:t>
            </a:r>
          </a:p>
        </p:txBody>
      </p:sp>
      <p:sp>
        <p:nvSpPr>
          <p:cNvPr id="24579" name="Text Box 3"/>
          <p:cNvSpPr txBox="1">
            <a:spLocks noChangeArrowheads="1"/>
          </p:cNvSpPr>
          <p:nvPr/>
        </p:nvSpPr>
        <p:spPr bwMode="auto">
          <a:xfrm>
            <a:off x="838200" y="942975"/>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Avoidance Guidelines Cont.:</a:t>
            </a:r>
            <a:endParaRPr lang="en-US" sz="2400" b="1" baseline="30000">
              <a:latin typeface="Arial" charset="0"/>
              <a:cs typeface="Arial" charset="0"/>
            </a:endParaRPr>
          </a:p>
        </p:txBody>
      </p:sp>
      <p:sp>
        <p:nvSpPr>
          <p:cNvPr id="24580" name="Text Box 4"/>
          <p:cNvSpPr txBox="1">
            <a:spLocks noChangeArrowheads="1"/>
          </p:cNvSpPr>
          <p:nvPr/>
        </p:nvSpPr>
        <p:spPr bwMode="auto">
          <a:xfrm>
            <a:off x="990600" y="1460500"/>
            <a:ext cx="7337425" cy="400050"/>
          </a:xfrm>
          <a:prstGeom prst="rect">
            <a:avLst/>
          </a:prstGeom>
          <a:noFill/>
          <a:ln w="9525">
            <a:noFill/>
            <a:miter lim="800000"/>
            <a:headEnd/>
            <a:tailEnd/>
          </a:ln>
        </p:spPr>
        <p:txBody>
          <a:bodyPr>
            <a:spAutoFit/>
          </a:bodyPr>
          <a:lstStyle/>
          <a:p>
            <a:pPr marL="342900" indent="-342900">
              <a:spcBef>
                <a:spcPct val="50000"/>
              </a:spcBef>
              <a:buFontTx/>
              <a:buChar char="•"/>
            </a:pPr>
            <a:r>
              <a:rPr lang="en-US" b="1" u="sng">
                <a:latin typeface="Arial" charset="0"/>
                <a:cs typeface="Arial" charset="0"/>
              </a:rPr>
              <a:t>Pay attention to vehicle factors.</a:t>
            </a:r>
            <a:r>
              <a:rPr lang="en-US" b="1">
                <a:latin typeface="Arial" charset="0"/>
                <a:cs typeface="Arial" charset="0"/>
              </a:rPr>
              <a:t>  </a:t>
            </a:r>
          </a:p>
        </p:txBody>
      </p:sp>
      <p:pic>
        <p:nvPicPr>
          <p:cNvPr id="25605" name="Picture 12" descr="MCj02505640000[1]"/>
          <p:cNvPicPr>
            <a:picLocks noChangeAspect="1" noChangeArrowheads="1"/>
          </p:cNvPicPr>
          <p:nvPr/>
        </p:nvPicPr>
        <p:blipFill>
          <a:blip r:embed="rId3" cstate="print">
            <a:grayscl/>
          </a:blip>
          <a:srcRect/>
          <a:stretch>
            <a:fillRect/>
          </a:stretch>
        </p:blipFill>
        <p:spPr bwMode="auto">
          <a:xfrm>
            <a:off x="1217163" y="2636696"/>
            <a:ext cx="2472104" cy="2349993"/>
          </a:xfrm>
          <a:prstGeom prst="rect">
            <a:avLst/>
          </a:prstGeom>
          <a:noFill/>
          <a:ln w="9525">
            <a:noFill/>
            <a:miter lim="800000"/>
            <a:headEnd/>
            <a:tailEnd/>
          </a:ln>
        </p:spPr>
      </p:pic>
      <p:grpSp>
        <p:nvGrpSpPr>
          <p:cNvPr id="24582" name="Group 7"/>
          <p:cNvGrpSpPr>
            <a:grpSpLocks/>
          </p:cNvGrpSpPr>
          <p:nvPr/>
        </p:nvGrpSpPr>
        <p:grpSpPr bwMode="auto">
          <a:xfrm>
            <a:off x="4354964" y="2360619"/>
            <a:ext cx="3476625" cy="2176462"/>
            <a:chOff x="3074" y="2522"/>
            <a:chExt cx="1382" cy="780"/>
          </a:xfrm>
        </p:grpSpPr>
        <p:pic>
          <p:nvPicPr>
            <p:cNvPr id="24585" name="Picture 8"/>
            <p:cNvPicPr>
              <a:picLocks noChangeAspect="1" noChangeArrowheads="1"/>
            </p:cNvPicPr>
            <p:nvPr/>
          </p:nvPicPr>
          <p:blipFill>
            <a:blip r:embed="rId4" cstate="print"/>
            <a:srcRect b="3064"/>
            <a:stretch>
              <a:fillRect/>
            </a:stretch>
          </p:blipFill>
          <p:spPr bwMode="auto">
            <a:xfrm>
              <a:off x="3118" y="2522"/>
              <a:ext cx="1184" cy="763"/>
            </a:xfrm>
            <a:prstGeom prst="rect">
              <a:avLst/>
            </a:prstGeom>
            <a:noFill/>
            <a:ln w="9525">
              <a:noFill/>
              <a:miter lim="800000"/>
              <a:headEnd/>
              <a:tailEnd/>
            </a:ln>
          </p:spPr>
        </p:pic>
        <p:pic>
          <p:nvPicPr>
            <p:cNvPr id="24586" name="Picture 9"/>
            <p:cNvPicPr>
              <a:picLocks noChangeAspect="1" noChangeArrowheads="1"/>
            </p:cNvPicPr>
            <p:nvPr/>
          </p:nvPicPr>
          <p:blipFill>
            <a:blip r:embed="rId5" cstate="print"/>
            <a:srcRect/>
            <a:stretch>
              <a:fillRect/>
            </a:stretch>
          </p:blipFill>
          <p:spPr bwMode="auto">
            <a:xfrm>
              <a:off x="3074" y="2705"/>
              <a:ext cx="1138" cy="597"/>
            </a:xfrm>
            <a:prstGeom prst="rect">
              <a:avLst/>
            </a:prstGeom>
            <a:noFill/>
            <a:ln w="9525">
              <a:noFill/>
              <a:miter lim="800000"/>
              <a:headEnd/>
              <a:tailEnd/>
            </a:ln>
          </p:spPr>
        </p:pic>
        <p:sp>
          <p:nvSpPr>
            <p:cNvPr id="24587" name="Line 10"/>
            <p:cNvSpPr>
              <a:spLocks noChangeShapeType="1"/>
            </p:cNvSpPr>
            <p:nvPr/>
          </p:nvSpPr>
          <p:spPr bwMode="auto">
            <a:xfrm flipV="1">
              <a:off x="3502" y="2986"/>
              <a:ext cx="817" cy="13"/>
            </a:xfrm>
            <a:prstGeom prst="line">
              <a:avLst/>
            </a:prstGeom>
            <a:noFill/>
            <a:ln w="19050">
              <a:solidFill>
                <a:srgbClr val="FF0000"/>
              </a:solidFill>
              <a:prstDash val="dash"/>
              <a:round/>
              <a:headEnd/>
              <a:tailEnd/>
            </a:ln>
          </p:spPr>
          <p:txBody>
            <a:bodyPr/>
            <a:lstStyle/>
            <a:p>
              <a:endParaRPr lang="en-US"/>
            </a:p>
          </p:txBody>
        </p:sp>
        <p:grpSp>
          <p:nvGrpSpPr>
            <p:cNvPr id="24588" name="Group 11"/>
            <p:cNvGrpSpPr>
              <a:grpSpLocks/>
            </p:cNvGrpSpPr>
            <p:nvPr/>
          </p:nvGrpSpPr>
          <p:grpSpPr bwMode="auto">
            <a:xfrm>
              <a:off x="3474" y="2926"/>
              <a:ext cx="167" cy="139"/>
              <a:chOff x="4521" y="3600"/>
              <a:chExt cx="667" cy="471"/>
            </a:xfrm>
          </p:grpSpPr>
          <p:sp>
            <p:nvSpPr>
              <p:cNvPr id="24594" name="Oval 12"/>
              <p:cNvSpPr>
                <a:spLocks noChangeArrowheads="1"/>
              </p:cNvSpPr>
              <p:nvPr/>
            </p:nvSpPr>
            <p:spPr bwMode="auto">
              <a:xfrm>
                <a:off x="4621" y="3600"/>
                <a:ext cx="471" cy="471"/>
              </a:xfrm>
              <a:prstGeom prst="ellipse">
                <a:avLst/>
              </a:prstGeom>
              <a:noFill/>
              <a:ln w="19050">
                <a:solidFill>
                  <a:srgbClr val="FF0000"/>
                </a:solidFill>
                <a:round/>
                <a:headEnd/>
                <a:tailEnd/>
              </a:ln>
            </p:spPr>
            <p:txBody>
              <a:bodyPr wrap="none" anchor="ctr"/>
              <a:lstStyle/>
              <a:p>
                <a:endParaRPr lang="en-US"/>
              </a:p>
            </p:txBody>
          </p:sp>
          <p:sp>
            <p:nvSpPr>
              <p:cNvPr id="24595" name="Line 13"/>
              <p:cNvSpPr>
                <a:spLocks noChangeShapeType="1"/>
              </p:cNvSpPr>
              <p:nvPr/>
            </p:nvSpPr>
            <p:spPr bwMode="auto">
              <a:xfrm>
                <a:off x="4857" y="3600"/>
                <a:ext cx="0" cy="471"/>
              </a:xfrm>
              <a:prstGeom prst="line">
                <a:avLst/>
              </a:prstGeom>
              <a:noFill/>
              <a:ln w="19050">
                <a:solidFill>
                  <a:srgbClr val="FF0000"/>
                </a:solidFill>
                <a:round/>
                <a:headEnd/>
                <a:tailEnd/>
              </a:ln>
            </p:spPr>
            <p:txBody>
              <a:bodyPr/>
              <a:lstStyle/>
              <a:p>
                <a:endParaRPr lang="en-US"/>
              </a:p>
            </p:txBody>
          </p:sp>
          <p:sp>
            <p:nvSpPr>
              <p:cNvPr id="24596" name="Line 14"/>
              <p:cNvSpPr>
                <a:spLocks noChangeShapeType="1"/>
              </p:cNvSpPr>
              <p:nvPr/>
            </p:nvSpPr>
            <p:spPr bwMode="auto">
              <a:xfrm flipH="1" flipV="1">
                <a:off x="4521" y="3840"/>
                <a:ext cx="667" cy="1"/>
              </a:xfrm>
              <a:prstGeom prst="line">
                <a:avLst/>
              </a:prstGeom>
              <a:noFill/>
              <a:ln w="19050">
                <a:solidFill>
                  <a:srgbClr val="FF0000"/>
                </a:solidFill>
                <a:round/>
                <a:headEnd/>
                <a:tailEnd/>
              </a:ln>
            </p:spPr>
            <p:txBody>
              <a:bodyPr/>
              <a:lstStyle/>
              <a:p>
                <a:endParaRPr lang="en-US"/>
              </a:p>
            </p:txBody>
          </p:sp>
        </p:grpSp>
        <p:grpSp>
          <p:nvGrpSpPr>
            <p:cNvPr id="24589" name="Group 15"/>
            <p:cNvGrpSpPr>
              <a:grpSpLocks/>
            </p:cNvGrpSpPr>
            <p:nvPr/>
          </p:nvGrpSpPr>
          <p:grpSpPr bwMode="auto">
            <a:xfrm>
              <a:off x="3529" y="2757"/>
              <a:ext cx="167" cy="139"/>
              <a:chOff x="4521" y="3600"/>
              <a:chExt cx="667" cy="471"/>
            </a:xfrm>
          </p:grpSpPr>
          <p:sp>
            <p:nvSpPr>
              <p:cNvPr id="24591" name="Oval 16"/>
              <p:cNvSpPr>
                <a:spLocks noChangeArrowheads="1"/>
              </p:cNvSpPr>
              <p:nvPr/>
            </p:nvSpPr>
            <p:spPr bwMode="auto">
              <a:xfrm>
                <a:off x="4621" y="3600"/>
                <a:ext cx="471" cy="471"/>
              </a:xfrm>
              <a:prstGeom prst="ellipse">
                <a:avLst/>
              </a:prstGeom>
              <a:noFill/>
              <a:ln w="19050">
                <a:solidFill>
                  <a:srgbClr val="FF0000"/>
                </a:solidFill>
                <a:prstDash val="sysDot"/>
                <a:round/>
                <a:headEnd/>
                <a:tailEnd/>
              </a:ln>
            </p:spPr>
            <p:txBody>
              <a:bodyPr wrap="none" anchor="ctr"/>
              <a:lstStyle/>
              <a:p>
                <a:endParaRPr lang="en-US"/>
              </a:p>
            </p:txBody>
          </p:sp>
          <p:sp>
            <p:nvSpPr>
              <p:cNvPr id="24592" name="Line 17"/>
              <p:cNvSpPr>
                <a:spLocks noChangeShapeType="1"/>
              </p:cNvSpPr>
              <p:nvPr/>
            </p:nvSpPr>
            <p:spPr bwMode="auto">
              <a:xfrm>
                <a:off x="4857" y="3600"/>
                <a:ext cx="0" cy="471"/>
              </a:xfrm>
              <a:prstGeom prst="line">
                <a:avLst/>
              </a:prstGeom>
              <a:noFill/>
              <a:ln w="19050">
                <a:solidFill>
                  <a:srgbClr val="FF0000"/>
                </a:solidFill>
                <a:prstDash val="sysDot"/>
                <a:round/>
                <a:headEnd/>
                <a:tailEnd/>
              </a:ln>
            </p:spPr>
            <p:txBody>
              <a:bodyPr/>
              <a:lstStyle/>
              <a:p>
                <a:endParaRPr lang="en-US"/>
              </a:p>
            </p:txBody>
          </p:sp>
          <p:sp>
            <p:nvSpPr>
              <p:cNvPr id="24593" name="Line 18"/>
              <p:cNvSpPr>
                <a:spLocks noChangeShapeType="1"/>
              </p:cNvSpPr>
              <p:nvPr/>
            </p:nvSpPr>
            <p:spPr bwMode="auto">
              <a:xfrm flipH="1" flipV="1">
                <a:off x="4521" y="3840"/>
                <a:ext cx="667" cy="1"/>
              </a:xfrm>
              <a:prstGeom prst="line">
                <a:avLst/>
              </a:prstGeom>
              <a:noFill/>
              <a:ln w="19050">
                <a:solidFill>
                  <a:srgbClr val="FF0000"/>
                </a:solidFill>
                <a:prstDash val="sysDot"/>
                <a:round/>
                <a:headEnd/>
                <a:tailEnd/>
              </a:ln>
            </p:spPr>
            <p:txBody>
              <a:bodyPr/>
              <a:lstStyle/>
              <a:p>
                <a:endParaRPr lang="en-US"/>
              </a:p>
            </p:txBody>
          </p:sp>
        </p:grpSp>
        <p:sp>
          <p:nvSpPr>
            <p:cNvPr id="24590" name="AutoShape 19"/>
            <p:cNvSpPr>
              <a:spLocks noChangeArrowheads="1"/>
            </p:cNvSpPr>
            <p:nvPr/>
          </p:nvSpPr>
          <p:spPr bwMode="auto">
            <a:xfrm>
              <a:off x="4256" y="2642"/>
              <a:ext cx="200" cy="603"/>
            </a:xfrm>
            <a:prstGeom prst="upDownArrow">
              <a:avLst>
                <a:gd name="adj1" fmla="val 50000"/>
                <a:gd name="adj2" fmla="val 60300"/>
              </a:avLst>
            </a:prstGeom>
            <a:gradFill rotWithShape="1">
              <a:gsLst>
                <a:gs pos="0">
                  <a:srgbClr val="EA0000"/>
                </a:gs>
                <a:gs pos="100000">
                  <a:srgbClr val="00A200"/>
                </a:gs>
              </a:gsLst>
              <a:lin ang="5400000" scaled="1"/>
            </a:gradFill>
            <a:ln w="9525">
              <a:solidFill>
                <a:schemeClr val="tx1"/>
              </a:solidFill>
              <a:miter lim="800000"/>
              <a:headEnd/>
              <a:tailEnd/>
            </a:ln>
          </p:spPr>
          <p:txBody>
            <a:bodyPr vert="eaVert" wrap="none" anchor="ctr"/>
            <a:lstStyle/>
            <a:p>
              <a:endParaRPr lang="en-US"/>
            </a:p>
          </p:txBody>
        </p:sp>
      </p:grpSp>
      <p:sp>
        <p:nvSpPr>
          <p:cNvPr id="24583" name="Text Box 22"/>
          <p:cNvSpPr txBox="1">
            <a:spLocks noChangeArrowheads="1"/>
          </p:cNvSpPr>
          <p:nvPr/>
        </p:nvSpPr>
        <p:spPr bwMode="auto">
          <a:xfrm>
            <a:off x="4689926" y="4833944"/>
            <a:ext cx="2846388" cy="769937"/>
          </a:xfrm>
          <a:prstGeom prst="rect">
            <a:avLst/>
          </a:prstGeom>
          <a:solidFill>
            <a:srgbClr val="FFCC00"/>
          </a:solidFill>
          <a:ln w="9525">
            <a:solidFill>
              <a:schemeClr val="tx1"/>
            </a:solidFill>
            <a:miter lim="800000"/>
            <a:headEnd/>
            <a:tailEnd/>
          </a:ln>
        </p:spPr>
        <p:txBody>
          <a:bodyPr>
            <a:spAutoFit/>
          </a:bodyPr>
          <a:lstStyle/>
          <a:p>
            <a:pPr eaLnBrk="1" hangingPunct="1"/>
            <a:r>
              <a:rPr lang="en-US" sz="2200" b="1">
                <a:latin typeface="Arial" charset="0"/>
              </a:rPr>
              <a:t>The Higher the CG, </a:t>
            </a:r>
          </a:p>
          <a:p>
            <a:pPr eaLnBrk="1" hangingPunct="1"/>
            <a:r>
              <a:rPr lang="en-US" sz="2200" b="1">
                <a:latin typeface="Arial" charset="0"/>
              </a:rPr>
              <a:t>the Higher the Risk</a:t>
            </a:r>
          </a:p>
        </p:txBody>
      </p:sp>
      <p:sp>
        <p:nvSpPr>
          <p:cNvPr id="24584" name="Text Box 30"/>
          <p:cNvSpPr txBox="1">
            <a:spLocks noChangeArrowheads="1"/>
          </p:cNvSpPr>
          <p:nvPr/>
        </p:nvSpPr>
        <p:spPr bwMode="auto">
          <a:xfrm>
            <a:off x="7769676" y="3222631"/>
            <a:ext cx="846138" cy="581025"/>
          </a:xfrm>
          <a:prstGeom prst="rect">
            <a:avLst/>
          </a:prstGeom>
          <a:noFill/>
          <a:ln w="9525">
            <a:noFill/>
            <a:miter lim="800000"/>
            <a:headEnd/>
            <a:tailEnd/>
          </a:ln>
        </p:spPr>
        <p:txBody>
          <a:bodyPr>
            <a:spAutoFit/>
          </a:bodyPr>
          <a:lstStyle/>
          <a:p>
            <a:pPr algn="ctr" eaLnBrk="1" hangingPunct="1"/>
            <a:r>
              <a:rPr lang="en-US" sz="1600">
                <a:latin typeface="Arial" charset="0"/>
              </a:rPr>
              <a:t>CG</a:t>
            </a:r>
          </a:p>
          <a:p>
            <a:pPr algn="ctr" eaLnBrk="1" hangingPunct="1"/>
            <a:r>
              <a:rPr lang="en-US" sz="1600">
                <a:latin typeface="Arial" charset="0"/>
              </a:rPr>
              <a:t>&amp; Risk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81000" y="304800"/>
            <a:ext cx="84582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Rollover Avoidance Cont.</a:t>
            </a:r>
          </a:p>
        </p:txBody>
      </p:sp>
      <p:sp>
        <p:nvSpPr>
          <p:cNvPr id="25603" name="Text Box 3"/>
          <p:cNvSpPr txBox="1">
            <a:spLocks noChangeArrowheads="1"/>
          </p:cNvSpPr>
          <p:nvPr/>
        </p:nvSpPr>
        <p:spPr bwMode="auto">
          <a:xfrm>
            <a:off x="838200" y="942975"/>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Avoidance Guidelines Cont.:</a:t>
            </a:r>
            <a:endParaRPr lang="en-US" sz="2400" b="1" baseline="30000">
              <a:latin typeface="Arial" charset="0"/>
              <a:cs typeface="Arial" charset="0"/>
            </a:endParaRPr>
          </a:p>
        </p:txBody>
      </p:sp>
      <p:sp>
        <p:nvSpPr>
          <p:cNvPr id="25604" name="Text Box 4"/>
          <p:cNvSpPr txBox="1">
            <a:spLocks noChangeArrowheads="1"/>
          </p:cNvSpPr>
          <p:nvPr/>
        </p:nvSpPr>
        <p:spPr bwMode="auto">
          <a:xfrm>
            <a:off x="990600" y="1460500"/>
            <a:ext cx="7442200" cy="5093702"/>
          </a:xfrm>
          <a:prstGeom prst="rect">
            <a:avLst/>
          </a:prstGeom>
          <a:noFill/>
          <a:ln w="9525">
            <a:noFill/>
            <a:miter lim="800000"/>
            <a:headEnd/>
            <a:tailEnd/>
          </a:ln>
        </p:spPr>
        <p:txBody>
          <a:bodyPr wrap="square">
            <a:spAutoFit/>
          </a:bodyPr>
          <a:lstStyle/>
          <a:p>
            <a:pPr marL="342900" indent="-342900">
              <a:spcBef>
                <a:spcPct val="50000"/>
              </a:spcBef>
              <a:buFontTx/>
              <a:buChar char="•"/>
            </a:pPr>
            <a:r>
              <a:rPr lang="en-US" b="1" u="sng" dirty="0">
                <a:latin typeface="Arial" charset="0"/>
                <a:cs typeface="Arial" charset="0"/>
              </a:rPr>
              <a:t>Manage risk</a:t>
            </a:r>
            <a:r>
              <a:rPr lang="en-US" b="1" u="sng" dirty="0" smtClean="0">
                <a:latin typeface="Arial" charset="0"/>
                <a:cs typeface="Arial" charset="0"/>
              </a:rPr>
              <a:t>.</a:t>
            </a:r>
          </a:p>
          <a:p>
            <a:pPr marL="800100" lvl="1" indent="-342900">
              <a:spcBef>
                <a:spcPct val="25000"/>
              </a:spcBef>
              <a:buFontTx/>
              <a:buChar char="•"/>
              <a:defRPr/>
            </a:pPr>
            <a:r>
              <a:rPr lang="en-US" dirty="0" smtClean="0">
                <a:latin typeface="Arial" charset="0"/>
              </a:rPr>
              <a:t>Train.</a:t>
            </a:r>
          </a:p>
          <a:p>
            <a:pPr marL="800100" lvl="1" indent="-342900">
              <a:spcBef>
                <a:spcPct val="25000"/>
              </a:spcBef>
              <a:buFontTx/>
              <a:buChar char="•"/>
              <a:defRPr/>
            </a:pPr>
            <a:r>
              <a:rPr lang="en-US" dirty="0" smtClean="0">
                <a:latin typeface="Arial" charset="0"/>
              </a:rPr>
              <a:t>Retrain after vehicle modifications.</a:t>
            </a:r>
          </a:p>
          <a:p>
            <a:pPr marL="800100" lvl="1" indent="-342900">
              <a:spcBef>
                <a:spcPct val="25000"/>
              </a:spcBef>
              <a:buFontTx/>
              <a:buChar char="•"/>
              <a:defRPr/>
            </a:pPr>
            <a:r>
              <a:rPr lang="en-US" dirty="0" smtClean="0">
                <a:latin typeface="Arial" charset="0"/>
              </a:rPr>
              <a:t>Pair experienced drivers with less experienced drivers.</a:t>
            </a:r>
          </a:p>
          <a:p>
            <a:pPr marL="800100" lvl="1" indent="-342900">
              <a:spcBef>
                <a:spcPct val="25000"/>
              </a:spcBef>
              <a:buFontTx/>
              <a:buChar char="•"/>
              <a:defRPr/>
            </a:pPr>
            <a:r>
              <a:rPr lang="en-US" dirty="0" smtClean="0">
                <a:latin typeface="Arial" charset="0"/>
              </a:rPr>
              <a:t>Incorporate potential for rollovers in risk assessment.</a:t>
            </a:r>
          </a:p>
          <a:p>
            <a:pPr marL="800100" lvl="1" indent="-342900">
              <a:spcBef>
                <a:spcPct val="25000"/>
              </a:spcBef>
              <a:buFontTx/>
              <a:buChar char="•"/>
              <a:defRPr/>
            </a:pPr>
            <a:r>
              <a:rPr lang="en-US" dirty="0" smtClean="0">
                <a:latin typeface="Arial" charset="0"/>
              </a:rPr>
              <a:t>Perform route reconnaissance.  </a:t>
            </a:r>
          </a:p>
          <a:p>
            <a:pPr marL="800100" lvl="1" indent="-342900">
              <a:spcBef>
                <a:spcPct val="25000"/>
              </a:spcBef>
              <a:buFontTx/>
              <a:buChar char="•"/>
              <a:defRPr/>
            </a:pPr>
            <a:r>
              <a:rPr lang="en-US" dirty="0" smtClean="0">
                <a:latin typeface="Arial" charset="0"/>
              </a:rPr>
              <a:t>Plan for adequate time.  Avoid the need for speed. </a:t>
            </a:r>
          </a:p>
          <a:p>
            <a:pPr marL="800100" lvl="1" indent="-342900">
              <a:spcBef>
                <a:spcPct val="25000"/>
              </a:spcBef>
              <a:buFontTx/>
              <a:buChar char="•"/>
              <a:defRPr/>
            </a:pPr>
            <a:r>
              <a:rPr lang="en-US" dirty="0" smtClean="0">
                <a:latin typeface="Arial" charset="0"/>
              </a:rPr>
              <a:t>Plan for operations without drive or blackout headlights.</a:t>
            </a:r>
          </a:p>
          <a:p>
            <a:pPr marL="800100" lvl="1" indent="-342900">
              <a:spcBef>
                <a:spcPct val="25000"/>
              </a:spcBef>
              <a:buFontTx/>
              <a:buChar char="•"/>
              <a:defRPr/>
            </a:pPr>
            <a:r>
              <a:rPr lang="en-US" dirty="0" smtClean="0">
                <a:latin typeface="Arial" charset="0"/>
              </a:rPr>
              <a:t>Ensure hazards and alternate routes are briefed.</a:t>
            </a:r>
          </a:p>
          <a:p>
            <a:pPr marL="800100" lvl="1" indent="-342900">
              <a:spcBef>
                <a:spcPct val="25000"/>
              </a:spcBef>
              <a:buFontTx/>
              <a:buChar char="•"/>
              <a:defRPr/>
            </a:pPr>
            <a:r>
              <a:rPr lang="en-US" dirty="0" smtClean="0">
                <a:latin typeface="Arial" charset="0"/>
              </a:rPr>
              <a:t>Assess conditions, driver experience and fatigue, etc.</a:t>
            </a:r>
          </a:p>
          <a:p>
            <a:pPr marL="800100" lvl="1" indent="-342900">
              <a:spcBef>
                <a:spcPct val="25000"/>
              </a:spcBef>
              <a:buFontTx/>
              <a:buChar char="•"/>
              <a:defRPr/>
            </a:pPr>
            <a:r>
              <a:rPr lang="en-US" dirty="0" smtClean="0">
                <a:latin typeface="Arial" charset="0"/>
              </a:rPr>
              <a:t>Use personal protective equipment.</a:t>
            </a:r>
          </a:p>
          <a:p>
            <a:pPr marL="800100" lvl="1" indent="-342900">
              <a:spcBef>
                <a:spcPct val="25000"/>
              </a:spcBef>
              <a:buFontTx/>
              <a:buChar char="•"/>
              <a:defRPr/>
            </a:pPr>
            <a:r>
              <a:rPr lang="en-US" dirty="0" smtClean="0">
                <a:latin typeface="Arial" charset="0"/>
              </a:rPr>
              <a:t>Maintain vehicle.</a:t>
            </a:r>
          </a:p>
          <a:p>
            <a:pPr marL="800100" lvl="1" indent="-342900">
              <a:spcBef>
                <a:spcPct val="50000"/>
              </a:spcBef>
              <a:buFontTx/>
              <a:buChar char="•"/>
            </a:pPr>
            <a:endParaRPr lang="en-US" b="1" dirty="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81000" y="304800"/>
            <a:ext cx="84582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Rollover Avoidance Cont.</a:t>
            </a:r>
          </a:p>
        </p:txBody>
      </p:sp>
      <p:sp>
        <p:nvSpPr>
          <p:cNvPr id="26627" name="Text Box 3"/>
          <p:cNvSpPr txBox="1">
            <a:spLocks noChangeArrowheads="1"/>
          </p:cNvSpPr>
          <p:nvPr/>
        </p:nvSpPr>
        <p:spPr bwMode="auto">
          <a:xfrm>
            <a:off x="838200" y="942975"/>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Avoidance Guidelines Cont.:</a:t>
            </a:r>
            <a:endParaRPr lang="en-US" sz="2400" b="1" baseline="30000">
              <a:latin typeface="Arial" charset="0"/>
              <a:cs typeface="Arial" charset="0"/>
            </a:endParaRPr>
          </a:p>
        </p:txBody>
      </p:sp>
      <p:sp>
        <p:nvSpPr>
          <p:cNvPr id="26628" name="Text Box 4"/>
          <p:cNvSpPr txBox="1">
            <a:spLocks noChangeArrowheads="1"/>
          </p:cNvSpPr>
          <p:nvPr/>
        </p:nvSpPr>
        <p:spPr bwMode="auto">
          <a:xfrm>
            <a:off x="990599" y="1460500"/>
            <a:ext cx="7722327" cy="4555093"/>
          </a:xfrm>
          <a:prstGeom prst="rect">
            <a:avLst/>
          </a:prstGeom>
          <a:noFill/>
          <a:ln w="9525">
            <a:noFill/>
            <a:miter lim="800000"/>
            <a:headEnd/>
            <a:tailEnd/>
          </a:ln>
        </p:spPr>
        <p:txBody>
          <a:bodyPr wrap="square">
            <a:spAutoFit/>
          </a:bodyPr>
          <a:lstStyle/>
          <a:p>
            <a:pPr marL="342900" indent="-342900">
              <a:spcBef>
                <a:spcPct val="50000"/>
              </a:spcBef>
              <a:buFontTx/>
              <a:buChar char="•"/>
            </a:pPr>
            <a:r>
              <a:rPr lang="en-US" b="1" u="sng" dirty="0">
                <a:latin typeface="Arial" charset="0"/>
                <a:cs typeface="Arial" charset="0"/>
              </a:rPr>
              <a:t>Work as a team.</a:t>
            </a:r>
            <a:r>
              <a:rPr lang="en-US" b="1" dirty="0">
                <a:latin typeface="Arial" charset="0"/>
                <a:cs typeface="Arial" charset="0"/>
              </a:rPr>
              <a:t>  </a:t>
            </a:r>
          </a:p>
          <a:p>
            <a:pPr marL="800100" lvl="1" indent="-342900">
              <a:spcBef>
                <a:spcPct val="25000"/>
              </a:spcBef>
              <a:buFontTx/>
              <a:buChar char="•"/>
            </a:pPr>
            <a:r>
              <a:rPr lang="en-US" dirty="0" smtClean="0">
                <a:latin typeface="Arial" charset="0"/>
                <a:cs typeface="Arial" charset="0"/>
              </a:rPr>
              <a:t>Maintain team member positioning within vehicle - fields of view/sectors.  </a:t>
            </a:r>
          </a:p>
          <a:p>
            <a:pPr marL="800100" lvl="1" indent="-342900">
              <a:spcBef>
                <a:spcPct val="25000"/>
              </a:spcBef>
              <a:buFontTx/>
              <a:buChar char="•"/>
            </a:pPr>
            <a:r>
              <a:rPr lang="en-US" dirty="0" smtClean="0">
                <a:latin typeface="Arial" charset="0"/>
                <a:cs typeface="Arial" charset="0"/>
              </a:rPr>
              <a:t>Identify </a:t>
            </a:r>
            <a:r>
              <a:rPr lang="en-US" dirty="0">
                <a:latin typeface="Arial" charset="0"/>
                <a:cs typeface="Arial" charset="0"/>
              </a:rPr>
              <a:t>terrain or conditions for a rollover.</a:t>
            </a:r>
          </a:p>
          <a:p>
            <a:pPr marL="800100" lvl="1" indent="-342900">
              <a:spcBef>
                <a:spcPct val="25000"/>
              </a:spcBef>
              <a:buFontTx/>
              <a:buChar char="•"/>
            </a:pPr>
            <a:r>
              <a:rPr lang="en-US" dirty="0" smtClean="0">
                <a:latin typeface="Arial" charset="0"/>
                <a:cs typeface="Arial" charset="0"/>
              </a:rPr>
              <a:t>Alert driver if too close to the edge of the </a:t>
            </a:r>
            <a:r>
              <a:rPr lang="en-US" dirty="0" smtClean="0">
                <a:latin typeface="Arial" charset="0"/>
              </a:rPr>
              <a:t>road, approaching a pothole/obstacle, etc. </a:t>
            </a:r>
            <a:endParaRPr lang="en-US" dirty="0" smtClean="0">
              <a:latin typeface="Arial" charset="0"/>
              <a:cs typeface="Arial" charset="0"/>
            </a:endParaRPr>
          </a:p>
          <a:p>
            <a:pPr marL="800100" lvl="1" indent="-342900">
              <a:spcBef>
                <a:spcPct val="25000"/>
              </a:spcBef>
              <a:buFontTx/>
              <a:buChar char="•"/>
              <a:defRPr/>
            </a:pPr>
            <a:r>
              <a:rPr lang="en-US" dirty="0" smtClean="0">
                <a:latin typeface="Arial" charset="0"/>
                <a:cs typeface="Arial" charset="0"/>
              </a:rPr>
              <a:t>Use the Gunner as the eyes and ears for the driver.</a:t>
            </a:r>
          </a:p>
          <a:p>
            <a:pPr marL="800100" lvl="1" indent="-342900">
              <a:spcBef>
                <a:spcPct val="25000"/>
              </a:spcBef>
              <a:buFontTx/>
              <a:buChar char="•"/>
              <a:defRPr/>
            </a:pPr>
            <a:r>
              <a:rPr lang="en-US" dirty="0" smtClean="0">
                <a:latin typeface="Arial" charset="0"/>
                <a:cs typeface="Arial" charset="0"/>
              </a:rPr>
              <a:t>Use ground guides or spotters whenever driver needs additional eyes on the ground, especially near bodies of water or when cresting hills. </a:t>
            </a:r>
          </a:p>
          <a:p>
            <a:pPr marL="800100" lvl="1" indent="-342900">
              <a:spcBef>
                <a:spcPct val="25000"/>
              </a:spcBef>
              <a:buFontTx/>
              <a:buChar char="•"/>
              <a:defRPr/>
            </a:pPr>
            <a:r>
              <a:rPr lang="en-US" dirty="0" smtClean="0">
                <a:latin typeface="Arial" charset="0"/>
                <a:cs typeface="Arial" charset="0"/>
              </a:rPr>
              <a:t>Use intercom system to pass visual information to driver, but rehearse shouted voice commands and hand signals in case of intercom failure.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804636" y="3209013"/>
            <a:ext cx="7912100" cy="1016000"/>
          </a:xfrm>
          <a:prstGeom prst="rect">
            <a:avLst/>
          </a:prstGeom>
          <a:noFill/>
          <a:ln w="9525">
            <a:noFill/>
            <a:miter lim="800000"/>
            <a:headEnd/>
            <a:tailEnd/>
          </a:ln>
        </p:spPr>
        <p:txBody>
          <a:bodyPr>
            <a:spAutoFit/>
          </a:bodyPr>
          <a:lstStyle/>
          <a:p>
            <a:pPr marL="465138" indent="-465138">
              <a:buFont typeface="Arial" charset="0"/>
              <a:buChar char="•"/>
            </a:pPr>
            <a:r>
              <a:rPr lang="en-US" i="1" dirty="0">
                <a:latin typeface="Arial" charset="0"/>
              </a:rPr>
              <a:t>When cresting a </a:t>
            </a:r>
            <a:r>
              <a:rPr lang="en-US" i="1" dirty="0" smtClean="0">
                <a:latin typeface="Arial" charset="0"/>
              </a:rPr>
              <a:t>hill</a:t>
            </a:r>
            <a:endParaRPr lang="en-US" i="1" dirty="0">
              <a:latin typeface="Arial" charset="0"/>
            </a:endParaRPr>
          </a:p>
          <a:p>
            <a:pPr marL="465138" indent="-465138">
              <a:buFont typeface="Arial" charset="0"/>
              <a:buChar char="•"/>
            </a:pPr>
            <a:r>
              <a:rPr lang="en-US" i="1" dirty="0">
                <a:latin typeface="Arial" charset="0"/>
              </a:rPr>
              <a:t>When operating near water</a:t>
            </a:r>
          </a:p>
          <a:p>
            <a:pPr marL="465138" indent="-465138">
              <a:buFont typeface="Arial" charset="0"/>
              <a:buChar char="•"/>
            </a:pPr>
            <a:r>
              <a:rPr lang="en-US" i="1" dirty="0">
                <a:latin typeface="Arial" charset="0"/>
              </a:rPr>
              <a:t>Whenever driver needs additional eyes on the ground</a:t>
            </a:r>
          </a:p>
        </p:txBody>
      </p:sp>
      <p:sp>
        <p:nvSpPr>
          <p:cNvPr id="12" name="Text Box 6"/>
          <p:cNvSpPr txBox="1">
            <a:spLocks noChangeArrowheads="1"/>
          </p:cNvSpPr>
          <p:nvPr/>
        </p:nvSpPr>
        <p:spPr bwMode="auto">
          <a:xfrm>
            <a:off x="813028" y="2094820"/>
            <a:ext cx="8013700" cy="1108075"/>
          </a:xfrm>
          <a:prstGeom prst="rect">
            <a:avLst/>
          </a:prstGeom>
          <a:noFill/>
          <a:ln w="9525">
            <a:noFill/>
            <a:miter lim="800000"/>
            <a:headEnd/>
            <a:tailEnd/>
          </a:ln>
        </p:spPr>
        <p:txBody>
          <a:bodyPr>
            <a:spAutoFit/>
          </a:bodyPr>
          <a:lstStyle/>
          <a:p>
            <a:r>
              <a:rPr lang="en-US" sz="2200" dirty="0">
                <a:latin typeface="Arial" charset="0"/>
              </a:rPr>
              <a:t>Given </a:t>
            </a:r>
            <a:r>
              <a:rPr lang="en-US" sz="2200" dirty="0" smtClean="0">
                <a:latin typeface="Arial" charset="0"/>
              </a:rPr>
              <a:t>that tactical </a:t>
            </a:r>
            <a:r>
              <a:rPr lang="en-US" sz="2200" dirty="0">
                <a:latin typeface="Arial" charset="0"/>
              </a:rPr>
              <a:t>conditions </a:t>
            </a:r>
            <a:r>
              <a:rPr lang="en-US" sz="2200" dirty="0" smtClean="0">
                <a:latin typeface="Arial" charset="0"/>
              </a:rPr>
              <a:t>allow for it, </a:t>
            </a:r>
            <a:r>
              <a:rPr lang="en-US" sz="2200" dirty="0">
                <a:latin typeface="Arial" charset="0"/>
              </a:rPr>
              <a:t>name </a:t>
            </a:r>
            <a:r>
              <a:rPr lang="en-US" sz="2200" dirty="0" smtClean="0">
                <a:latin typeface="Arial" charset="0"/>
              </a:rPr>
              <a:t>some situations </a:t>
            </a:r>
            <a:r>
              <a:rPr lang="en-US" sz="2200" dirty="0">
                <a:latin typeface="Arial" charset="0"/>
              </a:rPr>
              <a:t>where you should use ground guides to help avoid a potential rollover?</a:t>
            </a:r>
          </a:p>
        </p:txBody>
      </p:sp>
      <p:sp>
        <p:nvSpPr>
          <p:cNvPr id="27650"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27651"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27652"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27653" name="Text Box 6"/>
          <p:cNvSpPr txBox="1">
            <a:spLocks noChangeArrowheads="1"/>
          </p:cNvSpPr>
          <p:nvPr/>
        </p:nvSpPr>
        <p:spPr bwMode="auto">
          <a:xfrm>
            <a:off x="812800" y="1663700"/>
            <a:ext cx="6400800" cy="492125"/>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rPr>
              <a:t>Comprehension Check</a:t>
            </a:r>
            <a:r>
              <a:rPr lang="en-US" sz="1200" b="1" u="sng">
                <a:solidFill>
                  <a:srgbClr val="990000"/>
                </a:solidFill>
                <a:latin typeface="Arial" charset="0"/>
              </a:rPr>
              <a:t> (click)</a:t>
            </a:r>
            <a:endParaRPr lang="en-US" sz="1200">
              <a:latin typeface="Arial" charset="0"/>
            </a:endParaRPr>
          </a:p>
        </p:txBody>
      </p:sp>
      <p:sp>
        <p:nvSpPr>
          <p:cNvPr id="27654" name="Text Box 6"/>
          <p:cNvSpPr txBox="1">
            <a:spLocks noChangeArrowheads="1"/>
          </p:cNvSpPr>
          <p:nvPr/>
        </p:nvSpPr>
        <p:spPr bwMode="auto">
          <a:xfrm>
            <a:off x="812800" y="1066800"/>
            <a:ext cx="6388100" cy="492125"/>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rPr>
              <a:t>Questions?</a:t>
            </a:r>
          </a:p>
        </p:txBody>
      </p:sp>
      <p:sp>
        <p:nvSpPr>
          <p:cNvPr id="8" name="Text Box 6"/>
          <p:cNvSpPr txBox="1">
            <a:spLocks noChangeArrowheads="1"/>
          </p:cNvSpPr>
          <p:nvPr/>
        </p:nvSpPr>
        <p:spPr bwMode="auto">
          <a:xfrm>
            <a:off x="827315" y="2096183"/>
            <a:ext cx="7969250" cy="768350"/>
          </a:xfrm>
          <a:prstGeom prst="rect">
            <a:avLst/>
          </a:prstGeom>
          <a:noFill/>
          <a:ln w="9525">
            <a:noFill/>
            <a:miter lim="800000"/>
            <a:headEnd/>
            <a:tailEnd/>
          </a:ln>
        </p:spPr>
        <p:txBody>
          <a:bodyPr>
            <a:spAutoFit/>
          </a:bodyPr>
          <a:lstStyle/>
          <a:p>
            <a:r>
              <a:rPr lang="en-US" sz="2200" dirty="0">
                <a:latin typeface="Arial" charset="0"/>
              </a:rPr>
              <a:t>What type of rollover can occur when driving over unstable bridges?</a:t>
            </a:r>
          </a:p>
        </p:txBody>
      </p:sp>
      <p:sp>
        <p:nvSpPr>
          <p:cNvPr id="9" name="Text Box 6"/>
          <p:cNvSpPr txBox="1">
            <a:spLocks noChangeArrowheads="1"/>
          </p:cNvSpPr>
          <p:nvPr/>
        </p:nvSpPr>
        <p:spPr bwMode="auto">
          <a:xfrm>
            <a:off x="816432" y="3207205"/>
            <a:ext cx="8153400" cy="400110"/>
          </a:xfrm>
          <a:prstGeom prst="rect">
            <a:avLst/>
          </a:prstGeom>
          <a:noFill/>
          <a:ln w="9525">
            <a:noFill/>
            <a:miter lim="800000"/>
            <a:headEnd/>
            <a:tailEnd/>
          </a:ln>
        </p:spPr>
        <p:txBody>
          <a:bodyPr>
            <a:spAutoFit/>
          </a:bodyPr>
          <a:lstStyle/>
          <a:p>
            <a:r>
              <a:rPr lang="en-US" i="1" dirty="0">
                <a:latin typeface="Arial" charset="0"/>
              </a:rPr>
              <a:t>Fall initiated </a:t>
            </a:r>
            <a:r>
              <a:rPr lang="en-US" i="1" dirty="0" smtClean="0">
                <a:latin typeface="Arial" charset="0"/>
              </a:rPr>
              <a:t>rollover</a:t>
            </a:r>
            <a:endParaRPr lang="en-US" i="1" dirty="0">
              <a:latin typeface="Arial" charset="0"/>
            </a:endParaRPr>
          </a:p>
        </p:txBody>
      </p:sp>
      <p:sp>
        <p:nvSpPr>
          <p:cNvPr id="10" name="Text Box 6"/>
          <p:cNvSpPr txBox="1">
            <a:spLocks noChangeArrowheads="1"/>
          </p:cNvSpPr>
          <p:nvPr/>
        </p:nvSpPr>
        <p:spPr bwMode="auto">
          <a:xfrm>
            <a:off x="827315" y="2100944"/>
            <a:ext cx="7874000" cy="769441"/>
          </a:xfrm>
          <a:prstGeom prst="rect">
            <a:avLst/>
          </a:prstGeom>
          <a:noFill/>
          <a:ln w="9525">
            <a:noFill/>
            <a:miter lim="800000"/>
            <a:headEnd/>
            <a:tailEnd/>
          </a:ln>
        </p:spPr>
        <p:txBody>
          <a:bodyPr>
            <a:spAutoFit/>
          </a:bodyPr>
          <a:lstStyle/>
          <a:p>
            <a:r>
              <a:rPr lang="en-US" sz="2200" dirty="0" smtClean="0">
                <a:latin typeface="Arial" charset="0"/>
              </a:rPr>
              <a:t>When you are the driver and your wheels go off the edge of the road, what should you do?</a:t>
            </a:r>
            <a:endParaRPr lang="en-US" sz="2200" dirty="0">
              <a:latin typeface="Arial" charset="0"/>
            </a:endParaRPr>
          </a:p>
        </p:txBody>
      </p:sp>
      <p:sp>
        <p:nvSpPr>
          <p:cNvPr id="11" name="Text Box 6"/>
          <p:cNvSpPr txBox="1">
            <a:spLocks noChangeArrowheads="1"/>
          </p:cNvSpPr>
          <p:nvPr/>
        </p:nvSpPr>
        <p:spPr bwMode="auto">
          <a:xfrm>
            <a:off x="812797" y="3207658"/>
            <a:ext cx="6680200" cy="707886"/>
          </a:xfrm>
          <a:prstGeom prst="rect">
            <a:avLst/>
          </a:prstGeom>
          <a:noFill/>
          <a:ln w="9525">
            <a:noFill/>
            <a:miter lim="800000"/>
            <a:headEnd/>
            <a:tailEnd/>
          </a:ln>
        </p:spPr>
        <p:txBody>
          <a:bodyPr>
            <a:spAutoFit/>
          </a:bodyPr>
          <a:lstStyle/>
          <a:p>
            <a:r>
              <a:rPr lang="en-US" i="1" dirty="0" smtClean="0">
                <a:latin typeface="Arial" charset="0"/>
              </a:rPr>
              <a:t>Gradually reduce speed and ease the vehicle back onto the roadway.</a:t>
            </a:r>
            <a:endParaRPr lang="en-US" i="1" dirty="0">
              <a:latin typeface="Arial" charset="0"/>
            </a:endParaRPr>
          </a:p>
        </p:txBody>
      </p:sp>
      <p:sp>
        <p:nvSpPr>
          <p:cNvPr id="14" name="Text Box 6"/>
          <p:cNvSpPr txBox="1">
            <a:spLocks noChangeArrowheads="1"/>
          </p:cNvSpPr>
          <p:nvPr/>
        </p:nvSpPr>
        <p:spPr bwMode="auto">
          <a:xfrm>
            <a:off x="812800" y="4284663"/>
            <a:ext cx="3875088" cy="1785937"/>
          </a:xfrm>
          <a:prstGeom prst="rect">
            <a:avLst/>
          </a:prstGeom>
          <a:noFill/>
          <a:ln w="9525">
            <a:noFill/>
            <a:miter lim="800000"/>
            <a:headEnd/>
            <a:tailEnd/>
          </a:ln>
        </p:spPr>
        <p:txBody>
          <a:bodyPr>
            <a:spAutoFit/>
          </a:bodyPr>
          <a:lstStyle/>
          <a:p>
            <a:pPr marL="342900" indent="-342900">
              <a:spcBef>
                <a:spcPct val="50000"/>
              </a:spcBef>
            </a:pPr>
            <a:r>
              <a:rPr lang="en-US" sz="2600" b="1" u="sng" dirty="0">
                <a:solidFill>
                  <a:srgbClr val="990000"/>
                </a:solidFill>
                <a:latin typeface="Arial" charset="0"/>
              </a:rPr>
              <a:t>Review</a:t>
            </a:r>
          </a:p>
          <a:p>
            <a:pPr marL="342900" indent="-342900">
              <a:spcBef>
                <a:spcPct val="50000"/>
              </a:spcBef>
              <a:buFontTx/>
              <a:buChar char="•"/>
            </a:pPr>
            <a:r>
              <a:rPr lang="en-US" sz="2400" dirty="0">
                <a:latin typeface="Arial" charset="0"/>
              </a:rPr>
              <a:t>Rollover factors</a:t>
            </a:r>
          </a:p>
          <a:p>
            <a:pPr marL="342900" indent="-342900">
              <a:buFontTx/>
              <a:buChar char="•"/>
            </a:pPr>
            <a:r>
              <a:rPr lang="en-US" sz="2400" dirty="0">
                <a:latin typeface="Arial" charset="0"/>
              </a:rPr>
              <a:t>Types of rollovers</a:t>
            </a:r>
          </a:p>
          <a:p>
            <a:pPr marL="342900" indent="-342900">
              <a:buFontTx/>
              <a:buChar char="•"/>
            </a:pPr>
            <a:r>
              <a:rPr lang="en-US" sz="2400" dirty="0">
                <a:latin typeface="Arial" charset="0"/>
              </a:rPr>
              <a:t>Avoidance guidelines</a:t>
            </a:r>
          </a:p>
        </p:txBody>
      </p:sp>
      <p:sp>
        <p:nvSpPr>
          <p:cNvPr id="15" name="Rectangle 14"/>
          <p:cNvSpPr>
            <a:spLocks noChangeArrowheads="1"/>
          </p:cNvSpPr>
          <p:nvPr/>
        </p:nvSpPr>
        <p:spPr bwMode="auto">
          <a:xfrm>
            <a:off x="827315" y="2176462"/>
            <a:ext cx="7872548" cy="2119312"/>
          </a:xfrm>
          <a:prstGeom prst="rect">
            <a:avLst/>
          </a:prstGeom>
          <a:solidFill>
            <a:schemeClr val="bg1"/>
          </a:solidFill>
          <a:ln w="9525" algn="ctr">
            <a:noFill/>
            <a:round/>
            <a:headEnd/>
            <a:tailEnd/>
          </a:ln>
        </p:spPr>
        <p:txBody>
          <a:bodyPr/>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8" grpId="0"/>
      <p:bldP spid="8" grpId="1"/>
      <p:bldP spid="9" grpId="0"/>
      <p:bldP spid="9" grpId="1"/>
      <p:bldP spid="10" grpId="0"/>
      <p:bldP spid="10" grpId="1"/>
      <p:bldP spid="11" grpId="0"/>
      <p:bldP spid="11" grpId="1"/>
      <p:bldP spid="14" grpId="0"/>
      <p:bldP spid="15" grpId="0" animBg="1"/>
      <p:bldP spid="1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81000" y="304800"/>
            <a:ext cx="83058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Rollover Procedures Cont.</a:t>
            </a:r>
          </a:p>
        </p:txBody>
      </p:sp>
      <p:sp>
        <p:nvSpPr>
          <p:cNvPr id="28675" name="Text Box 6"/>
          <p:cNvSpPr txBox="1">
            <a:spLocks noChangeArrowheads="1"/>
          </p:cNvSpPr>
          <p:nvPr/>
        </p:nvSpPr>
        <p:spPr bwMode="auto">
          <a:xfrm>
            <a:off x="609600" y="990600"/>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Vehicle Driver:</a:t>
            </a:r>
          </a:p>
        </p:txBody>
      </p:sp>
      <p:sp>
        <p:nvSpPr>
          <p:cNvPr id="28676" name="Text Box 7"/>
          <p:cNvSpPr txBox="1">
            <a:spLocks noChangeArrowheads="1"/>
          </p:cNvSpPr>
          <p:nvPr/>
        </p:nvSpPr>
        <p:spPr bwMode="auto">
          <a:xfrm>
            <a:off x="990600" y="1676400"/>
            <a:ext cx="7696200" cy="3600986"/>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400" dirty="0">
                <a:latin typeface="Arial" charset="0"/>
                <a:cs typeface="Arial" charset="0"/>
              </a:rPr>
              <a:t>Upon entering the vehicle, establish an egress plan with reference points.</a:t>
            </a:r>
          </a:p>
          <a:p>
            <a:pPr marL="342900" indent="-342900">
              <a:spcBef>
                <a:spcPct val="50000"/>
              </a:spcBef>
              <a:buFontTx/>
              <a:buAutoNum type="arabicPeriod"/>
            </a:pPr>
            <a:r>
              <a:rPr lang="en-US" sz="2400" dirty="0">
                <a:latin typeface="Arial" charset="0"/>
                <a:cs typeface="Arial" charset="0"/>
              </a:rPr>
              <a:t>Recognize an impending rollover situation.</a:t>
            </a:r>
          </a:p>
          <a:p>
            <a:pPr marL="342900" indent="-342900">
              <a:spcBef>
                <a:spcPct val="50000"/>
              </a:spcBef>
              <a:buFontTx/>
              <a:buAutoNum type="arabicPeriod"/>
            </a:pPr>
            <a:r>
              <a:rPr lang="en-US" sz="2400" dirty="0">
                <a:latin typeface="Arial" charset="0"/>
                <a:cs typeface="Arial" charset="0"/>
              </a:rPr>
              <a:t>Release the accelerator.</a:t>
            </a:r>
          </a:p>
          <a:p>
            <a:pPr marL="342900" indent="-342900">
              <a:spcBef>
                <a:spcPct val="50000"/>
              </a:spcBef>
              <a:buFontTx/>
              <a:buAutoNum type="arabicPeriod"/>
            </a:pPr>
            <a:r>
              <a:rPr lang="en-US" sz="2400" dirty="0">
                <a:latin typeface="Arial" charset="0"/>
                <a:cs typeface="Arial" charset="0"/>
              </a:rPr>
              <a:t>Yell, “</a:t>
            </a:r>
            <a:r>
              <a:rPr lang="en-US" sz="2400" i="1" dirty="0" smtClean="0">
                <a:latin typeface="Arial" charset="0"/>
                <a:cs typeface="Arial" charset="0"/>
              </a:rPr>
              <a:t>Rollover, Rollover, Rollover</a:t>
            </a:r>
            <a:r>
              <a:rPr lang="en-US" sz="2400" dirty="0" smtClean="0">
                <a:latin typeface="Arial" charset="0"/>
                <a:cs typeface="Arial" charset="0"/>
              </a:rPr>
              <a:t>!”</a:t>
            </a:r>
            <a:endParaRPr lang="en-US" sz="2400" dirty="0">
              <a:solidFill>
                <a:srgbClr val="990000"/>
              </a:solidFill>
              <a:latin typeface="Arial" charset="0"/>
              <a:cs typeface="Arial" charset="0"/>
            </a:endParaRPr>
          </a:p>
          <a:p>
            <a:pPr marL="342900" indent="-342900">
              <a:spcBef>
                <a:spcPct val="50000"/>
              </a:spcBef>
              <a:buFontTx/>
              <a:buAutoNum type="arabicPeriod"/>
            </a:pPr>
            <a:r>
              <a:rPr lang="en-US" sz="2400" dirty="0">
                <a:latin typeface="Arial" charset="0"/>
                <a:cs typeface="Arial" charset="0"/>
              </a:rPr>
              <a:t>Continue to </a:t>
            </a:r>
            <a:r>
              <a:rPr lang="en-US" sz="2400" dirty="0" smtClean="0">
                <a:latin typeface="Arial" charset="0"/>
                <a:cs typeface="Arial" charset="0"/>
              </a:rPr>
              <a:t>navigate </a:t>
            </a:r>
            <a:r>
              <a:rPr lang="en-US" sz="2400" dirty="0">
                <a:latin typeface="Arial" charset="0"/>
                <a:cs typeface="Arial" charset="0"/>
              </a:rPr>
              <a:t>the vehicle </a:t>
            </a:r>
            <a:endParaRPr lang="en-US" sz="2400" dirty="0" smtClean="0">
              <a:latin typeface="Arial" charset="0"/>
              <a:cs typeface="Arial" charset="0"/>
            </a:endParaRPr>
          </a:p>
          <a:p>
            <a:pPr marL="342900" indent="-342900">
              <a:spcBef>
                <a:spcPct val="50000"/>
              </a:spcBef>
              <a:buFontTx/>
              <a:buAutoNum type="arabicPeriod"/>
            </a:pPr>
            <a:r>
              <a:rPr lang="en-US" sz="2400" dirty="0" smtClean="0">
                <a:latin typeface="Arial" charset="0"/>
                <a:cs typeface="Arial" charset="0"/>
              </a:rPr>
              <a:t>Assume brace position.</a:t>
            </a:r>
            <a:endParaRPr lang="en-US" sz="2400" dirty="0">
              <a:solidFill>
                <a:srgbClr val="990000"/>
              </a:solidFill>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381000" y="304800"/>
            <a:ext cx="83058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Rollover Procedures Cont.</a:t>
            </a:r>
          </a:p>
        </p:txBody>
      </p:sp>
      <p:sp>
        <p:nvSpPr>
          <p:cNvPr id="29699" name="Text Box 5"/>
          <p:cNvSpPr txBox="1">
            <a:spLocks noChangeArrowheads="1"/>
          </p:cNvSpPr>
          <p:nvPr/>
        </p:nvSpPr>
        <p:spPr bwMode="auto">
          <a:xfrm>
            <a:off x="609600" y="990600"/>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Gunner:</a:t>
            </a:r>
          </a:p>
        </p:txBody>
      </p:sp>
      <p:sp>
        <p:nvSpPr>
          <p:cNvPr id="29700" name="Text Box 6"/>
          <p:cNvSpPr txBox="1">
            <a:spLocks noChangeArrowheads="1"/>
          </p:cNvSpPr>
          <p:nvPr/>
        </p:nvSpPr>
        <p:spPr bwMode="auto">
          <a:xfrm>
            <a:off x="990600" y="1676400"/>
            <a:ext cx="7635875" cy="2862322"/>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400" dirty="0">
                <a:latin typeface="Arial" charset="0"/>
                <a:cs typeface="Arial" charset="0"/>
              </a:rPr>
              <a:t>Upon entering the vehicle, establish an egress plan  with reference points.</a:t>
            </a:r>
          </a:p>
          <a:p>
            <a:pPr marL="342900" indent="-342900">
              <a:spcBef>
                <a:spcPct val="50000"/>
              </a:spcBef>
              <a:buFontTx/>
              <a:buAutoNum type="arabicPeriod"/>
            </a:pPr>
            <a:r>
              <a:rPr lang="en-US" sz="2400" dirty="0">
                <a:latin typeface="Arial" charset="0"/>
                <a:cs typeface="Arial" charset="0"/>
              </a:rPr>
              <a:t>Recognize an impending rollover situation.</a:t>
            </a:r>
          </a:p>
          <a:p>
            <a:pPr marL="342900" indent="-342900">
              <a:spcBef>
                <a:spcPct val="50000"/>
              </a:spcBef>
              <a:buFontTx/>
              <a:buAutoNum type="arabicPeriod"/>
            </a:pPr>
            <a:r>
              <a:rPr lang="en-US" sz="2400" dirty="0" smtClean="0">
                <a:latin typeface="Arial" charset="0"/>
                <a:cs typeface="Arial" charset="0"/>
              </a:rPr>
              <a:t>Yell, “</a:t>
            </a:r>
            <a:r>
              <a:rPr lang="en-US" sz="2400" i="1" dirty="0" smtClean="0">
                <a:latin typeface="Arial" charset="0"/>
                <a:cs typeface="Arial" charset="0"/>
              </a:rPr>
              <a:t>Rollover, Rollover, Rollover</a:t>
            </a:r>
            <a:r>
              <a:rPr lang="en-US" sz="2400" dirty="0" smtClean="0">
                <a:latin typeface="Arial" charset="0"/>
                <a:cs typeface="Arial" charset="0"/>
              </a:rPr>
              <a:t>!”</a:t>
            </a:r>
            <a:endParaRPr lang="en-US" sz="2400" dirty="0" smtClean="0">
              <a:solidFill>
                <a:srgbClr val="990000"/>
              </a:solidFill>
              <a:latin typeface="Arial" charset="0"/>
              <a:cs typeface="Arial" charset="0"/>
            </a:endParaRPr>
          </a:p>
          <a:p>
            <a:pPr marL="342900" indent="-342900">
              <a:spcBef>
                <a:spcPct val="50000"/>
              </a:spcBef>
              <a:buFontTx/>
              <a:buAutoNum type="arabicPeriod"/>
            </a:pPr>
            <a:r>
              <a:rPr lang="en-US" sz="2400" dirty="0" smtClean="0">
                <a:latin typeface="Arial" charset="0"/>
                <a:cs typeface="Arial" charset="0"/>
              </a:rPr>
              <a:t>Push/pull self down into the cab and assume brace position.</a:t>
            </a:r>
            <a:endParaRPr lang="en-US" sz="2400" dirty="0">
              <a:latin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381000" y="304800"/>
            <a:ext cx="83058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Rollover Procedures Cont.</a:t>
            </a:r>
          </a:p>
        </p:txBody>
      </p:sp>
      <p:sp>
        <p:nvSpPr>
          <p:cNvPr id="30723" name="Text Box 5"/>
          <p:cNvSpPr txBox="1">
            <a:spLocks noChangeArrowheads="1"/>
          </p:cNvSpPr>
          <p:nvPr/>
        </p:nvSpPr>
        <p:spPr bwMode="auto">
          <a:xfrm>
            <a:off x="609600" y="990600"/>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dirty="0">
                <a:solidFill>
                  <a:srgbClr val="990000"/>
                </a:solidFill>
                <a:latin typeface="Arial" charset="0"/>
                <a:cs typeface="Arial" charset="0"/>
              </a:rPr>
              <a:t>Other Crewmembers:</a:t>
            </a:r>
          </a:p>
        </p:txBody>
      </p:sp>
      <p:sp>
        <p:nvSpPr>
          <p:cNvPr id="30724" name="Text Box 7"/>
          <p:cNvSpPr txBox="1">
            <a:spLocks noChangeArrowheads="1"/>
          </p:cNvSpPr>
          <p:nvPr/>
        </p:nvSpPr>
        <p:spPr bwMode="auto">
          <a:xfrm>
            <a:off x="990600" y="1676400"/>
            <a:ext cx="7950200" cy="341632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400" dirty="0">
                <a:latin typeface="Arial" charset="0"/>
                <a:cs typeface="Arial" charset="0"/>
              </a:rPr>
              <a:t>Upon entering the vehicle, establish an egress plan  with reference points.</a:t>
            </a:r>
          </a:p>
          <a:p>
            <a:pPr marL="342900" indent="-342900">
              <a:spcBef>
                <a:spcPct val="50000"/>
              </a:spcBef>
              <a:buFontTx/>
              <a:buAutoNum type="arabicPeriod"/>
            </a:pPr>
            <a:r>
              <a:rPr lang="en-US" sz="2400" dirty="0">
                <a:latin typeface="Arial" charset="0"/>
                <a:cs typeface="Arial" charset="0"/>
              </a:rPr>
              <a:t>Recognize an impending rollover situation.</a:t>
            </a:r>
          </a:p>
          <a:p>
            <a:pPr marL="342900" indent="-342900">
              <a:spcBef>
                <a:spcPct val="50000"/>
              </a:spcBef>
              <a:buFontTx/>
              <a:buAutoNum type="arabicPeriod"/>
            </a:pPr>
            <a:r>
              <a:rPr lang="en-US" sz="2400" dirty="0" smtClean="0">
                <a:latin typeface="Arial" charset="0"/>
                <a:cs typeface="Arial" charset="0"/>
              </a:rPr>
              <a:t>Yell, “</a:t>
            </a:r>
            <a:r>
              <a:rPr lang="en-US" sz="2400" i="1" dirty="0" smtClean="0">
                <a:latin typeface="Arial" charset="0"/>
                <a:cs typeface="Arial" charset="0"/>
              </a:rPr>
              <a:t>Rollover, Rollover, Rollover</a:t>
            </a:r>
            <a:r>
              <a:rPr lang="en-US" sz="2400" dirty="0" smtClean="0">
                <a:latin typeface="Arial" charset="0"/>
                <a:cs typeface="Arial" charset="0"/>
              </a:rPr>
              <a:t>!”</a:t>
            </a:r>
            <a:endParaRPr lang="en-US" sz="2400" dirty="0" smtClean="0">
              <a:solidFill>
                <a:srgbClr val="990000"/>
              </a:solidFill>
              <a:latin typeface="Arial" charset="0"/>
              <a:cs typeface="Arial" charset="0"/>
            </a:endParaRPr>
          </a:p>
          <a:p>
            <a:pPr marL="342900" indent="-342900">
              <a:spcBef>
                <a:spcPct val="50000"/>
              </a:spcBef>
              <a:buFontTx/>
              <a:buAutoNum type="arabicPeriod"/>
            </a:pPr>
            <a:r>
              <a:rPr lang="en-US" sz="2400" dirty="0" smtClean="0">
                <a:latin typeface="Arial" charset="0"/>
                <a:cs typeface="Arial" charset="0"/>
              </a:rPr>
              <a:t>Closest occupants to the Gunner attempt to pull the Gunner into the vehicle and hold down.</a:t>
            </a:r>
            <a:endParaRPr lang="en-US" sz="2400" dirty="0">
              <a:latin typeface="Arial" charset="0"/>
              <a:cs typeface="Arial" charset="0"/>
            </a:endParaRPr>
          </a:p>
          <a:p>
            <a:pPr marL="342900" indent="-342900">
              <a:spcBef>
                <a:spcPct val="50000"/>
              </a:spcBef>
              <a:buFontTx/>
              <a:buAutoNum type="arabicPeriod"/>
            </a:pPr>
            <a:r>
              <a:rPr lang="en-US" sz="2400" dirty="0" smtClean="0">
                <a:latin typeface="Arial" charset="0"/>
                <a:cs typeface="Arial" charset="0"/>
              </a:rPr>
              <a:t>Assume brace position.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a:solidFill>
                  <a:schemeClr val="bg1"/>
                </a:solidFill>
                <a:latin typeface="Arial" charset="0"/>
              </a:rPr>
              <a:t>Terminal Learning Objective (TLO)</a:t>
            </a:r>
          </a:p>
        </p:txBody>
      </p:sp>
      <p:sp>
        <p:nvSpPr>
          <p:cNvPr id="6147" name="Text Box 4"/>
          <p:cNvSpPr txBox="1">
            <a:spLocks noChangeArrowheads="1"/>
          </p:cNvSpPr>
          <p:nvPr/>
        </p:nvSpPr>
        <p:spPr bwMode="auto">
          <a:xfrm>
            <a:off x="2135188" y="2588984"/>
            <a:ext cx="4860925" cy="892175"/>
          </a:xfrm>
          <a:prstGeom prst="rect">
            <a:avLst/>
          </a:prstGeom>
          <a:noFill/>
          <a:ln w="9525">
            <a:noFill/>
            <a:miter lim="800000"/>
            <a:headEnd/>
            <a:tailEnd/>
          </a:ln>
        </p:spPr>
        <p:txBody>
          <a:bodyPr>
            <a:spAutoFit/>
          </a:bodyPr>
          <a:lstStyle/>
          <a:p>
            <a:pPr>
              <a:spcBef>
                <a:spcPct val="50000"/>
              </a:spcBef>
            </a:pPr>
            <a:r>
              <a:rPr lang="en-US" sz="2600" dirty="0">
                <a:latin typeface="Arial" charset="0"/>
              </a:rPr>
              <a:t>Perform dry rollover and egress procedures within two minutes.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6"/>
          <p:cNvSpPr txBox="1">
            <a:spLocks noChangeArrowheads="1"/>
          </p:cNvSpPr>
          <p:nvPr/>
        </p:nvSpPr>
        <p:spPr bwMode="auto">
          <a:xfrm>
            <a:off x="918022" y="2788811"/>
            <a:ext cx="7598961" cy="3293209"/>
          </a:xfrm>
          <a:prstGeom prst="rect">
            <a:avLst/>
          </a:prstGeom>
          <a:noFill/>
          <a:ln w="9525">
            <a:noFill/>
            <a:miter lim="800000"/>
            <a:headEnd/>
            <a:tailEnd/>
          </a:ln>
        </p:spPr>
        <p:txBody>
          <a:bodyPr wrap="square">
            <a:spAutoFit/>
          </a:bodyPr>
          <a:lstStyle/>
          <a:p>
            <a:pPr marL="465138" indent="-465138"/>
            <a:r>
              <a:rPr lang="en-US" sz="1600" i="1" dirty="0" smtClean="0">
                <a:latin typeface="Arial" charset="0"/>
              </a:rPr>
              <a:t>You should:</a:t>
            </a:r>
          </a:p>
          <a:p>
            <a:pPr marL="465138" indent="-465138">
              <a:buFont typeface="+mj-lt"/>
              <a:buAutoNum type="arabicPeriod"/>
            </a:pPr>
            <a:r>
              <a:rPr lang="en-US" sz="1600" i="1" dirty="0" smtClean="0">
                <a:latin typeface="Arial" charset="0"/>
              </a:rPr>
              <a:t>Secure weapon with one hand.</a:t>
            </a:r>
          </a:p>
          <a:p>
            <a:pPr marL="465138" indent="-465138">
              <a:buFont typeface="+mj-lt"/>
              <a:buAutoNum type="arabicPeriod"/>
            </a:pPr>
            <a:r>
              <a:rPr lang="en-US" sz="1600" i="1" dirty="0" smtClean="0">
                <a:latin typeface="Arial" charset="0"/>
              </a:rPr>
              <a:t>Tuck other hand under leg and grip the front of the seat (or) grab opposite side shoulder strap with free hand.</a:t>
            </a:r>
          </a:p>
          <a:p>
            <a:pPr marL="465138" indent="-465138">
              <a:buFont typeface="+mj-lt"/>
              <a:buAutoNum type="arabicPeriod"/>
            </a:pPr>
            <a:r>
              <a:rPr lang="en-US" sz="1600" i="1" dirty="0" smtClean="0">
                <a:latin typeface="Arial" charset="0"/>
              </a:rPr>
              <a:t>Tuck chin into their chest.</a:t>
            </a:r>
          </a:p>
          <a:p>
            <a:pPr marL="465138" indent="-465138">
              <a:buFont typeface="+mj-lt"/>
              <a:buAutoNum type="arabicPeriod"/>
            </a:pPr>
            <a:r>
              <a:rPr lang="en-US" sz="1600" i="1" dirty="0" smtClean="0">
                <a:latin typeface="Arial" charset="0"/>
              </a:rPr>
              <a:t>Plant feet firmly on the floor without locking knees.</a:t>
            </a:r>
          </a:p>
          <a:p>
            <a:pPr marL="465138" indent="-465138">
              <a:buFont typeface="+mj-lt"/>
              <a:buAutoNum type="arabicPeriod"/>
            </a:pPr>
            <a:r>
              <a:rPr lang="en-US" sz="1600" i="1" dirty="0" smtClean="0">
                <a:latin typeface="Arial" charset="0"/>
              </a:rPr>
              <a:t>Press lower back into the seat.</a:t>
            </a:r>
          </a:p>
          <a:p>
            <a:pPr marL="465138" indent="-465138">
              <a:buFont typeface="+mj-lt"/>
              <a:buAutoNum type="arabicPeriod"/>
            </a:pPr>
            <a:r>
              <a:rPr lang="en-US" sz="1600" i="1" dirty="0" smtClean="0">
                <a:latin typeface="Arial" charset="0"/>
              </a:rPr>
              <a:t>Wait until the violent motion stops.</a:t>
            </a:r>
          </a:p>
          <a:p>
            <a:pPr marL="465138" indent="-465138"/>
            <a:r>
              <a:rPr lang="en-US" sz="1600" i="1" dirty="0" smtClean="0">
                <a:latin typeface="Arial" charset="0"/>
              </a:rPr>
              <a:t>To secure weapon, you should:</a:t>
            </a:r>
            <a:r>
              <a:rPr lang="en-US" sz="1600" dirty="0" smtClean="0"/>
              <a:t> </a:t>
            </a:r>
          </a:p>
          <a:p>
            <a:pPr marL="465138" lvl="0" indent="-465138">
              <a:buFont typeface="+mj-lt"/>
              <a:buAutoNum type="arabicPeriod"/>
            </a:pPr>
            <a:r>
              <a:rPr lang="en-US" sz="1600" i="1" dirty="0" smtClean="0">
                <a:latin typeface="Arial" charset="0"/>
              </a:rPr>
              <a:t>Place one end of the weapon on the ground (outside of one leg - not in between legs).</a:t>
            </a:r>
          </a:p>
          <a:p>
            <a:pPr marL="465138" lvl="0" indent="-465138">
              <a:buFont typeface="+mj-lt"/>
              <a:buAutoNum type="arabicPeriod"/>
            </a:pPr>
            <a:r>
              <a:rPr lang="en-US" sz="1600" i="1" dirty="0" smtClean="0">
                <a:latin typeface="Arial" charset="0"/>
              </a:rPr>
              <a:t>Hold onto the other end with one hand.</a:t>
            </a:r>
          </a:p>
          <a:p>
            <a:pPr marL="465138" lvl="0" indent="-465138">
              <a:buFont typeface="+mj-lt"/>
              <a:buAutoNum type="arabicPeriod"/>
            </a:pPr>
            <a:r>
              <a:rPr lang="en-US" sz="1600" i="1" dirty="0" smtClean="0">
                <a:latin typeface="Arial" charset="0"/>
              </a:rPr>
              <a:t>Place trigger side away from face/body.</a:t>
            </a:r>
          </a:p>
        </p:txBody>
      </p:sp>
      <p:sp>
        <p:nvSpPr>
          <p:cNvPr id="24" name="Text Box 6"/>
          <p:cNvSpPr txBox="1">
            <a:spLocks noChangeArrowheads="1"/>
          </p:cNvSpPr>
          <p:nvPr/>
        </p:nvSpPr>
        <p:spPr bwMode="auto">
          <a:xfrm>
            <a:off x="810303" y="2092497"/>
            <a:ext cx="7970837" cy="769441"/>
          </a:xfrm>
          <a:prstGeom prst="rect">
            <a:avLst/>
          </a:prstGeom>
          <a:noFill/>
          <a:ln w="9525">
            <a:noFill/>
            <a:miter lim="800000"/>
            <a:headEnd/>
            <a:tailEnd/>
          </a:ln>
        </p:spPr>
        <p:txBody>
          <a:bodyPr>
            <a:spAutoFit/>
          </a:bodyPr>
          <a:lstStyle/>
          <a:p>
            <a:r>
              <a:rPr lang="en-US" sz="2200" dirty="0" smtClean="0">
                <a:latin typeface="Arial" charset="0"/>
              </a:rPr>
              <a:t>Explain how to assume a proper brace position if you are a passenger that is not near the Gunner.</a:t>
            </a:r>
            <a:endParaRPr lang="en-US" sz="2200" dirty="0">
              <a:latin typeface="Arial" charset="0"/>
            </a:endParaRPr>
          </a:p>
        </p:txBody>
      </p:sp>
      <p:sp>
        <p:nvSpPr>
          <p:cNvPr id="31746"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31747"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31748"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31749"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31750" name="Text Box 6"/>
          <p:cNvSpPr txBox="1">
            <a:spLocks noChangeArrowheads="1"/>
          </p:cNvSpPr>
          <p:nvPr/>
        </p:nvSpPr>
        <p:spPr bwMode="auto">
          <a:xfrm>
            <a:off x="812800" y="1663700"/>
            <a:ext cx="6400800" cy="492125"/>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rPr>
              <a:t>Comprehension Check</a:t>
            </a:r>
            <a:r>
              <a:rPr lang="en-US" sz="1200" b="1" u="sng">
                <a:solidFill>
                  <a:srgbClr val="990000"/>
                </a:solidFill>
                <a:latin typeface="Arial" charset="0"/>
              </a:rPr>
              <a:t> (click)</a:t>
            </a:r>
            <a:endParaRPr lang="en-US" sz="1200">
              <a:latin typeface="Arial" charset="0"/>
            </a:endParaRPr>
          </a:p>
        </p:txBody>
      </p:sp>
      <p:sp>
        <p:nvSpPr>
          <p:cNvPr id="31751" name="Text Box 6"/>
          <p:cNvSpPr txBox="1">
            <a:spLocks noChangeArrowheads="1"/>
          </p:cNvSpPr>
          <p:nvPr/>
        </p:nvSpPr>
        <p:spPr bwMode="auto">
          <a:xfrm>
            <a:off x="812800" y="1066800"/>
            <a:ext cx="6388100" cy="492125"/>
          </a:xfrm>
          <a:prstGeom prst="rect">
            <a:avLst/>
          </a:prstGeom>
          <a:noFill/>
          <a:ln w="9525">
            <a:noFill/>
            <a:miter lim="800000"/>
            <a:headEnd/>
            <a:tailEnd/>
          </a:ln>
        </p:spPr>
        <p:txBody>
          <a:bodyPr>
            <a:spAutoFit/>
          </a:bodyPr>
          <a:lstStyle/>
          <a:p>
            <a:pPr marL="342900" indent="-342900">
              <a:spcBef>
                <a:spcPct val="50000"/>
              </a:spcBef>
            </a:pPr>
            <a:r>
              <a:rPr lang="en-US" sz="2600" b="1" u="sng" dirty="0">
                <a:solidFill>
                  <a:srgbClr val="990000"/>
                </a:solidFill>
                <a:latin typeface="Arial" charset="0"/>
              </a:rPr>
              <a:t>Questions?</a:t>
            </a:r>
          </a:p>
        </p:txBody>
      </p:sp>
      <p:sp>
        <p:nvSpPr>
          <p:cNvPr id="9" name="Text Box 6"/>
          <p:cNvSpPr txBox="1">
            <a:spLocks noChangeArrowheads="1"/>
          </p:cNvSpPr>
          <p:nvPr/>
        </p:nvSpPr>
        <p:spPr bwMode="auto">
          <a:xfrm>
            <a:off x="772890" y="2080989"/>
            <a:ext cx="7970837" cy="1108075"/>
          </a:xfrm>
          <a:prstGeom prst="rect">
            <a:avLst/>
          </a:prstGeom>
          <a:noFill/>
          <a:ln w="9525">
            <a:noFill/>
            <a:miter lim="800000"/>
            <a:headEnd/>
            <a:tailEnd/>
          </a:ln>
        </p:spPr>
        <p:txBody>
          <a:bodyPr>
            <a:spAutoFit/>
          </a:bodyPr>
          <a:lstStyle/>
          <a:p>
            <a:r>
              <a:rPr lang="en-US" sz="2200" dirty="0">
                <a:latin typeface="Arial" charset="0"/>
              </a:rPr>
              <a:t>Describe the differences between the procedures performed by the Vehicle Driver, Gunner, and other crewmembers before and during a rollover.</a:t>
            </a:r>
          </a:p>
        </p:txBody>
      </p:sp>
      <p:sp>
        <p:nvSpPr>
          <p:cNvPr id="10" name="Text Box 6"/>
          <p:cNvSpPr txBox="1">
            <a:spLocks noChangeArrowheads="1"/>
          </p:cNvSpPr>
          <p:nvPr/>
        </p:nvSpPr>
        <p:spPr bwMode="auto">
          <a:xfrm>
            <a:off x="787401" y="3149072"/>
            <a:ext cx="8153400" cy="1016000"/>
          </a:xfrm>
          <a:prstGeom prst="rect">
            <a:avLst/>
          </a:prstGeom>
          <a:noFill/>
          <a:ln w="9525">
            <a:noFill/>
            <a:miter lim="800000"/>
            <a:headEnd/>
            <a:tailEnd/>
          </a:ln>
        </p:spPr>
        <p:txBody>
          <a:bodyPr>
            <a:spAutoFit/>
          </a:bodyPr>
          <a:lstStyle/>
          <a:p>
            <a:pPr marL="465138" indent="-465138">
              <a:buFont typeface="Arial" charset="0"/>
              <a:buChar char="•"/>
            </a:pPr>
            <a:r>
              <a:rPr lang="en-US" i="1" dirty="0">
                <a:latin typeface="Arial" charset="0"/>
              </a:rPr>
              <a:t>The </a:t>
            </a:r>
            <a:r>
              <a:rPr lang="en-US" i="1" u="sng" dirty="0">
                <a:latin typeface="Arial" charset="0"/>
              </a:rPr>
              <a:t>Vehicle Driver </a:t>
            </a:r>
            <a:r>
              <a:rPr lang="en-US" i="1" dirty="0">
                <a:latin typeface="Arial" charset="0"/>
              </a:rPr>
              <a:t>releases the accelerator and continues to navigate the vehicle through the accident.  The driver does not attempt to grab the Gunner. </a:t>
            </a:r>
          </a:p>
        </p:txBody>
      </p:sp>
      <p:sp>
        <p:nvSpPr>
          <p:cNvPr id="16" name="Text Box 6"/>
          <p:cNvSpPr txBox="1">
            <a:spLocks noChangeArrowheads="1"/>
          </p:cNvSpPr>
          <p:nvPr/>
        </p:nvSpPr>
        <p:spPr bwMode="auto">
          <a:xfrm>
            <a:off x="787401" y="4154110"/>
            <a:ext cx="8153400" cy="1014413"/>
          </a:xfrm>
          <a:prstGeom prst="rect">
            <a:avLst/>
          </a:prstGeom>
          <a:noFill/>
          <a:ln w="9525">
            <a:noFill/>
            <a:miter lim="800000"/>
            <a:headEnd/>
            <a:tailEnd/>
          </a:ln>
        </p:spPr>
        <p:txBody>
          <a:bodyPr>
            <a:spAutoFit/>
          </a:bodyPr>
          <a:lstStyle/>
          <a:p>
            <a:pPr marL="465138" indent="-465138">
              <a:buFont typeface="Arial" charset="0"/>
              <a:buChar char="•"/>
            </a:pPr>
            <a:r>
              <a:rPr lang="en-US" i="1" dirty="0">
                <a:latin typeface="Arial" charset="0"/>
              </a:rPr>
              <a:t>The </a:t>
            </a:r>
            <a:r>
              <a:rPr lang="en-US" i="1" u="sng" dirty="0">
                <a:latin typeface="Arial" charset="0"/>
              </a:rPr>
              <a:t>Gunner</a:t>
            </a:r>
            <a:r>
              <a:rPr lang="en-US" i="1" dirty="0">
                <a:latin typeface="Arial" charset="0"/>
              </a:rPr>
              <a:t> tries to get into the vehicle first and foremost, and then tries to avoid placing hands or figures in the turret to avoid additional potential injuries.</a:t>
            </a:r>
          </a:p>
        </p:txBody>
      </p:sp>
      <p:sp>
        <p:nvSpPr>
          <p:cNvPr id="17" name="Text Box 6"/>
          <p:cNvSpPr txBox="1">
            <a:spLocks noChangeArrowheads="1"/>
          </p:cNvSpPr>
          <p:nvPr/>
        </p:nvSpPr>
        <p:spPr bwMode="auto">
          <a:xfrm>
            <a:off x="787401" y="5157562"/>
            <a:ext cx="7874000" cy="1015663"/>
          </a:xfrm>
          <a:prstGeom prst="rect">
            <a:avLst/>
          </a:prstGeom>
          <a:noFill/>
          <a:ln w="9525">
            <a:noFill/>
            <a:miter lim="800000"/>
            <a:headEnd/>
            <a:tailEnd/>
          </a:ln>
        </p:spPr>
        <p:txBody>
          <a:bodyPr>
            <a:spAutoFit/>
          </a:bodyPr>
          <a:lstStyle/>
          <a:p>
            <a:pPr marL="465138" indent="-465138">
              <a:buFont typeface="Arial" charset="0"/>
              <a:buChar char="•"/>
            </a:pPr>
            <a:r>
              <a:rPr lang="en-US" i="1" dirty="0">
                <a:latin typeface="Arial" charset="0"/>
              </a:rPr>
              <a:t>The </a:t>
            </a:r>
            <a:r>
              <a:rPr lang="en-US" i="1" u="sng" dirty="0">
                <a:latin typeface="Arial" charset="0"/>
              </a:rPr>
              <a:t>Other Crewmembers</a:t>
            </a:r>
            <a:r>
              <a:rPr lang="en-US" i="1" dirty="0">
                <a:latin typeface="Arial" charset="0"/>
              </a:rPr>
              <a:t> </a:t>
            </a:r>
            <a:r>
              <a:rPr lang="en-US" i="1" dirty="0" smtClean="0">
                <a:latin typeface="Arial" charset="0"/>
              </a:rPr>
              <a:t>(except those in front seat or not near the Gunner) attempt to pull the Gunner into the vehicle, hold him/her down, and secure their weapons.</a:t>
            </a:r>
            <a:endParaRPr lang="en-US" i="1" dirty="0">
              <a:latin typeface="Arial" charset="0"/>
            </a:endParaRPr>
          </a:p>
        </p:txBody>
      </p:sp>
      <p:sp>
        <p:nvSpPr>
          <p:cNvPr id="13" name="Rectangle 12"/>
          <p:cNvSpPr>
            <a:spLocks noChangeArrowheads="1"/>
          </p:cNvSpPr>
          <p:nvPr/>
        </p:nvSpPr>
        <p:spPr bwMode="auto">
          <a:xfrm>
            <a:off x="849086" y="2133602"/>
            <a:ext cx="7823200" cy="3947891"/>
          </a:xfrm>
          <a:prstGeom prst="rect">
            <a:avLst/>
          </a:prstGeom>
          <a:solidFill>
            <a:schemeClr val="bg1"/>
          </a:solidFill>
          <a:ln w="9525" algn="ctr">
            <a:noFill/>
            <a:round/>
            <a:headEnd/>
            <a:tailEnd/>
          </a:ln>
        </p:spPr>
        <p:txBody>
          <a:bodyPr/>
          <a:lstStyle/>
          <a:p>
            <a:endParaRPr lang="en-US" sz="1800"/>
          </a:p>
        </p:txBody>
      </p:sp>
      <p:pic>
        <p:nvPicPr>
          <p:cNvPr id="21" name="Picture 13" descr="logoUSMCsm"/>
          <p:cNvPicPr>
            <a:picLocks noChangeAspect="1" noChangeArrowheads="1"/>
          </p:cNvPicPr>
          <p:nvPr/>
        </p:nvPicPr>
        <p:blipFill>
          <a:blip r:embed="rId3" cstate="print"/>
          <a:srcRect/>
          <a:stretch>
            <a:fillRect/>
          </a:stretch>
        </p:blipFill>
        <p:spPr bwMode="auto">
          <a:xfrm>
            <a:off x="152400" y="5791200"/>
            <a:ext cx="914400" cy="914400"/>
          </a:xfrm>
          <a:prstGeom prst="rect">
            <a:avLst/>
          </a:prstGeom>
          <a:noFill/>
          <a:ln w="9525">
            <a:noFill/>
            <a:miter lim="800000"/>
            <a:headEnd/>
            <a:tailEnd/>
          </a:ln>
        </p:spPr>
      </p:pic>
      <p:sp>
        <p:nvSpPr>
          <p:cNvPr id="15" name="Text Box 6"/>
          <p:cNvSpPr txBox="1">
            <a:spLocks noChangeArrowheads="1"/>
          </p:cNvSpPr>
          <p:nvPr/>
        </p:nvSpPr>
        <p:spPr bwMode="auto">
          <a:xfrm>
            <a:off x="783772" y="4793320"/>
            <a:ext cx="2438399" cy="1046440"/>
          </a:xfrm>
          <a:prstGeom prst="rect">
            <a:avLst/>
          </a:prstGeom>
          <a:noFill/>
          <a:ln w="9525">
            <a:noFill/>
            <a:miter lim="800000"/>
            <a:headEnd/>
            <a:tailEnd/>
          </a:ln>
        </p:spPr>
        <p:txBody>
          <a:bodyPr wrap="square">
            <a:spAutoFit/>
          </a:bodyPr>
          <a:lstStyle/>
          <a:p>
            <a:pPr marL="342900" indent="-342900">
              <a:spcBef>
                <a:spcPct val="50000"/>
              </a:spcBef>
            </a:pPr>
            <a:r>
              <a:rPr lang="en-US" sz="2600" b="1" u="sng" dirty="0">
                <a:solidFill>
                  <a:srgbClr val="990000"/>
                </a:solidFill>
                <a:latin typeface="Arial" charset="0"/>
              </a:rPr>
              <a:t>Review</a:t>
            </a:r>
          </a:p>
          <a:p>
            <a:pPr marL="342900" indent="-342900">
              <a:spcBef>
                <a:spcPct val="50000"/>
              </a:spcBef>
              <a:buFontTx/>
              <a:buChar char="•"/>
            </a:pPr>
            <a:r>
              <a:rPr lang="en-US" sz="2400" dirty="0">
                <a:latin typeface="Arial" charset="0"/>
              </a:rPr>
              <a:t>Vehicle </a:t>
            </a:r>
            <a:r>
              <a:rPr lang="en-US" sz="2400" dirty="0" smtClean="0">
                <a:latin typeface="Arial" charset="0"/>
              </a:rPr>
              <a:t>driver</a:t>
            </a:r>
            <a:endParaRPr lang="en-US" sz="2400" dirty="0">
              <a:latin typeface="Arial" charset="0"/>
            </a:endParaRPr>
          </a:p>
        </p:txBody>
      </p:sp>
      <p:sp>
        <p:nvSpPr>
          <p:cNvPr id="18" name="Text Box 6"/>
          <p:cNvSpPr txBox="1">
            <a:spLocks noChangeArrowheads="1"/>
          </p:cNvSpPr>
          <p:nvPr/>
        </p:nvSpPr>
        <p:spPr bwMode="auto">
          <a:xfrm>
            <a:off x="3360055" y="5366648"/>
            <a:ext cx="1618348" cy="461665"/>
          </a:xfrm>
          <a:prstGeom prst="rect">
            <a:avLst/>
          </a:prstGeom>
          <a:noFill/>
          <a:ln w="9525">
            <a:noFill/>
            <a:miter lim="800000"/>
            <a:headEnd/>
            <a:tailEnd/>
          </a:ln>
        </p:spPr>
        <p:txBody>
          <a:bodyPr wrap="square">
            <a:spAutoFit/>
          </a:bodyPr>
          <a:lstStyle/>
          <a:p>
            <a:pPr marL="342900" indent="-342900">
              <a:buFontTx/>
              <a:buChar char="•"/>
            </a:pPr>
            <a:r>
              <a:rPr lang="en-US" sz="2400" dirty="0" smtClean="0">
                <a:latin typeface="Arial" charset="0"/>
              </a:rPr>
              <a:t>Gunner</a:t>
            </a:r>
            <a:endParaRPr lang="en-US" sz="2400" dirty="0">
              <a:latin typeface="Arial" charset="0"/>
            </a:endParaRPr>
          </a:p>
        </p:txBody>
      </p:sp>
      <p:sp>
        <p:nvSpPr>
          <p:cNvPr id="22" name="Text Box 6"/>
          <p:cNvSpPr txBox="1">
            <a:spLocks noChangeArrowheads="1"/>
          </p:cNvSpPr>
          <p:nvPr/>
        </p:nvSpPr>
        <p:spPr bwMode="auto">
          <a:xfrm>
            <a:off x="5138056" y="5373905"/>
            <a:ext cx="3410856" cy="461665"/>
          </a:xfrm>
          <a:prstGeom prst="rect">
            <a:avLst/>
          </a:prstGeom>
          <a:noFill/>
          <a:ln w="9525">
            <a:noFill/>
            <a:miter lim="800000"/>
            <a:headEnd/>
            <a:tailEnd/>
          </a:ln>
        </p:spPr>
        <p:txBody>
          <a:bodyPr wrap="square">
            <a:spAutoFit/>
          </a:bodyPr>
          <a:lstStyle/>
          <a:p>
            <a:pPr marL="342900" indent="-342900">
              <a:buFontTx/>
              <a:buChar char="•"/>
            </a:pPr>
            <a:r>
              <a:rPr lang="en-US" sz="2400" dirty="0" smtClean="0">
                <a:latin typeface="Arial" charset="0"/>
              </a:rPr>
              <a:t>Other crewmembers</a:t>
            </a:r>
            <a:endParaRPr lang="en-US"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4" grpId="0"/>
      <p:bldP spid="9" grpId="0"/>
      <p:bldP spid="9" grpId="1"/>
      <p:bldP spid="10" grpId="0"/>
      <p:bldP spid="10" grpId="1"/>
      <p:bldP spid="16" grpId="0"/>
      <p:bldP spid="16" grpId="1"/>
      <p:bldP spid="17" grpId="0"/>
      <p:bldP spid="17" grpId="1"/>
      <p:bldP spid="13" grpId="0" animBg="1"/>
      <p:bldP spid="13" grpId="1" animBg="1"/>
      <p:bldP spid="15" grpId="0"/>
      <p:bldP spid="18"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533400" y="1112838"/>
            <a:ext cx="7924800" cy="427037"/>
          </a:xfrm>
          <a:prstGeom prst="rect">
            <a:avLst/>
          </a:prstGeom>
          <a:solidFill>
            <a:schemeClr val="bg1"/>
          </a:solidFill>
          <a:ln w="9525">
            <a:noFill/>
            <a:miter lim="800000"/>
            <a:headEnd/>
            <a:tailEnd/>
          </a:ln>
        </p:spPr>
        <p:txBody>
          <a:bodyPr>
            <a:spAutoFit/>
          </a:bodyPr>
          <a:lstStyle/>
          <a:p>
            <a:pPr marL="342900" indent="-342900">
              <a:spcBef>
                <a:spcPct val="50000"/>
              </a:spcBef>
              <a:buFontTx/>
              <a:buAutoNum type="arabicPeriod"/>
            </a:pPr>
            <a:endParaRPr lang="en-US" sz="2200">
              <a:latin typeface="Arial" charset="0"/>
              <a:cs typeface="Arial" charset="0"/>
            </a:endParaRPr>
          </a:p>
        </p:txBody>
      </p:sp>
      <p:pic>
        <p:nvPicPr>
          <p:cNvPr id="33795" name="Picture 4" descr="278B3502"/>
          <p:cNvPicPr>
            <a:picLocks noChangeAspect="1" noChangeArrowheads="1"/>
          </p:cNvPicPr>
          <p:nvPr/>
        </p:nvPicPr>
        <p:blipFill>
          <a:blip r:embed="rId3" cstate="print"/>
          <a:srcRect l="9750" r="13000"/>
          <a:stretch>
            <a:fillRect/>
          </a:stretch>
        </p:blipFill>
        <p:spPr bwMode="auto">
          <a:xfrm>
            <a:off x="5152573" y="1596570"/>
            <a:ext cx="3413667" cy="3367315"/>
          </a:xfrm>
          <a:prstGeom prst="rect">
            <a:avLst/>
          </a:prstGeom>
          <a:noFill/>
          <a:ln w="19050">
            <a:solidFill>
              <a:schemeClr val="tx1"/>
            </a:solidFill>
            <a:miter lim="800000"/>
            <a:headEnd/>
            <a:tailEnd/>
          </a:ln>
        </p:spPr>
      </p:pic>
      <p:sp>
        <p:nvSpPr>
          <p:cNvPr id="33796" name="Text Box 5"/>
          <p:cNvSpPr txBox="1">
            <a:spLocks noChangeArrowheads="1"/>
          </p:cNvSpPr>
          <p:nvPr/>
        </p:nvSpPr>
        <p:spPr bwMode="auto">
          <a:xfrm>
            <a:off x="223838" y="304800"/>
            <a:ext cx="87630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Accountability, Egress, &amp; Security Procedures Cont.</a:t>
            </a:r>
          </a:p>
        </p:txBody>
      </p:sp>
      <p:sp>
        <p:nvSpPr>
          <p:cNvPr id="33797" name="Text Box 6"/>
          <p:cNvSpPr txBox="1">
            <a:spLocks noChangeArrowheads="1"/>
          </p:cNvSpPr>
          <p:nvPr/>
        </p:nvSpPr>
        <p:spPr bwMode="auto">
          <a:xfrm>
            <a:off x="609600" y="1003300"/>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dirty="0">
                <a:solidFill>
                  <a:srgbClr val="990000"/>
                </a:solidFill>
                <a:latin typeface="Arial" charset="0"/>
                <a:cs typeface="Arial" charset="0"/>
              </a:rPr>
              <a:t>Crew </a:t>
            </a:r>
            <a:r>
              <a:rPr lang="en-US" sz="2600" b="1" u="sng" dirty="0" smtClean="0">
                <a:solidFill>
                  <a:srgbClr val="990000"/>
                </a:solidFill>
                <a:latin typeface="Arial" charset="0"/>
                <a:cs typeface="Arial" charset="0"/>
              </a:rPr>
              <a:t>Dry Egress </a:t>
            </a:r>
            <a:r>
              <a:rPr lang="en-US" sz="2600" b="1" u="sng" dirty="0">
                <a:solidFill>
                  <a:srgbClr val="990000"/>
                </a:solidFill>
                <a:latin typeface="Arial" charset="0"/>
                <a:cs typeface="Arial" charset="0"/>
              </a:rPr>
              <a:t>Procedures:</a:t>
            </a:r>
          </a:p>
        </p:txBody>
      </p:sp>
      <p:sp>
        <p:nvSpPr>
          <p:cNvPr id="3078" name="Rectangle 6"/>
          <p:cNvSpPr>
            <a:spLocks noChangeArrowheads="1"/>
          </p:cNvSpPr>
          <p:nvPr/>
        </p:nvSpPr>
        <p:spPr bwMode="auto">
          <a:xfrm>
            <a:off x="103059" y="4130041"/>
            <a:ext cx="5304964" cy="14773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914400" marR="0" lvl="1" indent="-457200" defTabSz="914400" latinLnBrk="0">
              <a:lnSpc>
                <a:spcPct val="100000"/>
              </a:lnSpc>
              <a:spcBef>
                <a:spcPts val="0"/>
              </a:spcBef>
              <a:buClrTx/>
              <a:buSzTx/>
              <a:buFont typeface="+mj-lt"/>
              <a:buAutoNum type="arabicPeriod" startAt="8"/>
              <a:tabLst>
                <a:tab pos="457200" algn="l"/>
              </a:tabLst>
              <a:defRPr/>
            </a:pPr>
            <a:r>
              <a:rPr lang="en-US" sz="1800" dirty="0" smtClean="0">
                <a:latin typeface="Arial" charset="0"/>
              </a:rPr>
              <a:t>Right yourself and re-gain orientation.</a:t>
            </a:r>
          </a:p>
          <a:p>
            <a:pPr marL="914400" marR="0" lvl="1" indent="-457200" defTabSz="914400" latinLnBrk="0">
              <a:lnSpc>
                <a:spcPct val="100000"/>
              </a:lnSpc>
              <a:spcBef>
                <a:spcPts val="0"/>
              </a:spcBef>
              <a:buClrTx/>
              <a:buSzTx/>
              <a:buFont typeface="+mj-lt"/>
              <a:buAutoNum type="arabicPeriod" startAt="9"/>
              <a:tabLst>
                <a:tab pos="457200" algn="l"/>
              </a:tabLst>
              <a:defRPr/>
            </a:pPr>
            <a:r>
              <a:rPr lang="en-US" sz="1800" dirty="0" smtClean="0">
                <a:latin typeface="Arial" charset="0"/>
              </a:rPr>
              <a:t>Assess status of body, gear, and weapon.  </a:t>
            </a:r>
          </a:p>
          <a:p>
            <a:pPr marL="914400" marR="0" lvl="1" indent="-457200" defTabSz="914400" latinLnBrk="0">
              <a:lnSpc>
                <a:spcPct val="100000"/>
              </a:lnSpc>
              <a:spcBef>
                <a:spcPts val="0"/>
              </a:spcBef>
              <a:buClrTx/>
              <a:buSzTx/>
              <a:buFont typeface="+mj-lt"/>
              <a:buAutoNum type="arabicPeriod" startAt="9"/>
              <a:tabLst>
                <a:tab pos="457200" algn="l"/>
              </a:tabLst>
              <a:defRPr/>
            </a:pPr>
            <a:r>
              <a:rPr lang="en-US" sz="1800" dirty="0" smtClean="0">
                <a:latin typeface="Arial" charset="0"/>
              </a:rPr>
              <a:t>Assess injuries of nearby crewmembers.  </a:t>
            </a:r>
          </a:p>
          <a:p>
            <a:pPr marL="914400" marR="0" lvl="1" indent="-457200" defTabSz="914400" latinLnBrk="0">
              <a:lnSpc>
                <a:spcPct val="100000"/>
              </a:lnSpc>
              <a:spcBef>
                <a:spcPts val="0"/>
              </a:spcBef>
              <a:buClrTx/>
              <a:buSzTx/>
              <a:buFont typeface="+mj-lt"/>
              <a:buAutoNum type="arabicPeriod" startAt="9"/>
              <a:tabLst>
                <a:tab pos="457200" algn="l"/>
              </a:tabLst>
              <a:defRPr/>
            </a:pPr>
            <a:r>
              <a:rPr lang="en-US" sz="1800" dirty="0" smtClean="0">
                <a:latin typeface="Arial" charset="0"/>
              </a:rPr>
              <a:t>Administer buddy-aid for major injuries.  </a:t>
            </a:r>
          </a:p>
        </p:txBody>
      </p:sp>
      <p:sp>
        <p:nvSpPr>
          <p:cNvPr id="14" name="Rectangle 6"/>
          <p:cNvSpPr>
            <a:spLocks noChangeArrowheads="1"/>
          </p:cNvSpPr>
          <p:nvPr/>
        </p:nvSpPr>
        <p:spPr bwMode="auto">
          <a:xfrm>
            <a:off x="123377" y="1389208"/>
            <a:ext cx="4942109" cy="28623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914400" marR="0" lvl="1" indent="-457200" defTabSz="914400" latinLnBrk="0">
              <a:lnSpc>
                <a:spcPct val="100000"/>
              </a:lnSpc>
              <a:spcBef>
                <a:spcPts val="0"/>
              </a:spcBef>
              <a:buClrTx/>
              <a:buSzTx/>
              <a:buFont typeface="+mj-lt"/>
              <a:buAutoNum type="arabicPeriod"/>
              <a:tabLst>
                <a:tab pos="457200" algn="l"/>
              </a:tabLst>
              <a:defRPr/>
            </a:pPr>
            <a:r>
              <a:rPr lang="en-US" sz="1800" dirty="0" smtClean="0">
                <a:latin typeface="Arial" charset="0"/>
              </a:rPr>
              <a:t>Maintain brace position until violent motion stops.</a:t>
            </a:r>
          </a:p>
          <a:p>
            <a:pPr marL="914400" marR="0" lvl="1" indent="-457200" defTabSz="914400" latinLnBrk="0">
              <a:lnSpc>
                <a:spcPct val="100000"/>
              </a:lnSpc>
              <a:spcBef>
                <a:spcPts val="0"/>
              </a:spcBef>
              <a:buClrTx/>
              <a:buSzTx/>
              <a:buFont typeface="+mj-lt"/>
              <a:buAutoNum type="arabicPeriod"/>
              <a:tabLst>
                <a:tab pos="457200" algn="l"/>
              </a:tabLst>
              <a:defRPr/>
            </a:pPr>
            <a:r>
              <a:rPr lang="en-US" sz="1800" dirty="0" smtClean="0">
                <a:latin typeface="Arial" charset="0"/>
              </a:rPr>
              <a:t>Turn off engine (Driver).</a:t>
            </a:r>
          </a:p>
          <a:p>
            <a:pPr marL="914400" marR="0" lvl="1" indent="-457200" defTabSz="914400" latinLnBrk="0">
              <a:lnSpc>
                <a:spcPct val="100000"/>
              </a:lnSpc>
              <a:spcBef>
                <a:spcPts val="0"/>
              </a:spcBef>
              <a:buClrTx/>
              <a:buSzTx/>
              <a:buFont typeface="+mj-lt"/>
              <a:buAutoNum type="arabicPeriod"/>
              <a:tabLst>
                <a:tab pos="457200" algn="l"/>
              </a:tabLst>
              <a:defRPr/>
            </a:pPr>
            <a:r>
              <a:rPr lang="en-US" sz="1800" dirty="0" smtClean="0">
                <a:latin typeface="Arial" charset="0"/>
              </a:rPr>
              <a:t>Disconnect headset.</a:t>
            </a:r>
          </a:p>
          <a:p>
            <a:pPr marL="914400" marR="0" lvl="1" indent="-457200" defTabSz="914400" latinLnBrk="0">
              <a:lnSpc>
                <a:spcPct val="100000"/>
              </a:lnSpc>
              <a:spcBef>
                <a:spcPts val="0"/>
              </a:spcBef>
              <a:buClrTx/>
              <a:buSzTx/>
              <a:buFont typeface="+mj-lt"/>
              <a:buAutoNum type="arabicPeriod"/>
              <a:tabLst>
                <a:tab pos="457200" algn="l"/>
              </a:tabLst>
              <a:defRPr/>
            </a:pPr>
            <a:r>
              <a:rPr lang="en-US" sz="1800" dirty="0" smtClean="0">
                <a:latin typeface="Arial" charset="0"/>
              </a:rPr>
              <a:t>Get re-orient.</a:t>
            </a:r>
          </a:p>
          <a:p>
            <a:pPr marL="914400" lvl="1" indent="-457200">
              <a:spcBef>
                <a:spcPts val="0"/>
              </a:spcBef>
              <a:buFont typeface="+mj-lt"/>
              <a:buAutoNum type="arabicPeriod"/>
              <a:tabLst>
                <a:tab pos="457200" algn="l"/>
              </a:tabLst>
              <a:defRPr/>
            </a:pPr>
            <a:r>
              <a:rPr lang="en-US" sz="1800" dirty="0" smtClean="0">
                <a:latin typeface="Arial" charset="0"/>
              </a:rPr>
              <a:t>Support yourself in the downward direction. </a:t>
            </a:r>
          </a:p>
          <a:p>
            <a:pPr marL="914400" lvl="1" indent="-457200">
              <a:spcBef>
                <a:spcPts val="0"/>
              </a:spcBef>
              <a:buFont typeface="+mj-lt"/>
              <a:buAutoNum type="arabicPeriod"/>
              <a:tabLst>
                <a:tab pos="457200" algn="l"/>
              </a:tabLst>
              <a:defRPr/>
            </a:pPr>
            <a:r>
              <a:rPr lang="en-US" sz="1800" dirty="0" smtClean="0">
                <a:latin typeface="Arial" charset="0"/>
              </a:rPr>
              <a:t>Plan your fall.  </a:t>
            </a:r>
          </a:p>
          <a:p>
            <a:pPr marL="914400" marR="0" lvl="1" indent="-457200" defTabSz="914400" latinLnBrk="0">
              <a:lnSpc>
                <a:spcPct val="100000"/>
              </a:lnSpc>
              <a:spcBef>
                <a:spcPts val="0"/>
              </a:spcBef>
              <a:buClrTx/>
              <a:buSzTx/>
              <a:buFont typeface="+mj-lt"/>
              <a:buAutoNum type="arabicPeriod"/>
              <a:tabLst>
                <a:tab pos="457200" algn="l"/>
              </a:tabLst>
              <a:defRPr/>
            </a:pPr>
            <a:r>
              <a:rPr lang="en-US" sz="1800" dirty="0" smtClean="0">
                <a:latin typeface="Arial" charset="0"/>
              </a:rPr>
              <a:t>Unfasten seatbelt and immediately place hands in the direction of the fall.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p:cNvSpPr txBox="1">
            <a:spLocks noChangeArrowheads="1"/>
          </p:cNvSpPr>
          <p:nvPr/>
        </p:nvSpPr>
        <p:spPr bwMode="auto">
          <a:xfrm>
            <a:off x="223838" y="304800"/>
            <a:ext cx="87630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Accountability, Egress, &amp; Security Procedures Cont.</a:t>
            </a:r>
          </a:p>
        </p:txBody>
      </p:sp>
      <p:sp>
        <p:nvSpPr>
          <p:cNvPr id="34819" name="Text Box 8"/>
          <p:cNvSpPr txBox="1">
            <a:spLocks noChangeArrowheads="1"/>
          </p:cNvSpPr>
          <p:nvPr/>
        </p:nvSpPr>
        <p:spPr bwMode="auto">
          <a:xfrm>
            <a:off x="609600" y="1003300"/>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dirty="0">
                <a:solidFill>
                  <a:srgbClr val="990000"/>
                </a:solidFill>
                <a:latin typeface="Arial" charset="0"/>
                <a:cs typeface="Arial" charset="0"/>
              </a:rPr>
              <a:t>Crew </a:t>
            </a:r>
            <a:r>
              <a:rPr lang="en-US" sz="2600" b="1" u="sng" dirty="0" smtClean="0">
                <a:solidFill>
                  <a:srgbClr val="990000"/>
                </a:solidFill>
                <a:latin typeface="Arial" charset="0"/>
                <a:cs typeface="Arial" charset="0"/>
              </a:rPr>
              <a:t>Dry Egress Procedures </a:t>
            </a:r>
            <a:r>
              <a:rPr lang="en-US" sz="2600" b="1" u="sng" dirty="0">
                <a:solidFill>
                  <a:srgbClr val="990000"/>
                </a:solidFill>
                <a:latin typeface="Arial" charset="0"/>
                <a:cs typeface="Arial" charset="0"/>
              </a:rPr>
              <a:t>Cont.:</a:t>
            </a:r>
          </a:p>
        </p:txBody>
      </p:sp>
      <p:pic>
        <p:nvPicPr>
          <p:cNvPr id="7" name="Picture 10" descr="278B3495"/>
          <p:cNvPicPr>
            <a:picLocks noChangeAspect="1" noChangeArrowheads="1"/>
          </p:cNvPicPr>
          <p:nvPr/>
        </p:nvPicPr>
        <p:blipFill>
          <a:blip r:embed="rId3" cstate="print"/>
          <a:srcRect l="25043"/>
          <a:stretch>
            <a:fillRect/>
          </a:stretch>
        </p:blipFill>
        <p:spPr bwMode="auto">
          <a:xfrm>
            <a:off x="2403249" y="3209185"/>
            <a:ext cx="4345895" cy="2712644"/>
          </a:xfrm>
          <a:prstGeom prst="rect">
            <a:avLst/>
          </a:prstGeom>
          <a:noFill/>
          <a:ln w="19050">
            <a:solidFill>
              <a:schemeClr val="tx1"/>
            </a:solidFill>
            <a:miter lim="800000"/>
            <a:headEnd/>
            <a:tailEnd/>
          </a:ln>
        </p:spPr>
      </p:pic>
      <p:sp>
        <p:nvSpPr>
          <p:cNvPr id="8" name="Rectangle 6"/>
          <p:cNvSpPr>
            <a:spLocks noChangeArrowheads="1"/>
          </p:cNvSpPr>
          <p:nvPr/>
        </p:nvSpPr>
        <p:spPr bwMode="auto">
          <a:xfrm>
            <a:off x="123376" y="1389208"/>
            <a:ext cx="8512623" cy="2031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914400" lvl="1" indent="-457200">
              <a:spcBef>
                <a:spcPts val="0"/>
              </a:spcBef>
              <a:buFont typeface="+mj-lt"/>
              <a:buAutoNum type="arabicPeriod" startAt="12"/>
              <a:tabLst>
                <a:tab pos="457200" algn="l"/>
              </a:tabLst>
              <a:defRPr/>
            </a:pPr>
            <a:r>
              <a:rPr lang="en-US" sz="1800" dirty="0" smtClean="0">
                <a:latin typeface="Arial" charset="0"/>
              </a:rPr>
              <a:t>Determine if primary or secondary egress plan is best suited for vehicle orientation.  </a:t>
            </a:r>
          </a:p>
          <a:p>
            <a:pPr marL="914400" lvl="1" indent="-457200">
              <a:spcBef>
                <a:spcPts val="0"/>
              </a:spcBef>
              <a:buFont typeface="+mj-lt"/>
              <a:buAutoNum type="arabicPeriod" startAt="12"/>
              <a:tabLst>
                <a:tab pos="457200" algn="l"/>
              </a:tabLst>
              <a:defRPr/>
            </a:pPr>
            <a:r>
              <a:rPr lang="en-US" sz="1800" dirty="0" smtClean="0">
                <a:latin typeface="Arial" charset="0"/>
              </a:rPr>
              <a:t>Move to exit and try to unlock and open.  Assist crewmembers to open exit, if needed.</a:t>
            </a:r>
          </a:p>
          <a:p>
            <a:pPr marL="914400" lvl="1" indent="-457200">
              <a:spcBef>
                <a:spcPts val="0"/>
              </a:spcBef>
              <a:buFont typeface="+mj-lt"/>
              <a:buAutoNum type="arabicPeriod" startAt="12"/>
              <a:tabLst>
                <a:tab pos="457200" algn="l"/>
              </a:tabLst>
              <a:defRPr/>
            </a:pPr>
            <a:r>
              <a:rPr lang="en-US" sz="1800" dirty="0" smtClean="0">
                <a:latin typeface="Arial" charset="0"/>
              </a:rPr>
              <a:t>Move to alternate egress point, if exit cannot be opened.</a:t>
            </a:r>
          </a:p>
          <a:p>
            <a:pPr marL="914400" lvl="1" indent="-457200">
              <a:spcBef>
                <a:spcPts val="0"/>
              </a:spcBef>
              <a:buFont typeface="+mj-lt"/>
              <a:buAutoNum type="arabicPeriod" startAt="12"/>
              <a:tabLst>
                <a:tab pos="457200" algn="l"/>
              </a:tabLst>
              <a:defRPr/>
            </a:pPr>
            <a:r>
              <a:rPr lang="en-US" sz="1800" dirty="0" smtClean="0">
                <a:latin typeface="Arial" charset="0"/>
              </a:rPr>
              <a:t>Shout “Open door (and the location)!” once available egress point is found.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1"/>
          <p:cNvSpPr txBox="1">
            <a:spLocks noChangeArrowheads="1"/>
          </p:cNvSpPr>
          <p:nvPr/>
        </p:nvSpPr>
        <p:spPr bwMode="auto">
          <a:xfrm>
            <a:off x="223838" y="304800"/>
            <a:ext cx="87630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Accountability, Egress, &amp; Security Procedures Cont.</a:t>
            </a:r>
          </a:p>
        </p:txBody>
      </p:sp>
      <p:sp>
        <p:nvSpPr>
          <p:cNvPr id="35843" name="Text Box 12"/>
          <p:cNvSpPr txBox="1">
            <a:spLocks noChangeArrowheads="1"/>
          </p:cNvSpPr>
          <p:nvPr/>
        </p:nvSpPr>
        <p:spPr bwMode="auto">
          <a:xfrm>
            <a:off x="609600" y="1003300"/>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dirty="0">
                <a:solidFill>
                  <a:srgbClr val="990000"/>
                </a:solidFill>
                <a:latin typeface="Arial" charset="0"/>
                <a:cs typeface="Arial" charset="0"/>
              </a:rPr>
              <a:t>Crew </a:t>
            </a:r>
            <a:r>
              <a:rPr lang="en-US" sz="2600" b="1" u="sng" dirty="0" smtClean="0">
                <a:solidFill>
                  <a:srgbClr val="990000"/>
                </a:solidFill>
                <a:latin typeface="Arial" charset="0"/>
                <a:cs typeface="Arial" charset="0"/>
              </a:rPr>
              <a:t>Dry Egress Procedures </a:t>
            </a:r>
            <a:r>
              <a:rPr lang="en-US" sz="2600" b="1" u="sng" dirty="0">
                <a:solidFill>
                  <a:srgbClr val="990000"/>
                </a:solidFill>
                <a:latin typeface="Arial" charset="0"/>
                <a:cs typeface="Arial" charset="0"/>
              </a:rPr>
              <a:t>Cont.:</a:t>
            </a:r>
          </a:p>
        </p:txBody>
      </p:sp>
      <p:sp>
        <p:nvSpPr>
          <p:cNvPr id="7" name="Rectangle 6"/>
          <p:cNvSpPr>
            <a:spLocks noChangeArrowheads="1"/>
          </p:cNvSpPr>
          <p:nvPr/>
        </p:nvSpPr>
        <p:spPr bwMode="auto">
          <a:xfrm>
            <a:off x="-217705" y="3663950"/>
            <a:ext cx="5704105" cy="25853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1257300" lvl="0" indent="-342900">
              <a:buFont typeface="+mj-lt"/>
              <a:buAutoNum type="alphaLcPeriod"/>
            </a:pPr>
            <a:r>
              <a:rPr lang="en-US" sz="1800" dirty="0" smtClean="0">
                <a:latin typeface="Arial" pitchFamily="34" charset="0"/>
                <a:cs typeface="Arial" pitchFamily="34" charset="0"/>
              </a:rPr>
              <a:t>Provide first aid and summon medical aid.</a:t>
            </a:r>
          </a:p>
          <a:p>
            <a:pPr marL="1257300" indent="-342900">
              <a:buFont typeface="+mj-lt"/>
              <a:buAutoNum type="alphaLcPeriod"/>
            </a:pPr>
            <a:r>
              <a:rPr lang="en-US" sz="1800" dirty="0" smtClean="0">
                <a:latin typeface="Arial" pitchFamily="34" charset="0"/>
                <a:cs typeface="Arial" pitchFamily="34" charset="0"/>
              </a:rPr>
              <a:t>Inspect vehicle for fires and fire hazards.</a:t>
            </a:r>
          </a:p>
          <a:p>
            <a:pPr marL="1257300" indent="-342900">
              <a:buFont typeface="+mj-lt"/>
              <a:buAutoNum type="alphaLcPeriod"/>
            </a:pPr>
            <a:r>
              <a:rPr lang="en-US" sz="1800" dirty="0" smtClean="0">
                <a:latin typeface="Arial" pitchFamily="34" charset="0"/>
                <a:cs typeface="Arial" pitchFamily="34" charset="0"/>
              </a:rPr>
              <a:t>Recover weapons, ammunition, and sensitive items.</a:t>
            </a:r>
          </a:p>
          <a:p>
            <a:pPr marL="1257300" indent="-342900">
              <a:buFont typeface="+mj-lt"/>
              <a:buAutoNum type="alphaLcPeriod"/>
            </a:pPr>
            <a:r>
              <a:rPr lang="en-US" sz="1800" dirty="0" smtClean="0">
                <a:latin typeface="Arial" pitchFamily="34" charset="0"/>
                <a:cs typeface="Arial" pitchFamily="34" charset="0"/>
              </a:rPr>
              <a:t>Notify rescue personnel, remain at a safe distance, secure site.</a:t>
            </a:r>
          </a:p>
          <a:p>
            <a:pPr marL="1257300" indent="-342900">
              <a:buFont typeface="+mj-lt"/>
              <a:buAutoNum type="alphaLcPeriod"/>
            </a:pPr>
            <a:r>
              <a:rPr lang="en-US" sz="1800" dirty="0" smtClean="0">
                <a:latin typeface="Arial" pitchFamily="34" charset="0"/>
                <a:cs typeface="Arial" pitchFamily="34" charset="0"/>
              </a:rPr>
              <a:t>Assist in vehicle recovery, as required.</a:t>
            </a:r>
          </a:p>
          <a:p>
            <a:pPr marL="1257300" indent="-342900">
              <a:buFont typeface="+mj-lt"/>
              <a:buAutoNum type="alphaLcPeriod"/>
            </a:pPr>
            <a:r>
              <a:rPr lang="en-US" sz="1800" dirty="0" smtClean="0">
                <a:latin typeface="Arial" pitchFamily="34" charset="0"/>
                <a:cs typeface="Arial" pitchFamily="34" charset="0"/>
              </a:rPr>
              <a:t>Report mishap to higher headquarters.  </a:t>
            </a:r>
          </a:p>
          <a:p>
            <a:pPr marL="914400" lvl="1" indent="-457200">
              <a:spcBef>
                <a:spcPts val="0"/>
              </a:spcBef>
              <a:buFont typeface="+mj-lt"/>
              <a:buAutoNum type="arabicPeriod"/>
              <a:tabLst>
                <a:tab pos="457200" algn="l"/>
              </a:tabLst>
              <a:defRPr/>
            </a:pPr>
            <a:endParaRPr lang="en-US" sz="1800" dirty="0" smtClean="0">
              <a:latin typeface="Arial" charset="0"/>
            </a:endParaRPr>
          </a:p>
        </p:txBody>
      </p:sp>
      <p:sp>
        <p:nvSpPr>
          <p:cNvPr id="9" name="Rectangle 8"/>
          <p:cNvSpPr>
            <a:spLocks noChangeArrowheads="1"/>
          </p:cNvSpPr>
          <p:nvPr/>
        </p:nvSpPr>
        <p:spPr bwMode="auto">
          <a:xfrm>
            <a:off x="123377" y="1407026"/>
            <a:ext cx="8570680" cy="2339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914400" lvl="1" indent="-457200">
              <a:spcBef>
                <a:spcPts val="0"/>
              </a:spcBef>
              <a:buFont typeface="+mj-lt"/>
              <a:buAutoNum type="arabicPeriod" startAt="16"/>
              <a:tabLst>
                <a:tab pos="457200" algn="l"/>
              </a:tabLst>
              <a:defRPr/>
            </a:pPr>
            <a:r>
              <a:rPr lang="en-US" sz="1800" dirty="0" smtClean="0">
                <a:latin typeface="Arial" charset="0"/>
              </a:rPr>
              <a:t>Crack door/hatch and check for flames and/or incoming fire.</a:t>
            </a:r>
          </a:p>
          <a:p>
            <a:pPr marL="914400" lvl="1" indent="-457200">
              <a:spcBef>
                <a:spcPts val="0"/>
              </a:spcBef>
              <a:buFont typeface="+mj-lt"/>
              <a:buAutoNum type="arabicPeriod" startAt="16"/>
              <a:tabLst>
                <a:tab pos="457200" algn="l"/>
              </a:tabLst>
              <a:defRPr/>
            </a:pPr>
            <a:r>
              <a:rPr lang="en-US" sz="1800" dirty="0" smtClean="0">
                <a:latin typeface="Arial" charset="0"/>
              </a:rPr>
              <a:t>Activate fire extinguisher, as needed.</a:t>
            </a:r>
          </a:p>
          <a:p>
            <a:pPr marL="914400" lvl="1" indent="-457200">
              <a:spcBef>
                <a:spcPts val="0"/>
              </a:spcBef>
              <a:buFont typeface="+mj-lt"/>
              <a:buAutoNum type="arabicPeriod" startAt="16"/>
              <a:tabLst>
                <a:tab pos="457200" algn="l"/>
              </a:tabLst>
              <a:defRPr/>
            </a:pPr>
            <a:r>
              <a:rPr lang="en-US" sz="1800" dirty="0" smtClean="0">
                <a:latin typeface="Arial" charset="0"/>
              </a:rPr>
              <a:t>Ensure crewmembers know where the opening is and are heading for it.</a:t>
            </a:r>
          </a:p>
          <a:p>
            <a:pPr marL="914400" lvl="1" indent="-457200">
              <a:spcBef>
                <a:spcPts val="0"/>
              </a:spcBef>
              <a:buFont typeface="+mj-lt"/>
              <a:buAutoNum type="arabicPeriod" startAt="16"/>
              <a:tabLst>
                <a:tab pos="457200" algn="l"/>
              </a:tabLst>
              <a:defRPr/>
            </a:pPr>
            <a:r>
              <a:rPr lang="en-US" sz="1800" dirty="0" smtClean="0">
                <a:latin typeface="Arial" charset="0"/>
              </a:rPr>
              <a:t>Determine if crewmember(s) need assistance exiting the vehicle.</a:t>
            </a:r>
          </a:p>
          <a:p>
            <a:pPr marL="914400" lvl="1" indent="-457200">
              <a:spcBef>
                <a:spcPts val="0"/>
              </a:spcBef>
              <a:buFont typeface="+mj-lt"/>
              <a:buAutoNum type="arabicPeriod" startAt="16"/>
              <a:tabLst>
                <a:tab pos="457200" algn="l"/>
              </a:tabLst>
              <a:defRPr/>
            </a:pPr>
            <a:r>
              <a:rPr lang="en-US" sz="1800" dirty="0" smtClean="0">
                <a:latin typeface="Arial" charset="0"/>
              </a:rPr>
              <a:t>Assist moving injured crewmember(s),  as needed.</a:t>
            </a:r>
          </a:p>
          <a:p>
            <a:pPr marL="914400" lvl="1" indent="-457200">
              <a:spcBef>
                <a:spcPts val="0"/>
              </a:spcBef>
              <a:buFont typeface="+mj-lt"/>
              <a:buAutoNum type="arabicPeriod" startAt="16"/>
              <a:tabLst>
                <a:tab pos="457200" algn="l"/>
              </a:tabLst>
              <a:defRPr/>
            </a:pPr>
            <a:r>
              <a:rPr lang="en-US" sz="1800" dirty="0" smtClean="0">
                <a:latin typeface="Arial" charset="0"/>
              </a:rPr>
              <a:t>Exit vehicle with weapon.</a:t>
            </a:r>
          </a:p>
          <a:p>
            <a:pPr marL="914400" lvl="1" indent="-457200">
              <a:spcBef>
                <a:spcPts val="0"/>
              </a:spcBef>
              <a:buFont typeface="+mj-lt"/>
              <a:buAutoNum type="arabicPeriod" startAt="16"/>
              <a:tabLst>
                <a:tab pos="457200" algn="l"/>
              </a:tabLst>
              <a:defRPr/>
            </a:pPr>
            <a:r>
              <a:rPr lang="en-US" sz="1800" dirty="0" smtClean="0">
                <a:latin typeface="Arial" charset="0"/>
              </a:rPr>
              <a:t>Establish security.  </a:t>
            </a:r>
          </a:p>
          <a:p>
            <a:pPr marL="914400" lvl="1" indent="-457200">
              <a:spcBef>
                <a:spcPts val="0"/>
              </a:spcBef>
              <a:buFont typeface="+mj-lt"/>
              <a:buAutoNum type="arabicPeriod" startAt="16"/>
              <a:tabLst>
                <a:tab pos="457200" algn="l"/>
              </a:tabLst>
              <a:defRPr/>
            </a:pPr>
            <a:r>
              <a:rPr lang="en-US" sz="1800" dirty="0" smtClean="0">
                <a:latin typeface="Arial" charset="0"/>
              </a:rPr>
              <a:t>Once security is established:</a:t>
            </a:r>
            <a:r>
              <a:rPr lang="en-US" sz="1800" dirty="0" smtClean="0">
                <a:latin typeface="Arial" pitchFamily="34" charset="0"/>
                <a:cs typeface="Arial" pitchFamily="34" charset="0"/>
              </a:rPr>
              <a:t>  </a:t>
            </a:r>
          </a:p>
        </p:txBody>
      </p:sp>
      <p:pic>
        <p:nvPicPr>
          <p:cNvPr id="10" name="Picture 9" descr="278B3483"/>
          <p:cNvPicPr>
            <a:picLocks noChangeAspect="1" noChangeArrowheads="1"/>
          </p:cNvPicPr>
          <p:nvPr/>
        </p:nvPicPr>
        <p:blipFill>
          <a:blip r:embed="rId3" cstate="print"/>
          <a:srcRect l="10268" t="50893" r="49413" b="13943"/>
          <a:stretch>
            <a:fillRect/>
          </a:stretch>
        </p:blipFill>
        <p:spPr bwMode="auto">
          <a:xfrm>
            <a:off x="5558971" y="2960913"/>
            <a:ext cx="3120572" cy="3033486"/>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1"/>
          <p:cNvSpPr txBox="1">
            <a:spLocks noChangeArrowheads="1"/>
          </p:cNvSpPr>
          <p:nvPr/>
        </p:nvSpPr>
        <p:spPr bwMode="auto">
          <a:xfrm>
            <a:off x="223838" y="304800"/>
            <a:ext cx="87630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Accountability, Egress, &amp; Security Procedures Cont.</a:t>
            </a:r>
          </a:p>
        </p:txBody>
      </p:sp>
      <p:sp>
        <p:nvSpPr>
          <p:cNvPr id="35843" name="Text Box 12"/>
          <p:cNvSpPr txBox="1">
            <a:spLocks noChangeArrowheads="1"/>
          </p:cNvSpPr>
          <p:nvPr/>
        </p:nvSpPr>
        <p:spPr bwMode="auto">
          <a:xfrm>
            <a:off x="609600" y="1003300"/>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dirty="0">
                <a:solidFill>
                  <a:srgbClr val="990000"/>
                </a:solidFill>
                <a:latin typeface="Arial" charset="0"/>
                <a:cs typeface="Arial" charset="0"/>
              </a:rPr>
              <a:t>Crew </a:t>
            </a:r>
            <a:r>
              <a:rPr lang="en-US" sz="2600" b="1" u="sng" dirty="0" smtClean="0">
                <a:solidFill>
                  <a:srgbClr val="990000"/>
                </a:solidFill>
                <a:latin typeface="Arial" charset="0"/>
                <a:cs typeface="Arial" charset="0"/>
              </a:rPr>
              <a:t>Wet Egress Procedure Differences:</a:t>
            </a:r>
            <a:endParaRPr lang="en-US" sz="2600" b="1" u="sng" dirty="0">
              <a:solidFill>
                <a:srgbClr val="990000"/>
              </a:solidFill>
              <a:latin typeface="Arial" charset="0"/>
              <a:cs typeface="Arial" charset="0"/>
            </a:endParaRPr>
          </a:p>
        </p:txBody>
      </p:sp>
      <p:pic>
        <p:nvPicPr>
          <p:cNvPr id="6" name="Picture 2" descr="C:\Documents and Settings\adam.dupree\My Documents\Dupree\Underwater Egress Trg (UET)\Gx\Copy of MAET underwater.jpg"/>
          <p:cNvPicPr>
            <a:picLocks noChangeAspect="1" noChangeArrowheads="1"/>
          </p:cNvPicPr>
          <p:nvPr/>
        </p:nvPicPr>
        <p:blipFill>
          <a:blip r:embed="rId3" cstate="print"/>
          <a:srcRect/>
          <a:stretch>
            <a:fillRect/>
          </a:stretch>
        </p:blipFill>
        <p:spPr bwMode="auto">
          <a:xfrm>
            <a:off x="1712686" y="1862136"/>
            <a:ext cx="5776685" cy="3653294"/>
          </a:xfrm>
          <a:prstGeom prst="rect">
            <a:avLst/>
          </a:prstGeom>
          <a:noFill/>
          <a:ln w="19050">
            <a:solidFill>
              <a:schemeClr val="tx1"/>
            </a:solidFill>
            <a:miter lim="800000"/>
            <a:headEnd/>
            <a:tailEnd/>
          </a:ln>
        </p:spPr>
      </p:pic>
      <p:sp>
        <p:nvSpPr>
          <p:cNvPr id="13" name="Rectangle 12"/>
          <p:cNvSpPr/>
          <p:nvPr/>
        </p:nvSpPr>
        <p:spPr>
          <a:xfrm>
            <a:off x="2605557" y="5609288"/>
            <a:ext cx="3970959" cy="400110"/>
          </a:xfrm>
          <a:prstGeom prst="rect">
            <a:avLst/>
          </a:prstGeom>
        </p:spPr>
        <p:txBody>
          <a:bodyPr wrap="none">
            <a:spAutoFit/>
          </a:bodyPr>
          <a:lstStyle/>
          <a:p>
            <a:r>
              <a:rPr lang="en-US" dirty="0" smtClean="0">
                <a:latin typeface="Arial" charset="0"/>
              </a:rPr>
              <a:t>Use reference points and get out!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1"/>
          <p:cNvSpPr txBox="1">
            <a:spLocks noChangeArrowheads="1"/>
          </p:cNvSpPr>
          <p:nvPr/>
        </p:nvSpPr>
        <p:spPr bwMode="auto">
          <a:xfrm>
            <a:off x="223838" y="304800"/>
            <a:ext cx="87630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Accountability, Egress, &amp; Security Procedures Cont.</a:t>
            </a:r>
          </a:p>
        </p:txBody>
      </p:sp>
      <p:sp>
        <p:nvSpPr>
          <p:cNvPr id="35843" name="Text Box 12"/>
          <p:cNvSpPr txBox="1">
            <a:spLocks noChangeArrowheads="1"/>
          </p:cNvSpPr>
          <p:nvPr/>
        </p:nvSpPr>
        <p:spPr bwMode="auto">
          <a:xfrm>
            <a:off x="609600" y="1003300"/>
            <a:ext cx="7239000" cy="488950"/>
          </a:xfrm>
          <a:prstGeom prst="rect">
            <a:avLst/>
          </a:prstGeom>
          <a:noFill/>
          <a:ln w="9525">
            <a:noFill/>
            <a:miter lim="800000"/>
            <a:headEnd/>
            <a:tailEnd/>
          </a:ln>
        </p:spPr>
        <p:txBody>
          <a:bodyPr>
            <a:spAutoFit/>
          </a:bodyPr>
          <a:lstStyle/>
          <a:p>
            <a:pPr marL="342900" indent="-342900">
              <a:spcBef>
                <a:spcPct val="50000"/>
              </a:spcBef>
            </a:pPr>
            <a:r>
              <a:rPr lang="en-US" sz="2600" b="1" u="sng" dirty="0" smtClean="0">
                <a:solidFill>
                  <a:srgbClr val="990000"/>
                </a:solidFill>
                <a:latin typeface="Arial" charset="0"/>
                <a:cs typeface="Arial" charset="0"/>
              </a:rPr>
              <a:t>Wet Rescue Procedures:</a:t>
            </a:r>
            <a:endParaRPr lang="en-US" sz="2600" b="1" u="sng" dirty="0">
              <a:solidFill>
                <a:srgbClr val="990000"/>
              </a:solidFill>
              <a:latin typeface="Arial" charset="0"/>
              <a:cs typeface="Arial" charset="0"/>
            </a:endParaRPr>
          </a:p>
        </p:txBody>
      </p:sp>
      <p:pic>
        <p:nvPicPr>
          <p:cNvPr id="4101" name="Picture 5" descr="C:\Documents and Settings\adam.dupree\My Documents\Dupree\MRAP Egress Trainer - MET &amp; DRET\Gx\water rescue.jpg"/>
          <p:cNvPicPr>
            <a:picLocks noChangeAspect="1" noChangeArrowheads="1"/>
          </p:cNvPicPr>
          <p:nvPr/>
        </p:nvPicPr>
        <p:blipFill>
          <a:blip r:embed="rId3" cstate="print"/>
          <a:srcRect/>
          <a:stretch>
            <a:fillRect/>
          </a:stretch>
        </p:blipFill>
        <p:spPr bwMode="auto">
          <a:xfrm>
            <a:off x="1683657" y="1868486"/>
            <a:ext cx="5805714" cy="3646943"/>
          </a:xfrm>
          <a:prstGeom prst="rect">
            <a:avLst/>
          </a:prstGeom>
          <a:noFill/>
          <a:ln w="19050">
            <a:solidFill>
              <a:schemeClr val="tx1"/>
            </a:solidFill>
            <a:miter lim="800000"/>
            <a:headEnd/>
            <a:tailEnd/>
          </a:ln>
        </p:spPr>
      </p:pic>
      <p:sp>
        <p:nvSpPr>
          <p:cNvPr id="4102" name="Rectangle 6"/>
          <p:cNvSpPr>
            <a:spLocks noChangeArrowheads="1"/>
          </p:cNvSpPr>
          <p:nvPr/>
        </p:nvSpPr>
        <p:spPr bwMode="auto">
          <a:xfrm>
            <a:off x="5195675" y="5563736"/>
            <a:ext cx="238078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Arial" pitchFamily="34" charset="0"/>
                <a:ea typeface="Calibri" pitchFamily="34" charset="0"/>
                <a:cs typeface="Times New Roman" pitchFamily="18" charset="0"/>
              </a:rPr>
              <a:t>http://commons.wikimedia.org/wiki/User:Hebster</a:t>
            </a:r>
            <a:endParaRPr kumimoji="0" lang="en-US" sz="800" b="0"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9"/>
          <p:cNvSpPr txBox="1">
            <a:spLocks noChangeArrowheads="1"/>
          </p:cNvSpPr>
          <p:nvPr/>
        </p:nvSpPr>
        <p:spPr bwMode="auto">
          <a:xfrm>
            <a:off x="223838" y="304800"/>
            <a:ext cx="87630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Accountability, Egress, &amp; Security Procedures Cont.</a:t>
            </a:r>
          </a:p>
        </p:txBody>
      </p:sp>
      <p:sp>
        <p:nvSpPr>
          <p:cNvPr id="36868" name="Text Box 20"/>
          <p:cNvSpPr txBox="1">
            <a:spLocks noChangeArrowheads="1"/>
          </p:cNvSpPr>
          <p:nvPr/>
        </p:nvSpPr>
        <p:spPr bwMode="auto">
          <a:xfrm>
            <a:off x="609600" y="1003300"/>
            <a:ext cx="78867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Establishing Security After Egress:</a:t>
            </a:r>
          </a:p>
        </p:txBody>
      </p:sp>
      <p:sp>
        <p:nvSpPr>
          <p:cNvPr id="6" name="Text Box 9"/>
          <p:cNvSpPr txBox="1">
            <a:spLocks noChangeArrowheads="1"/>
          </p:cNvSpPr>
          <p:nvPr/>
        </p:nvSpPr>
        <p:spPr bwMode="auto">
          <a:xfrm>
            <a:off x="609600" y="1468438"/>
            <a:ext cx="7239000" cy="396875"/>
          </a:xfrm>
          <a:prstGeom prst="rect">
            <a:avLst/>
          </a:prstGeom>
          <a:noFill/>
          <a:ln w="9525" algn="ctr">
            <a:noFill/>
            <a:miter lim="800000"/>
            <a:headEnd/>
            <a:tailEnd/>
          </a:ln>
        </p:spPr>
        <p:txBody>
          <a:bodyPr>
            <a:spAutoFit/>
          </a:bodyPr>
          <a:lstStyle/>
          <a:p>
            <a:pPr marL="342900" indent="-342900">
              <a:spcBef>
                <a:spcPct val="50000"/>
              </a:spcBef>
            </a:pPr>
            <a:r>
              <a:rPr lang="en-US" b="1" u="sng" dirty="0" smtClean="0">
                <a:latin typeface="Arial" charset="0"/>
                <a:cs typeface="Arial" charset="0"/>
              </a:rPr>
              <a:t>Without </a:t>
            </a:r>
            <a:r>
              <a:rPr lang="en-US" b="1" u="sng" dirty="0">
                <a:latin typeface="Arial" charset="0"/>
                <a:cs typeface="Arial" charset="0"/>
              </a:rPr>
              <a:t>Injuries</a:t>
            </a:r>
          </a:p>
        </p:txBody>
      </p:sp>
      <p:pic>
        <p:nvPicPr>
          <p:cNvPr id="7" name="Picture 5" descr="humvee-180-sldrs"/>
          <p:cNvPicPr>
            <a:picLocks noChangeAspect="1" noChangeArrowheads="1"/>
          </p:cNvPicPr>
          <p:nvPr/>
        </p:nvPicPr>
        <p:blipFill>
          <a:blip r:embed="rId3" cstate="print"/>
          <a:srcRect/>
          <a:stretch>
            <a:fillRect/>
          </a:stretch>
        </p:blipFill>
        <p:spPr bwMode="auto">
          <a:xfrm>
            <a:off x="4883150" y="1895475"/>
            <a:ext cx="2989263" cy="4094163"/>
          </a:xfrm>
          <a:prstGeom prst="rect">
            <a:avLst/>
          </a:prstGeom>
          <a:noFill/>
          <a:ln w="19050">
            <a:solidFill>
              <a:schemeClr val="tx1"/>
            </a:solidFill>
            <a:miter lim="800000"/>
            <a:headEnd/>
            <a:tailEnd/>
          </a:ln>
        </p:spPr>
      </p:pic>
      <p:pic>
        <p:nvPicPr>
          <p:cNvPr id="8" name="Picture 7" descr="humvee-sldrs_side_new.jpg"/>
          <p:cNvPicPr>
            <a:picLocks noChangeAspect="1"/>
          </p:cNvPicPr>
          <p:nvPr/>
        </p:nvPicPr>
        <p:blipFill>
          <a:blip r:embed="rId4" cstate="print"/>
          <a:srcRect/>
          <a:stretch>
            <a:fillRect/>
          </a:stretch>
        </p:blipFill>
        <p:spPr bwMode="auto">
          <a:xfrm>
            <a:off x="1503363" y="1895475"/>
            <a:ext cx="2995612" cy="4098925"/>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7"/>
          <p:cNvSpPr txBox="1">
            <a:spLocks noChangeArrowheads="1"/>
          </p:cNvSpPr>
          <p:nvPr/>
        </p:nvSpPr>
        <p:spPr bwMode="auto">
          <a:xfrm>
            <a:off x="223838" y="304800"/>
            <a:ext cx="87630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Accountability, Egress, &amp; Security Procedures Cont.</a:t>
            </a:r>
          </a:p>
        </p:txBody>
      </p:sp>
      <p:sp>
        <p:nvSpPr>
          <p:cNvPr id="38915" name="Text Box 8"/>
          <p:cNvSpPr txBox="1">
            <a:spLocks noChangeArrowheads="1"/>
          </p:cNvSpPr>
          <p:nvPr/>
        </p:nvSpPr>
        <p:spPr bwMode="auto">
          <a:xfrm>
            <a:off x="609600" y="1003300"/>
            <a:ext cx="7886700" cy="488950"/>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cs typeface="Arial" charset="0"/>
              </a:rPr>
              <a:t>Establishing Security After Egress Cont.:</a:t>
            </a:r>
          </a:p>
        </p:txBody>
      </p:sp>
      <p:sp>
        <p:nvSpPr>
          <p:cNvPr id="38916" name="Text Box 9"/>
          <p:cNvSpPr txBox="1">
            <a:spLocks noChangeArrowheads="1"/>
          </p:cNvSpPr>
          <p:nvPr/>
        </p:nvSpPr>
        <p:spPr bwMode="auto">
          <a:xfrm>
            <a:off x="609600" y="1468438"/>
            <a:ext cx="7239000" cy="396875"/>
          </a:xfrm>
          <a:prstGeom prst="rect">
            <a:avLst/>
          </a:prstGeom>
          <a:noFill/>
          <a:ln w="9525" algn="ctr">
            <a:noFill/>
            <a:miter lim="800000"/>
            <a:headEnd/>
            <a:tailEnd/>
          </a:ln>
        </p:spPr>
        <p:txBody>
          <a:bodyPr>
            <a:spAutoFit/>
          </a:bodyPr>
          <a:lstStyle/>
          <a:p>
            <a:pPr marL="342900" indent="-342900">
              <a:spcBef>
                <a:spcPct val="50000"/>
              </a:spcBef>
            </a:pPr>
            <a:r>
              <a:rPr lang="en-US" b="1" u="sng" dirty="0">
                <a:latin typeface="Arial" charset="0"/>
                <a:cs typeface="Arial" charset="0"/>
              </a:rPr>
              <a:t>With Injuries</a:t>
            </a:r>
          </a:p>
        </p:txBody>
      </p:sp>
      <p:pic>
        <p:nvPicPr>
          <p:cNvPr id="38917" name="Picture 9" descr="humvee-sldrs_injured.jpg"/>
          <p:cNvPicPr>
            <a:picLocks noChangeAspect="1"/>
          </p:cNvPicPr>
          <p:nvPr/>
        </p:nvPicPr>
        <p:blipFill>
          <a:blip r:embed="rId3" cstate="print"/>
          <a:srcRect/>
          <a:stretch>
            <a:fillRect/>
          </a:stretch>
        </p:blipFill>
        <p:spPr bwMode="auto">
          <a:xfrm>
            <a:off x="2768600" y="1901825"/>
            <a:ext cx="3594100" cy="409575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39939"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39940"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39941"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39942" name="Text Box 6"/>
          <p:cNvSpPr txBox="1">
            <a:spLocks noChangeArrowheads="1"/>
          </p:cNvSpPr>
          <p:nvPr/>
        </p:nvSpPr>
        <p:spPr bwMode="auto">
          <a:xfrm>
            <a:off x="812800" y="1663700"/>
            <a:ext cx="6400800" cy="492125"/>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rPr>
              <a:t>Comprehension Check</a:t>
            </a:r>
            <a:r>
              <a:rPr lang="en-US" sz="1200" b="1" u="sng">
                <a:solidFill>
                  <a:srgbClr val="990000"/>
                </a:solidFill>
                <a:latin typeface="Arial" charset="0"/>
              </a:rPr>
              <a:t> (click)</a:t>
            </a:r>
            <a:endParaRPr lang="en-US" sz="1200">
              <a:latin typeface="Arial" charset="0"/>
            </a:endParaRPr>
          </a:p>
        </p:txBody>
      </p:sp>
      <p:sp>
        <p:nvSpPr>
          <p:cNvPr id="39943" name="Text Box 6"/>
          <p:cNvSpPr txBox="1">
            <a:spLocks noChangeArrowheads="1"/>
          </p:cNvSpPr>
          <p:nvPr/>
        </p:nvSpPr>
        <p:spPr bwMode="auto">
          <a:xfrm>
            <a:off x="812800" y="1066800"/>
            <a:ext cx="6388100" cy="492125"/>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rPr>
              <a:t>Questions?</a:t>
            </a:r>
          </a:p>
        </p:txBody>
      </p:sp>
      <p:sp>
        <p:nvSpPr>
          <p:cNvPr id="9" name="Text Box 6"/>
          <p:cNvSpPr txBox="1">
            <a:spLocks noChangeArrowheads="1"/>
          </p:cNvSpPr>
          <p:nvPr/>
        </p:nvSpPr>
        <p:spPr bwMode="auto">
          <a:xfrm>
            <a:off x="812800" y="2095500"/>
            <a:ext cx="7969250" cy="769938"/>
          </a:xfrm>
          <a:prstGeom prst="rect">
            <a:avLst/>
          </a:prstGeom>
          <a:noFill/>
          <a:ln w="9525">
            <a:noFill/>
            <a:miter lim="800000"/>
            <a:headEnd/>
            <a:tailEnd/>
          </a:ln>
        </p:spPr>
        <p:txBody>
          <a:bodyPr>
            <a:spAutoFit/>
          </a:bodyPr>
          <a:lstStyle/>
          <a:p>
            <a:r>
              <a:rPr lang="en-US" sz="2200" dirty="0">
                <a:latin typeface="Arial" charset="0"/>
              </a:rPr>
              <a:t>What is the most important thing to do before you release your </a:t>
            </a:r>
            <a:r>
              <a:rPr lang="en-US" sz="2200" dirty="0" smtClean="0">
                <a:latin typeface="Arial" charset="0"/>
              </a:rPr>
              <a:t>seatbelt </a:t>
            </a:r>
            <a:r>
              <a:rPr lang="en-US" sz="2200" dirty="0">
                <a:latin typeface="Arial" charset="0"/>
              </a:rPr>
              <a:t>after a dry rollover?</a:t>
            </a:r>
          </a:p>
        </p:txBody>
      </p:sp>
      <p:sp>
        <p:nvSpPr>
          <p:cNvPr id="10" name="Text Box 6"/>
          <p:cNvSpPr txBox="1">
            <a:spLocks noChangeArrowheads="1"/>
          </p:cNvSpPr>
          <p:nvPr/>
        </p:nvSpPr>
        <p:spPr bwMode="auto">
          <a:xfrm>
            <a:off x="812801" y="2931885"/>
            <a:ext cx="7910513" cy="1016000"/>
          </a:xfrm>
          <a:prstGeom prst="rect">
            <a:avLst/>
          </a:prstGeom>
          <a:noFill/>
          <a:ln w="9525">
            <a:noFill/>
            <a:miter lim="800000"/>
            <a:headEnd/>
            <a:tailEnd/>
          </a:ln>
        </p:spPr>
        <p:txBody>
          <a:bodyPr>
            <a:spAutoFit/>
          </a:bodyPr>
          <a:lstStyle/>
          <a:p>
            <a:r>
              <a:rPr lang="en-US" i="1" dirty="0">
                <a:latin typeface="Arial" charset="0"/>
              </a:rPr>
              <a:t>You should not unlatch your </a:t>
            </a:r>
            <a:r>
              <a:rPr lang="en-US" i="1" dirty="0" smtClean="0">
                <a:latin typeface="Arial" charset="0"/>
              </a:rPr>
              <a:t>seatbelt </a:t>
            </a:r>
            <a:r>
              <a:rPr lang="en-US" i="1" dirty="0">
                <a:latin typeface="Arial" charset="0"/>
              </a:rPr>
              <a:t>until you have properly braced yourself.  You should be prepared to fall!  You should protect your neck at all costs by tucking your head!</a:t>
            </a:r>
          </a:p>
        </p:txBody>
      </p:sp>
      <p:sp>
        <p:nvSpPr>
          <p:cNvPr id="11" name="Text Box 6"/>
          <p:cNvSpPr txBox="1">
            <a:spLocks noChangeArrowheads="1"/>
          </p:cNvSpPr>
          <p:nvPr/>
        </p:nvSpPr>
        <p:spPr bwMode="auto">
          <a:xfrm>
            <a:off x="812799" y="2100263"/>
            <a:ext cx="7874000" cy="769441"/>
          </a:xfrm>
          <a:prstGeom prst="rect">
            <a:avLst/>
          </a:prstGeom>
          <a:noFill/>
          <a:ln w="9525">
            <a:noFill/>
            <a:miter lim="800000"/>
            <a:headEnd/>
            <a:tailEnd/>
          </a:ln>
        </p:spPr>
        <p:txBody>
          <a:bodyPr>
            <a:spAutoFit/>
          </a:bodyPr>
          <a:lstStyle/>
          <a:p>
            <a:r>
              <a:rPr lang="en-US" sz="2200" dirty="0">
                <a:latin typeface="Arial" charset="0"/>
              </a:rPr>
              <a:t>What should you use to maintain your orientation </a:t>
            </a:r>
            <a:r>
              <a:rPr lang="en-US" sz="2200" dirty="0" smtClean="0">
                <a:latin typeface="Arial" charset="0"/>
              </a:rPr>
              <a:t>after </a:t>
            </a:r>
            <a:r>
              <a:rPr lang="en-US" sz="2200" dirty="0">
                <a:latin typeface="Arial" charset="0"/>
              </a:rPr>
              <a:t>a </a:t>
            </a:r>
            <a:r>
              <a:rPr lang="en-US" sz="2200" dirty="0" smtClean="0">
                <a:latin typeface="Arial" charset="0"/>
              </a:rPr>
              <a:t>rollover given little or no visibility?</a:t>
            </a:r>
            <a:endParaRPr lang="en-US" sz="2200" dirty="0">
              <a:latin typeface="Arial" charset="0"/>
            </a:endParaRPr>
          </a:p>
        </p:txBody>
      </p:sp>
      <p:sp>
        <p:nvSpPr>
          <p:cNvPr id="12" name="Text Box 6"/>
          <p:cNvSpPr txBox="1">
            <a:spLocks noChangeArrowheads="1"/>
          </p:cNvSpPr>
          <p:nvPr/>
        </p:nvSpPr>
        <p:spPr bwMode="auto">
          <a:xfrm>
            <a:off x="798286" y="3280003"/>
            <a:ext cx="6680200" cy="400050"/>
          </a:xfrm>
          <a:prstGeom prst="rect">
            <a:avLst/>
          </a:prstGeom>
          <a:noFill/>
          <a:ln w="9525">
            <a:noFill/>
            <a:miter lim="800000"/>
            <a:headEnd/>
            <a:tailEnd/>
          </a:ln>
        </p:spPr>
        <p:txBody>
          <a:bodyPr>
            <a:spAutoFit/>
          </a:bodyPr>
          <a:lstStyle/>
          <a:p>
            <a:r>
              <a:rPr lang="en-US" i="1" dirty="0" smtClean="0">
                <a:latin typeface="Arial" charset="0"/>
              </a:rPr>
              <a:t>Physical reference points</a:t>
            </a:r>
            <a:endParaRPr lang="en-US" i="1" dirty="0">
              <a:latin typeface="Arial" charset="0"/>
            </a:endParaRPr>
          </a:p>
        </p:txBody>
      </p:sp>
      <p:sp>
        <p:nvSpPr>
          <p:cNvPr id="13" name="Text Box 6"/>
          <p:cNvSpPr txBox="1">
            <a:spLocks noChangeArrowheads="1"/>
          </p:cNvSpPr>
          <p:nvPr/>
        </p:nvSpPr>
        <p:spPr bwMode="auto">
          <a:xfrm>
            <a:off x="783771" y="2099811"/>
            <a:ext cx="8013700" cy="769937"/>
          </a:xfrm>
          <a:prstGeom prst="rect">
            <a:avLst/>
          </a:prstGeom>
          <a:noFill/>
          <a:ln w="9525">
            <a:noFill/>
            <a:miter lim="800000"/>
            <a:headEnd/>
            <a:tailEnd/>
          </a:ln>
        </p:spPr>
        <p:txBody>
          <a:bodyPr>
            <a:spAutoFit/>
          </a:bodyPr>
          <a:lstStyle/>
          <a:p>
            <a:r>
              <a:rPr lang="en-US" sz="2200" dirty="0">
                <a:latin typeface="Arial" charset="0"/>
              </a:rPr>
              <a:t>If a </a:t>
            </a:r>
            <a:r>
              <a:rPr lang="en-US" sz="2200" dirty="0" smtClean="0">
                <a:latin typeface="Arial" charset="0"/>
              </a:rPr>
              <a:t>Marine has a major bleeding injury after a dry rollover, what should you do?</a:t>
            </a:r>
            <a:endParaRPr lang="en-US" sz="2200" dirty="0">
              <a:latin typeface="Arial" charset="0"/>
            </a:endParaRPr>
          </a:p>
        </p:txBody>
      </p:sp>
      <p:sp>
        <p:nvSpPr>
          <p:cNvPr id="14" name="Text Box 6"/>
          <p:cNvSpPr txBox="1">
            <a:spLocks noChangeArrowheads="1"/>
          </p:cNvSpPr>
          <p:nvPr/>
        </p:nvSpPr>
        <p:spPr bwMode="auto">
          <a:xfrm>
            <a:off x="827766" y="3273877"/>
            <a:ext cx="7912100" cy="1015663"/>
          </a:xfrm>
          <a:prstGeom prst="rect">
            <a:avLst/>
          </a:prstGeom>
          <a:noFill/>
          <a:ln w="9525">
            <a:noFill/>
            <a:miter lim="800000"/>
            <a:headEnd/>
            <a:tailEnd/>
          </a:ln>
        </p:spPr>
        <p:txBody>
          <a:bodyPr>
            <a:spAutoFit/>
          </a:bodyPr>
          <a:lstStyle/>
          <a:p>
            <a:r>
              <a:rPr lang="en-US" i="1" dirty="0" smtClean="0">
                <a:latin typeface="Arial" charset="0"/>
              </a:rPr>
              <a:t>Administer buddy-aid and apply a tourniquet immediately to stop major bleeding injuries before dry egress unless immediate evacuation is necessary due to smoke, fire, submersion, etc.</a:t>
            </a:r>
            <a:endParaRPr lang="en-US" i="1" dirty="0">
              <a:latin typeface="Arial" charset="0"/>
            </a:endParaRPr>
          </a:p>
        </p:txBody>
      </p:sp>
      <p:sp>
        <p:nvSpPr>
          <p:cNvPr id="15" name="Text Box 6"/>
          <p:cNvSpPr txBox="1">
            <a:spLocks noChangeArrowheads="1"/>
          </p:cNvSpPr>
          <p:nvPr/>
        </p:nvSpPr>
        <p:spPr bwMode="auto">
          <a:xfrm>
            <a:off x="812800" y="4284663"/>
            <a:ext cx="4093029" cy="1785104"/>
          </a:xfrm>
          <a:prstGeom prst="rect">
            <a:avLst/>
          </a:prstGeom>
          <a:noFill/>
          <a:ln w="9525">
            <a:noFill/>
            <a:miter lim="800000"/>
            <a:headEnd/>
            <a:tailEnd/>
          </a:ln>
        </p:spPr>
        <p:txBody>
          <a:bodyPr wrap="square">
            <a:spAutoFit/>
          </a:bodyPr>
          <a:lstStyle/>
          <a:p>
            <a:pPr marL="342900" indent="-342900">
              <a:spcBef>
                <a:spcPct val="50000"/>
              </a:spcBef>
            </a:pPr>
            <a:r>
              <a:rPr lang="en-US" sz="2600" b="1" u="sng" dirty="0">
                <a:solidFill>
                  <a:srgbClr val="990000"/>
                </a:solidFill>
                <a:latin typeface="Arial" charset="0"/>
              </a:rPr>
              <a:t>Review</a:t>
            </a:r>
          </a:p>
          <a:p>
            <a:pPr marL="342900" indent="-342900">
              <a:spcBef>
                <a:spcPct val="50000"/>
              </a:spcBef>
              <a:buFontTx/>
              <a:buChar char="•"/>
            </a:pPr>
            <a:r>
              <a:rPr lang="en-US" sz="2400" dirty="0" smtClean="0">
                <a:latin typeface="Arial" charset="0"/>
              </a:rPr>
              <a:t>Egress</a:t>
            </a:r>
          </a:p>
          <a:p>
            <a:pPr marL="342900" indent="-342900">
              <a:spcBef>
                <a:spcPts val="0"/>
              </a:spcBef>
              <a:buFontTx/>
              <a:buChar char="•"/>
            </a:pPr>
            <a:r>
              <a:rPr lang="en-US" sz="2400" dirty="0" smtClean="0">
                <a:latin typeface="Arial" charset="0"/>
              </a:rPr>
              <a:t>Account for crewmembers</a:t>
            </a:r>
            <a:endParaRPr lang="en-US" sz="2400" dirty="0">
              <a:latin typeface="Arial" charset="0"/>
            </a:endParaRPr>
          </a:p>
          <a:p>
            <a:pPr marL="342900" indent="-342900">
              <a:buFontTx/>
              <a:buChar char="•"/>
            </a:pPr>
            <a:r>
              <a:rPr lang="en-US" sz="2400" dirty="0" smtClean="0">
                <a:latin typeface="Arial" charset="0"/>
              </a:rPr>
              <a:t>Establishing security</a:t>
            </a:r>
            <a:endParaRPr lang="en-US" sz="2400" dirty="0">
              <a:latin typeface="Arial" charset="0"/>
            </a:endParaRPr>
          </a:p>
        </p:txBody>
      </p:sp>
      <p:sp>
        <p:nvSpPr>
          <p:cNvPr id="18" name="Text Box 6"/>
          <p:cNvSpPr txBox="1">
            <a:spLocks noChangeArrowheads="1"/>
          </p:cNvSpPr>
          <p:nvPr/>
        </p:nvSpPr>
        <p:spPr bwMode="auto">
          <a:xfrm>
            <a:off x="812797" y="2099810"/>
            <a:ext cx="8013700" cy="769937"/>
          </a:xfrm>
          <a:prstGeom prst="rect">
            <a:avLst/>
          </a:prstGeom>
          <a:noFill/>
          <a:ln w="9525">
            <a:noFill/>
            <a:miter lim="800000"/>
            <a:headEnd/>
            <a:tailEnd/>
          </a:ln>
        </p:spPr>
        <p:txBody>
          <a:bodyPr>
            <a:spAutoFit/>
          </a:bodyPr>
          <a:lstStyle/>
          <a:p>
            <a:r>
              <a:rPr lang="en-US" sz="2200" dirty="0">
                <a:latin typeface="Arial" charset="0"/>
              </a:rPr>
              <a:t>After a dry rollover, where should the 2nd Marine to egress post security?</a:t>
            </a:r>
          </a:p>
        </p:txBody>
      </p:sp>
      <p:sp>
        <p:nvSpPr>
          <p:cNvPr id="19" name="Text Box 6"/>
          <p:cNvSpPr txBox="1">
            <a:spLocks noChangeArrowheads="1"/>
          </p:cNvSpPr>
          <p:nvPr/>
        </p:nvSpPr>
        <p:spPr bwMode="auto">
          <a:xfrm>
            <a:off x="783771" y="3272971"/>
            <a:ext cx="7912100" cy="400050"/>
          </a:xfrm>
          <a:prstGeom prst="rect">
            <a:avLst/>
          </a:prstGeom>
          <a:noFill/>
          <a:ln w="9525">
            <a:noFill/>
            <a:miter lim="800000"/>
            <a:headEnd/>
            <a:tailEnd/>
          </a:ln>
        </p:spPr>
        <p:txBody>
          <a:bodyPr>
            <a:spAutoFit/>
          </a:bodyPr>
          <a:lstStyle/>
          <a:p>
            <a:r>
              <a:rPr lang="en-US" i="1" dirty="0">
                <a:latin typeface="Arial" charset="0"/>
              </a:rPr>
              <a:t>The 6 o’clock position relative to the 1st Marine</a:t>
            </a:r>
          </a:p>
        </p:txBody>
      </p:sp>
      <p:sp>
        <p:nvSpPr>
          <p:cNvPr id="21" name="Text Box 6"/>
          <p:cNvSpPr txBox="1">
            <a:spLocks noChangeArrowheads="1"/>
          </p:cNvSpPr>
          <p:nvPr/>
        </p:nvSpPr>
        <p:spPr bwMode="auto">
          <a:xfrm>
            <a:off x="805543" y="2104574"/>
            <a:ext cx="7969250" cy="1107996"/>
          </a:xfrm>
          <a:prstGeom prst="rect">
            <a:avLst/>
          </a:prstGeom>
          <a:noFill/>
          <a:ln w="9525">
            <a:noFill/>
            <a:miter lim="800000"/>
            <a:headEnd/>
            <a:tailEnd/>
          </a:ln>
        </p:spPr>
        <p:txBody>
          <a:bodyPr>
            <a:spAutoFit/>
          </a:bodyPr>
          <a:lstStyle/>
          <a:p>
            <a:r>
              <a:rPr lang="en-US" sz="2200" dirty="0" smtClean="0">
                <a:latin typeface="Arial" charset="0"/>
              </a:rPr>
              <a:t>After a dry rollover, what should you check/determine before releasing your seatbelt to reduce the chances of injuring one of your fellow crewmembers?</a:t>
            </a:r>
            <a:endParaRPr lang="en-US" sz="2200" dirty="0">
              <a:latin typeface="Arial" charset="0"/>
            </a:endParaRPr>
          </a:p>
        </p:txBody>
      </p:sp>
      <p:sp>
        <p:nvSpPr>
          <p:cNvPr id="22" name="Text Box 6"/>
          <p:cNvSpPr txBox="1">
            <a:spLocks noChangeArrowheads="1"/>
          </p:cNvSpPr>
          <p:nvPr/>
        </p:nvSpPr>
        <p:spPr bwMode="auto">
          <a:xfrm>
            <a:off x="791031" y="3274785"/>
            <a:ext cx="7910513" cy="1631216"/>
          </a:xfrm>
          <a:prstGeom prst="rect">
            <a:avLst/>
          </a:prstGeom>
          <a:noFill/>
          <a:ln w="9525">
            <a:noFill/>
            <a:miter lim="800000"/>
            <a:headEnd/>
            <a:tailEnd/>
          </a:ln>
        </p:spPr>
        <p:txBody>
          <a:bodyPr>
            <a:spAutoFit/>
          </a:bodyPr>
          <a:lstStyle/>
          <a:p>
            <a:r>
              <a:rPr lang="en-US" i="1" dirty="0" smtClean="0">
                <a:latin typeface="Arial" charset="0"/>
              </a:rPr>
              <a:t>Determine where you will fall when you release your seatbelt and if another Marine is/may be located in your landing spot.  If someone is/may be in the landing spot, attempt to communicate with them (or others) to allow them to get out of their seatbelt first and then help you get down.</a:t>
            </a:r>
            <a:endParaRPr lang="en-US" i="1" dirty="0">
              <a:latin typeface="Arial" charset="0"/>
            </a:endParaRPr>
          </a:p>
        </p:txBody>
      </p:sp>
      <p:sp>
        <p:nvSpPr>
          <p:cNvPr id="27" name="Text Box 6"/>
          <p:cNvSpPr txBox="1">
            <a:spLocks noChangeArrowheads="1"/>
          </p:cNvSpPr>
          <p:nvPr/>
        </p:nvSpPr>
        <p:spPr bwMode="auto">
          <a:xfrm>
            <a:off x="4883904" y="4857981"/>
            <a:ext cx="4093029" cy="830997"/>
          </a:xfrm>
          <a:prstGeom prst="rect">
            <a:avLst/>
          </a:prstGeom>
          <a:noFill/>
          <a:ln w="9525">
            <a:noFill/>
            <a:miter lim="800000"/>
            <a:headEnd/>
            <a:tailEnd/>
          </a:ln>
        </p:spPr>
        <p:txBody>
          <a:bodyPr wrap="square">
            <a:spAutoFit/>
          </a:bodyPr>
          <a:lstStyle/>
          <a:p>
            <a:pPr marL="342900" indent="-342900">
              <a:spcBef>
                <a:spcPct val="50000"/>
              </a:spcBef>
              <a:buFontTx/>
              <a:buChar char="•"/>
            </a:pPr>
            <a:r>
              <a:rPr lang="en-US" sz="2400" dirty="0" smtClean="0">
                <a:latin typeface="Arial" charset="0"/>
              </a:rPr>
              <a:t>Wet egress differences</a:t>
            </a:r>
          </a:p>
          <a:p>
            <a:pPr marL="342900" indent="-342900">
              <a:spcBef>
                <a:spcPts val="0"/>
              </a:spcBef>
              <a:buFontTx/>
              <a:buChar char="•"/>
            </a:pPr>
            <a:r>
              <a:rPr lang="en-US" sz="2400" dirty="0" smtClean="0">
                <a:latin typeface="Arial" charset="0"/>
              </a:rPr>
              <a:t>Wet rescue</a:t>
            </a:r>
            <a:endParaRPr lang="en-US" sz="2400" dirty="0">
              <a:latin typeface="Arial" charset="0"/>
            </a:endParaRPr>
          </a:p>
        </p:txBody>
      </p:sp>
      <p:sp>
        <p:nvSpPr>
          <p:cNvPr id="17" name="Rectangle 16"/>
          <p:cNvSpPr>
            <a:spLocks noChangeArrowheads="1"/>
          </p:cNvSpPr>
          <p:nvPr/>
        </p:nvSpPr>
        <p:spPr bwMode="auto">
          <a:xfrm>
            <a:off x="856343" y="2089943"/>
            <a:ext cx="7823200" cy="3933485"/>
          </a:xfrm>
          <a:prstGeom prst="rect">
            <a:avLst/>
          </a:prstGeom>
          <a:solidFill>
            <a:schemeClr val="bg1"/>
          </a:solidFill>
          <a:ln w="9525" algn="ctr">
            <a:noFill/>
            <a:round/>
            <a:headEnd/>
            <a:tailEnd/>
          </a:ln>
        </p:spPr>
        <p:txBody>
          <a:bodyPr/>
          <a:lstStyle/>
          <a:p>
            <a:endParaRPr lang="en-US" sz="1800"/>
          </a:p>
        </p:txBody>
      </p:sp>
      <p:pic>
        <p:nvPicPr>
          <p:cNvPr id="23" name="Picture 13" descr="logoUSMCsm"/>
          <p:cNvPicPr>
            <a:picLocks noChangeAspect="1" noChangeArrowheads="1"/>
          </p:cNvPicPr>
          <p:nvPr/>
        </p:nvPicPr>
        <p:blipFill>
          <a:blip r:embed="rId3" cstate="print"/>
          <a:srcRect/>
          <a:stretch>
            <a:fillRect/>
          </a:stretch>
        </p:blipFill>
        <p:spPr bwMode="auto">
          <a:xfrm>
            <a:off x="152400" y="5791200"/>
            <a:ext cx="914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3" grpId="0"/>
      <p:bldP spid="13" grpId="1"/>
      <p:bldP spid="14" grpId="0"/>
      <p:bldP spid="14" grpId="1"/>
      <p:bldP spid="15" grpId="0"/>
      <p:bldP spid="18" grpId="0"/>
      <p:bldP spid="19" grpId="0"/>
      <p:bldP spid="21" grpId="0"/>
      <p:bldP spid="21" grpId="1"/>
      <p:bldP spid="22" grpId="0"/>
      <p:bldP spid="22" grpId="1"/>
      <p:bldP spid="27" grpId="0"/>
      <p:bldP spid="17" grpId="0" animBg="1"/>
      <p:bldP spid="1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381000" y="304800"/>
            <a:ext cx="83820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Treating Motion Sickness and Heat Exhaustion</a:t>
            </a:r>
          </a:p>
        </p:txBody>
      </p:sp>
      <p:pic>
        <p:nvPicPr>
          <p:cNvPr id="40963" name="Picture 12" descr="IMG_4436"/>
          <p:cNvPicPr>
            <a:picLocks noChangeAspect="1" noChangeArrowheads="1"/>
          </p:cNvPicPr>
          <p:nvPr/>
        </p:nvPicPr>
        <p:blipFill>
          <a:blip r:embed="rId3" cstate="print"/>
          <a:srcRect/>
          <a:stretch>
            <a:fillRect/>
          </a:stretch>
        </p:blipFill>
        <p:spPr bwMode="auto">
          <a:xfrm>
            <a:off x="4800600" y="1133475"/>
            <a:ext cx="3224213" cy="4835525"/>
          </a:xfrm>
          <a:prstGeom prst="rect">
            <a:avLst/>
          </a:prstGeom>
          <a:noFill/>
          <a:ln w="19050">
            <a:solidFill>
              <a:schemeClr val="tx1"/>
            </a:solidFill>
            <a:miter lim="800000"/>
            <a:headEnd/>
            <a:tailEnd/>
          </a:ln>
        </p:spPr>
      </p:pic>
      <p:pic>
        <p:nvPicPr>
          <p:cNvPr id="40964" name="Picture 13" descr="IMG_0770"/>
          <p:cNvPicPr>
            <a:picLocks noChangeAspect="1" noChangeArrowheads="1"/>
          </p:cNvPicPr>
          <p:nvPr/>
        </p:nvPicPr>
        <p:blipFill>
          <a:blip r:embed="rId4" cstate="print"/>
          <a:srcRect/>
          <a:stretch>
            <a:fillRect/>
          </a:stretch>
        </p:blipFill>
        <p:spPr bwMode="auto">
          <a:xfrm>
            <a:off x="1120775" y="1130300"/>
            <a:ext cx="3222625" cy="4833938"/>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a:solidFill>
                  <a:schemeClr val="bg1"/>
                </a:solidFill>
                <a:latin typeface="Arial" charset="0"/>
              </a:rPr>
              <a:t>Enabling Learning Objectives (ELOs)</a:t>
            </a:r>
          </a:p>
        </p:txBody>
      </p:sp>
      <p:sp>
        <p:nvSpPr>
          <p:cNvPr id="7171" name="Text Box 6"/>
          <p:cNvSpPr txBox="1">
            <a:spLocks noChangeArrowheads="1"/>
          </p:cNvSpPr>
          <p:nvPr/>
        </p:nvSpPr>
        <p:spPr bwMode="auto">
          <a:xfrm>
            <a:off x="847950" y="1484685"/>
            <a:ext cx="8062912" cy="3170099"/>
          </a:xfrm>
          <a:prstGeom prst="rect">
            <a:avLst/>
          </a:prstGeom>
          <a:noFill/>
          <a:ln w="9525">
            <a:noFill/>
            <a:miter lim="800000"/>
            <a:headEnd/>
            <a:tailEnd/>
          </a:ln>
        </p:spPr>
        <p:txBody>
          <a:bodyPr>
            <a:spAutoFit/>
          </a:bodyPr>
          <a:lstStyle/>
          <a:p>
            <a:pPr marL="342900" lvl="1" indent="-342900">
              <a:spcAft>
                <a:spcPts val="0"/>
              </a:spcAft>
              <a:buFontTx/>
              <a:buAutoNum type="arabicPeriod"/>
            </a:pPr>
            <a:r>
              <a:rPr lang="en-US" dirty="0" smtClean="0">
                <a:latin typeface="Arial" charset="0"/>
              </a:rPr>
              <a:t>Recognize</a:t>
            </a:r>
            <a:r>
              <a:rPr lang="en-US" u="sng" dirty="0" smtClean="0">
                <a:latin typeface="Arial" charset="0"/>
              </a:rPr>
              <a:t> rollover-relevant </a:t>
            </a:r>
            <a:r>
              <a:rPr lang="en-US" dirty="0" smtClean="0">
                <a:latin typeface="Arial" charset="0"/>
              </a:rPr>
              <a:t>characteristics, components, and considerations of tactical wheeled vehicles.</a:t>
            </a:r>
            <a:r>
              <a:rPr lang="en-US" dirty="0">
                <a:latin typeface="Arial" charset="0"/>
              </a:rPr>
              <a:t> </a:t>
            </a:r>
          </a:p>
          <a:p>
            <a:pPr marL="342900" lvl="1" indent="-342900">
              <a:spcAft>
                <a:spcPts val="0"/>
              </a:spcAft>
              <a:buFontTx/>
              <a:buAutoNum type="arabicPeriod"/>
            </a:pPr>
            <a:r>
              <a:rPr lang="en-US" dirty="0">
                <a:latin typeface="Arial" charset="0"/>
              </a:rPr>
              <a:t>Recall the guidelines for </a:t>
            </a:r>
            <a:r>
              <a:rPr lang="en-US" u="sng" dirty="0">
                <a:latin typeface="Arial" charset="0"/>
              </a:rPr>
              <a:t>avoiding</a:t>
            </a:r>
            <a:r>
              <a:rPr lang="en-US" dirty="0">
                <a:latin typeface="Arial" charset="0"/>
              </a:rPr>
              <a:t> a wheeled vehicle rollover accident.</a:t>
            </a:r>
          </a:p>
          <a:p>
            <a:pPr marL="342900" lvl="1" indent="-342900">
              <a:spcAft>
                <a:spcPts val="0"/>
              </a:spcAft>
              <a:buFontTx/>
              <a:buAutoNum type="arabicPeriod"/>
            </a:pPr>
            <a:r>
              <a:rPr lang="en-US" dirty="0">
                <a:latin typeface="Arial" charset="0"/>
              </a:rPr>
              <a:t>Recall the emergency procedures performed to </a:t>
            </a:r>
            <a:r>
              <a:rPr lang="en-US" u="sng" dirty="0">
                <a:latin typeface="Arial" charset="0"/>
              </a:rPr>
              <a:t>react to an imminent rollover</a:t>
            </a:r>
            <a:r>
              <a:rPr lang="en-US" dirty="0">
                <a:latin typeface="Arial" charset="0"/>
              </a:rPr>
              <a:t>.</a:t>
            </a:r>
          </a:p>
          <a:p>
            <a:pPr marL="342900" lvl="1" indent="-342900">
              <a:spcAft>
                <a:spcPts val="0"/>
              </a:spcAft>
              <a:buFontTx/>
              <a:buAutoNum type="arabicPeriod"/>
            </a:pPr>
            <a:r>
              <a:rPr lang="en-US" dirty="0">
                <a:latin typeface="Arial" charset="0"/>
              </a:rPr>
              <a:t>Recall the emergency procedures performed </a:t>
            </a:r>
            <a:r>
              <a:rPr lang="en-US" u="sng" dirty="0">
                <a:latin typeface="Arial" charset="0"/>
              </a:rPr>
              <a:t>after</a:t>
            </a:r>
            <a:r>
              <a:rPr lang="en-US" dirty="0">
                <a:latin typeface="Arial" charset="0"/>
              </a:rPr>
              <a:t> a dry rollover accident.</a:t>
            </a:r>
          </a:p>
          <a:p>
            <a:pPr marL="342900" lvl="1" indent="-342900">
              <a:spcAft>
                <a:spcPts val="0"/>
              </a:spcAft>
              <a:buFontTx/>
              <a:buAutoNum type="arabicPeriod"/>
            </a:pPr>
            <a:r>
              <a:rPr lang="en-US" dirty="0">
                <a:latin typeface="Arial" charset="0"/>
              </a:rPr>
              <a:t>Recall the characteristics and prevention of </a:t>
            </a:r>
            <a:r>
              <a:rPr lang="en-US" u="sng" dirty="0">
                <a:latin typeface="Arial" charset="0"/>
              </a:rPr>
              <a:t>motion sickness</a:t>
            </a:r>
            <a:r>
              <a:rPr lang="en-US" dirty="0">
                <a:latin typeface="Arial" charset="0"/>
              </a:rPr>
              <a:t> and </a:t>
            </a:r>
            <a:r>
              <a:rPr lang="en-US" u="sng" dirty="0">
                <a:latin typeface="Arial" charset="0"/>
              </a:rPr>
              <a:t>heat exhaustion</a:t>
            </a:r>
            <a:r>
              <a:rPr lang="en-US" dirty="0" smtClean="0">
                <a:latin typeface="Arial" charset="0"/>
              </a:rPr>
              <a:t>.</a:t>
            </a:r>
            <a:endParaRPr lang="en-US" dirty="0">
              <a:latin typeface="Arial" charset="0"/>
            </a:endParaRPr>
          </a:p>
        </p:txBody>
      </p:sp>
      <p:sp>
        <p:nvSpPr>
          <p:cNvPr id="4" name="Rectangle 3"/>
          <p:cNvSpPr/>
          <p:nvPr/>
        </p:nvSpPr>
        <p:spPr>
          <a:xfrm>
            <a:off x="549306" y="1063843"/>
            <a:ext cx="2020105" cy="492443"/>
          </a:xfrm>
          <a:prstGeom prst="rect">
            <a:avLst/>
          </a:prstGeom>
        </p:spPr>
        <p:txBody>
          <a:bodyPr wrap="none">
            <a:spAutoFit/>
          </a:bodyPr>
          <a:lstStyle/>
          <a:p>
            <a:r>
              <a:rPr lang="en-US" sz="2600" b="1" u="sng" dirty="0" smtClean="0">
                <a:solidFill>
                  <a:srgbClr val="990000"/>
                </a:solidFill>
                <a:latin typeface="Arial" charset="0"/>
              </a:rPr>
              <a:t>Classroom:</a:t>
            </a:r>
            <a:endParaRPr lang="en-US" sz="2600" dirty="0"/>
          </a:p>
        </p:txBody>
      </p:sp>
      <p:sp>
        <p:nvSpPr>
          <p:cNvPr id="5" name="Rectangle 4"/>
          <p:cNvSpPr/>
          <p:nvPr/>
        </p:nvSpPr>
        <p:spPr>
          <a:xfrm>
            <a:off x="544950" y="4586497"/>
            <a:ext cx="2949077" cy="492443"/>
          </a:xfrm>
          <a:prstGeom prst="rect">
            <a:avLst/>
          </a:prstGeom>
        </p:spPr>
        <p:txBody>
          <a:bodyPr wrap="none">
            <a:spAutoFit/>
          </a:bodyPr>
          <a:lstStyle/>
          <a:p>
            <a:r>
              <a:rPr lang="en-US" sz="2600" b="1" u="sng" dirty="0" smtClean="0">
                <a:solidFill>
                  <a:srgbClr val="990000"/>
                </a:solidFill>
                <a:latin typeface="Arial" charset="0"/>
              </a:rPr>
              <a:t>Training Devices:</a:t>
            </a:r>
            <a:endParaRPr lang="en-US" sz="2600" dirty="0"/>
          </a:p>
        </p:txBody>
      </p:sp>
      <p:sp>
        <p:nvSpPr>
          <p:cNvPr id="6" name="Text Box 6"/>
          <p:cNvSpPr txBox="1">
            <a:spLocks noChangeArrowheads="1"/>
          </p:cNvSpPr>
          <p:nvPr/>
        </p:nvSpPr>
        <p:spPr bwMode="auto">
          <a:xfrm>
            <a:off x="845518" y="5063261"/>
            <a:ext cx="3987739" cy="1015663"/>
          </a:xfrm>
          <a:prstGeom prst="rect">
            <a:avLst/>
          </a:prstGeom>
          <a:noFill/>
          <a:ln w="9525">
            <a:noFill/>
            <a:miter lim="800000"/>
            <a:headEnd/>
            <a:tailEnd/>
          </a:ln>
        </p:spPr>
        <p:txBody>
          <a:bodyPr wrap="square">
            <a:spAutoFit/>
          </a:bodyPr>
          <a:lstStyle/>
          <a:p>
            <a:pPr marL="342900" indent="-342900">
              <a:spcAft>
                <a:spcPts val="0"/>
              </a:spcAft>
              <a:buFontTx/>
              <a:buAutoNum type="arabicPeriod" startAt="6"/>
            </a:pPr>
            <a:r>
              <a:rPr lang="en-US" u="sng" dirty="0" smtClean="0">
                <a:latin typeface="Arial" charset="0"/>
              </a:rPr>
              <a:t>Egress</a:t>
            </a:r>
            <a:r>
              <a:rPr lang="en-US" dirty="0" smtClean="0">
                <a:latin typeface="Arial" charset="0"/>
              </a:rPr>
              <a:t> </a:t>
            </a:r>
            <a:r>
              <a:rPr lang="en-US" dirty="0">
                <a:latin typeface="Arial" charset="0"/>
              </a:rPr>
              <a:t>from </a:t>
            </a:r>
            <a:r>
              <a:rPr lang="en-US" dirty="0" smtClean="0">
                <a:latin typeface="Arial" charset="0"/>
              </a:rPr>
              <a:t>dry vehicle</a:t>
            </a:r>
            <a:r>
              <a:rPr lang="en-US" dirty="0">
                <a:latin typeface="Arial" charset="0"/>
              </a:rPr>
              <a:t>.</a:t>
            </a:r>
          </a:p>
          <a:p>
            <a:pPr marL="342900" indent="-342900">
              <a:spcAft>
                <a:spcPts val="0"/>
              </a:spcAft>
              <a:buFontTx/>
              <a:buAutoNum type="arabicPeriod" startAt="6"/>
            </a:pPr>
            <a:r>
              <a:rPr lang="en-US" u="sng" dirty="0">
                <a:latin typeface="Arial" charset="0"/>
              </a:rPr>
              <a:t>Account</a:t>
            </a:r>
            <a:r>
              <a:rPr lang="en-US" dirty="0">
                <a:latin typeface="Arial" charset="0"/>
              </a:rPr>
              <a:t> for crewmembers.</a:t>
            </a:r>
          </a:p>
          <a:p>
            <a:pPr marL="342900" indent="-342900">
              <a:spcAft>
                <a:spcPts val="0"/>
              </a:spcAft>
              <a:buFontTx/>
              <a:buAutoNum type="arabicPeriod" startAt="6"/>
            </a:pPr>
            <a:r>
              <a:rPr lang="en-US" dirty="0">
                <a:latin typeface="Arial" charset="0"/>
              </a:rPr>
              <a:t>Establish </a:t>
            </a:r>
            <a:r>
              <a:rPr lang="en-US" u="sng" dirty="0">
                <a:latin typeface="Arial" charset="0"/>
              </a:rPr>
              <a:t>security</a:t>
            </a:r>
            <a:r>
              <a:rPr lang="en-US" dirty="0" smtClean="0">
                <a:latin typeface="Arial" charset="0"/>
              </a:rPr>
              <a:t>.</a:t>
            </a:r>
            <a:endParaRPr lang="en-US" dirty="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41987"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41988"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41989"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41990" name="Text Box 5"/>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dirty="0">
                <a:solidFill>
                  <a:schemeClr val="bg1"/>
                </a:solidFill>
                <a:latin typeface="Arial" charset="0"/>
              </a:rPr>
              <a:t>Review</a:t>
            </a:r>
          </a:p>
        </p:txBody>
      </p:sp>
      <p:sp>
        <p:nvSpPr>
          <p:cNvPr id="41991" name="Text Box 6"/>
          <p:cNvSpPr txBox="1">
            <a:spLocks noChangeArrowheads="1"/>
          </p:cNvSpPr>
          <p:nvPr/>
        </p:nvSpPr>
        <p:spPr bwMode="auto">
          <a:xfrm>
            <a:off x="812800" y="1663700"/>
            <a:ext cx="6400800" cy="492125"/>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rPr>
              <a:t>Comprehension Check</a:t>
            </a:r>
            <a:r>
              <a:rPr lang="en-US" sz="1200" b="1" u="sng">
                <a:solidFill>
                  <a:srgbClr val="990000"/>
                </a:solidFill>
                <a:latin typeface="Arial" charset="0"/>
              </a:rPr>
              <a:t> (click)</a:t>
            </a:r>
            <a:endParaRPr lang="en-US" sz="1200">
              <a:latin typeface="Arial" charset="0"/>
            </a:endParaRPr>
          </a:p>
        </p:txBody>
      </p:sp>
      <p:sp>
        <p:nvSpPr>
          <p:cNvPr id="41992" name="Text Box 6"/>
          <p:cNvSpPr txBox="1">
            <a:spLocks noChangeArrowheads="1"/>
          </p:cNvSpPr>
          <p:nvPr/>
        </p:nvSpPr>
        <p:spPr bwMode="auto">
          <a:xfrm>
            <a:off x="812800" y="1066800"/>
            <a:ext cx="6388100" cy="492125"/>
          </a:xfrm>
          <a:prstGeom prst="rect">
            <a:avLst/>
          </a:prstGeom>
          <a:noFill/>
          <a:ln w="9525">
            <a:noFill/>
            <a:miter lim="800000"/>
            <a:headEnd/>
            <a:tailEnd/>
          </a:ln>
        </p:spPr>
        <p:txBody>
          <a:bodyPr>
            <a:spAutoFit/>
          </a:bodyPr>
          <a:lstStyle/>
          <a:p>
            <a:pPr marL="342900" indent="-342900">
              <a:spcBef>
                <a:spcPct val="50000"/>
              </a:spcBef>
            </a:pPr>
            <a:r>
              <a:rPr lang="en-US" sz="2600" b="1" u="sng">
                <a:solidFill>
                  <a:srgbClr val="990000"/>
                </a:solidFill>
                <a:latin typeface="Arial" charset="0"/>
              </a:rPr>
              <a:t>Questions?</a:t>
            </a:r>
          </a:p>
        </p:txBody>
      </p:sp>
      <p:sp>
        <p:nvSpPr>
          <p:cNvPr id="10" name="Text Box 6"/>
          <p:cNvSpPr txBox="1">
            <a:spLocks noChangeArrowheads="1"/>
          </p:cNvSpPr>
          <p:nvPr/>
        </p:nvSpPr>
        <p:spPr bwMode="auto">
          <a:xfrm>
            <a:off x="812800" y="2095500"/>
            <a:ext cx="7969250" cy="769938"/>
          </a:xfrm>
          <a:prstGeom prst="rect">
            <a:avLst/>
          </a:prstGeom>
          <a:noFill/>
          <a:ln w="9525">
            <a:noFill/>
            <a:miter lim="800000"/>
            <a:headEnd/>
            <a:tailEnd/>
          </a:ln>
        </p:spPr>
        <p:txBody>
          <a:bodyPr>
            <a:spAutoFit/>
          </a:bodyPr>
          <a:lstStyle/>
          <a:p>
            <a:r>
              <a:rPr lang="en-US" sz="2200">
                <a:latin typeface="Arial" charset="0"/>
              </a:rPr>
              <a:t>What are some of the most common symptoms of motion sickness?</a:t>
            </a:r>
          </a:p>
        </p:txBody>
      </p:sp>
      <p:sp>
        <p:nvSpPr>
          <p:cNvPr id="11" name="Text Box 6"/>
          <p:cNvSpPr txBox="1">
            <a:spLocks noChangeArrowheads="1"/>
          </p:cNvSpPr>
          <p:nvPr/>
        </p:nvSpPr>
        <p:spPr bwMode="auto">
          <a:xfrm>
            <a:off x="812800" y="2844800"/>
            <a:ext cx="3163888" cy="1323975"/>
          </a:xfrm>
          <a:prstGeom prst="rect">
            <a:avLst/>
          </a:prstGeom>
          <a:noFill/>
          <a:ln w="9525">
            <a:noFill/>
            <a:miter lim="800000"/>
            <a:headEnd/>
            <a:tailEnd/>
          </a:ln>
        </p:spPr>
        <p:txBody>
          <a:bodyPr>
            <a:spAutoFit/>
          </a:bodyPr>
          <a:lstStyle/>
          <a:p>
            <a:pPr marL="465138" indent="-465138">
              <a:buFont typeface="Arial" charset="0"/>
              <a:buChar char="•"/>
            </a:pPr>
            <a:r>
              <a:rPr lang="en-US" i="1">
                <a:latin typeface="Arial" charset="0"/>
              </a:rPr>
              <a:t>Dizziness</a:t>
            </a:r>
          </a:p>
          <a:p>
            <a:pPr marL="465138" indent="-465138">
              <a:buFont typeface="Arial" charset="0"/>
              <a:buChar char="•"/>
            </a:pPr>
            <a:r>
              <a:rPr lang="en-US" i="1">
                <a:latin typeface="Arial" charset="0"/>
              </a:rPr>
              <a:t>Headache</a:t>
            </a:r>
          </a:p>
          <a:p>
            <a:pPr marL="465138" indent="-465138">
              <a:buFont typeface="Arial" charset="0"/>
              <a:buChar char="•"/>
            </a:pPr>
            <a:r>
              <a:rPr lang="en-US" i="1">
                <a:latin typeface="Arial" charset="0"/>
              </a:rPr>
              <a:t>Increased salivation</a:t>
            </a:r>
          </a:p>
          <a:p>
            <a:pPr marL="465138" indent="-465138">
              <a:buFont typeface="Arial" charset="0"/>
              <a:buChar char="•"/>
            </a:pPr>
            <a:r>
              <a:rPr lang="en-US" i="1">
                <a:latin typeface="Arial" charset="0"/>
              </a:rPr>
              <a:t>Nausea or vomiting</a:t>
            </a:r>
          </a:p>
        </p:txBody>
      </p:sp>
      <p:sp>
        <p:nvSpPr>
          <p:cNvPr id="16" name="Text Box 6"/>
          <p:cNvSpPr txBox="1">
            <a:spLocks noChangeArrowheads="1"/>
          </p:cNvSpPr>
          <p:nvPr/>
        </p:nvSpPr>
        <p:spPr bwMode="auto">
          <a:xfrm>
            <a:off x="812800" y="4445000"/>
            <a:ext cx="5675313" cy="1416050"/>
          </a:xfrm>
          <a:prstGeom prst="rect">
            <a:avLst/>
          </a:prstGeom>
          <a:noFill/>
          <a:ln w="9525">
            <a:noFill/>
            <a:miter lim="800000"/>
            <a:headEnd/>
            <a:tailEnd/>
          </a:ln>
        </p:spPr>
        <p:txBody>
          <a:bodyPr>
            <a:spAutoFit/>
          </a:bodyPr>
          <a:lstStyle/>
          <a:p>
            <a:pPr marL="342900" indent="-342900">
              <a:spcBef>
                <a:spcPct val="50000"/>
              </a:spcBef>
            </a:pPr>
            <a:r>
              <a:rPr lang="en-US" sz="2600" b="1" u="sng" dirty="0">
                <a:solidFill>
                  <a:srgbClr val="990000"/>
                </a:solidFill>
                <a:latin typeface="Arial" charset="0"/>
              </a:rPr>
              <a:t>Review</a:t>
            </a:r>
          </a:p>
          <a:p>
            <a:pPr marL="342900" indent="-342900">
              <a:spcBef>
                <a:spcPct val="50000"/>
              </a:spcBef>
              <a:buFontTx/>
              <a:buChar char="•"/>
            </a:pPr>
            <a:r>
              <a:rPr lang="en-US" sz="2400" dirty="0">
                <a:latin typeface="Arial" charset="0"/>
              </a:rPr>
              <a:t>Motion sickness</a:t>
            </a:r>
          </a:p>
          <a:p>
            <a:pPr marL="342900" indent="-342900">
              <a:buFontTx/>
              <a:buChar char="•"/>
            </a:pPr>
            <a:r>
              <a:rPr lang="en-US" sz="2400" dirty="0">
                <a:latin typeface="Arial" charset="0"/>
              </a:rPr>
              <a:t>Heat exhaustion</a:t>
            </a:r>
          </a:p>
        </p:txBody>
      </p:sp>
      <p:sp>
        <p:nvSpPr>
          <p:cNvPr id="19" name="Text Box 6"/>
          <p:cNvSpPr txBox="1">
            <a:spLocks noChangeArrowheads="1"/>
          </p:cNvSpPr>
          <p:nvPr/>
        </p:nvSpPr>
        <p:spPr bwMode="auto">
          <a:xfrm>
            <a:off x="4114800" y="2836863"/>
            <a:ext cx="3519488" cy="1323975"/>
          </a:xfrm>
          <a:prstGeom prst="rect">
            <a:avLst/>
          </a:prstGeom>
          <a:noFill/>
          <a:ln w="9525">
            <a:noFill/>
            <a:miter lim="800000"/>
            <a:headEnd/>
            <a:tailEnd/>
          </a:ln>
        </p:spPr>
        <p:txBody>
          <a:bodyPr>
            <a:spAutoFit/>
          </a:bodyPr>
          <a:lstStyle/>
          <a:p>
            <a:pPr marL="465138" indent="-465138">
              <a:buFont typeface="Arial" charset="0"/>
              <a:buChar char="•"/>
            </a:pPr>
            <a:r>
              <a:rPr lang="en-US" i="1">
                <a:latin typeface="Arial" charset="0"/>
              </a:rPr>
              <a:t>Paleness of the skin</a:t>
            </a:r>
          </a:p>
          <a:p>
            <a:pPr marL="465138" indent="-465138">
              <a:buFont typeface="Arial" charset="0"/>
              <a:buChar char="•"/>
            </a:pPr>
            <a:r>
              <a:rPr lang="en-US" i="1">
                <a:latin typeface="Arial" charset="0"/>
              </a:rPr>
              <a:t>Cold sweats</a:t>
            </a:r>
          </a:p>
          <a:p>
            <a:pPr marL="465138" indent="-465138">
              <a:buFont typeface="Arial" charset="0"/>
              <a:buChar char="•"/>
            </a:pPr>
            <a:r>
              <a:rPr lang="en-US" i="1">
                <a:latin typeface="Arial" charset="0"/>
              </a:rPr>
              <a:t>Fatigue</a:t>
            </a:r>
          </a:p>
          <a:p>
            <a:pPr marL="465138" indent="-465138">
              <a:buFont typeface="Arial" charset="0"/>
              <a:buChar char="•"/>
            </a:pPr>
            <a:r>
              <a:rPr lang="en-US" i="1">
                <a:latin typeface="Arial" charset="0"/>
              </a:rPr>
              <a:t>Feels like a hangover</a:t>
            </a:r>
          </a:p>
        </p:txBody>
      </p:sp>
      <p:sp>
        <p:nvSpPr>
          <p:cNvPr id="20" name="Text Box 6"/>
          <p:cNvSpPr txBox="1">
            <a:spLocks noChangeArrowheads="1"/>
          </p:cNvSpPr>
          <p:nvPr/>
        </p:nvSpPr>
        <p:spPr bwMode="auto">
          <a:xfrm>
            <a:off x="804863" y="2103438"/>
            <a:ext cx="7970837" cy="768350"/>
          </a:xfrm>
          <a:prstGeom prst="rect">
            <a:avLst/>
          </a:prstGeom>
          <a:noFill/>
          <a:ln w="9525">
            <a:noFill/>
            <a:miter lim="800000"/>
            <a:headEnd/>
            <a:tailEnd/>
          </a:ln>
        </p:spPr>
        <p:txBody>
          <a:bodyPr>
            <a:spAutoFit/>
          </a:bodyPr>
          <a:lstStyle/>
          <a:p>
            <a:r>
              <a:rPr lang="en-US" sz="2200">
                <a:latin typeface="Arial" charset="0"/>
              </a:rPr>
              <a:t>What are some of the most common symptoms of heat exhaustion?</a:t>
            </a:r>
          </a:p>
        </p:txBody>
      </p:sp>
      <p:sp>
        <p:nvSpPr>
          <p:cNvPr id="21" name="Text Box 6"/>
          <p:cNvSpPr txBox="1">
            <a:spLocks noChangeArrowheads="1"/>
          </p:cNvSpPr>
          <p:nvPr/>
        </p:nvSpPr>
        <p:spPr bwMode="auto">
          <a:xfrm>
            <a:off x="804863" y="2852738"/>
            <a:ext cx="3984625" cy="1630362"/>
          </a:xfrm>
          <a:prstGeom prst="rect">
            <a:avLst/>
          </a:prstGeom>
          <a:noFill/>
          <a:ln w="9525">
            <a:noFill/>
            <a:miter lim="800000"/>
            <a:headEnd/>
            <a:tailEnd/>
          </a:ln>
        </p:spPr>
        <p:txBody>
          <a:bodyPr>
            <a:spAutoFit/>
          </a:bodyPr>
          <a:lstStyle/>
          <a:p>
            <a:pPr marL="465138" indent="-465138">
              <a:buFont typeface="Arial" charset="0"/>
              <a:buChar char="•"/>
            </a:pPr>
            <a:r>
              <a:rPr lang="en-US" i="1">
                <a:latin typeface="Arial" charset="0"/>
              </a:rPr>
              <a:t>Heavy sweating</a:t>
            </a:r>
          </a:p>
          <a:p>
            <a:pPr marL="465138" indent="-465138">
              <a:buFont typeface="Arial" charset="0"/>
              <a:buChar char="•"/>
            </a:pPr>
            <a:r>
              <a:rPr lang="en-US" i="1">
                <a:latin typeface="Arial" charset="0"/>
              </a:rPr>
              <a:t>Fatigue</a:t>
            </a:r>
          </a:p>
          <a:p>
            <a:pPr marL="465138" indent="-465138">
              <a:buFont typeface="Arial" charset="0"/>
              <a:buChar char="•"/>
            </a:pPr>
            <a:r>
              <a:rPr lang="en-US" i="1">
                <a:latin typeface="Arial" charset="0"/>
              </a:rPr>
              <a:t>Muscle cramps</a:t>
            </a:r>
          </a:p>
          <a:p>
            <a:pPr marL="465138" indent="-465138">
              <a:buFont typeface="Arial" charset="0"/>
              <a:buChar char="•"/>
            </a:pPr>
            <a:r>
              <a:rPr lang="en-US" i="1">
                <a:latin typeface="Arial" charset="0"/>
              </a:rPr>
              <a:t>Pale, cool, an/or moist skin</a:t>
            </a:r>
          </a:p>
          <a:p>
            <a:pPr marL="465138" indent="-465138">
              <a:buFont typeface="Arial" charset="0"/>
              <a:buChar char="•"/>
            </a:pPr>
            <a:r>
              <a:rPr lang="en-US" i="1">
                <a:latin typeface="Arial" charset="0"/>
              </a:rPr>
              <a:t>Fast and shallow breathing</a:t>
            </a:r>
          </a:p>
        </p:txBody>
      </p:sp>
      <p:sp>
        <p:nvSpPr>
          <p:cNvPr id="22" name="Text Box 6"/>
          <p:cNvSpPr txBox="1">
            <a:spLocks noChangeArrowheads="1"/>
          </p:cNvSpPr>
          <p:nvPr/>
        </p:nvSpPr>
        <p:spPr bwMode="auto">
          <a:xfrm>
            <a:off x="4529138" y="2844800"/>
            <a:ext cx="3519487" cy="1630363"/>
          </a:xfrm>
          <a:prstGeom prst="rect">
            <a:avLst/>
          </a:prstGeom>
          <a:noFill/>
          <a:ln w="9525">
            <a:noFill/>
            <a:miter lim="800000"/>
            <a:headEnd/>
            <a:tailEnd/>
          </a:ln>
        </p:spPr>
        <p:txBody>
          <a:bodyPr>
            <a:spAutoFit/>
          </a:bodyPr>
          <a:lstStyle/>
          <a:p>
            <a:pPr marL="465138" indent="-465138">
              <a:buFont typeface="Arial" charset="0"/>
              <a:buChar char="•"/>
            </a:pPr>
            <a:r>
              <a:rPr lang="en-US" i="1">
                <a:latin typeface="Arial" charset="0"/>
              </a:rPr>
              <a:t>Fast and weak pulse</a:t>
            </a:r>
          </a:p>
          <a:p>
            <a:pPr marL="465138" indent="-465138">
              <a:buFont typeface="Arial" charset="0"/>
              <a:buChar char="•"/>
            </a:pPr>
            <a:r>
              <a:rPr lang="en-US" i="1">
                <a:latin typeface="Arial" charset="0"/>
              </a:rPr>
              <a:t>Dizziness</a:t>
            </a:r>
          </a:p>
          <a:p>
            <a:pPr marL="465138" indent="-465138">
              <a:buFont typeface="Arial" charset="0"/>
              <a:buChar char="•"/>
            </a:pPr>
            <a:r>
              <a:rPr lang="en-US" i="1">
                <a:latin typeface="Arial" charset="0"/>
              </a:rPr>
              <a:t>Headache</a:t>
            </a:r>
          </a:p>
          <a:p>
            <a:pPr marL="465138" indent="-465138">
              <a:buFont typeface="Arial" charset="0"/>
              <a:buChar char="•"/>
            </a:pPr>
            <a:r>
              <a:rPr lang="en-US" i="1">
                <a:latin typeface="Arial" charset="0"/>
              </a:rPr>
              <a:t>Nausea or vomiting</a:t>
            </a:r>
          </a:p>
          <a:p>
            <a:pPr marL="465138" indent="-465138">
              <a:buFont typeface="Arial" charset="0"/>
              <a:buChar char="•"/>
            </a:pPr>
            <a:r>
              <a:rPr lang="en-US" i="1">
                <a:latin typeface="Arial" charset="0"/>
              </a:rPr>
              <a:t>Fainting</a:t>
            </a:r>
          </a:p>
        </p:txBody>
      </p:sp>
      <p:sp>
        <p:nvSpPr>
          <p:cNvPr id="17" name="Rectangle 16"/>
          <p:cNvSpPr>
            <a:spLocks noChangeArrowheads="1"/>
          </p:cNvSpPr>
          <p:nvPr/>
        </p:nvSpPr>
        <p:spPr bwMode="auto">
          <a:xfrm>
            <a:off x="812800" y="2176463"/>
            <a:ext cx="7823200" cy="2293937"/>
          </a:xfrm>
          <a:prstGeom prst="rect">
            <a:avLst/>
          </a:prstGeom>
          <a:solidFill>
            <a:schemeClr val="bg1"/>
          </a:solidFill>
          <a:ln w="9525" algn="ctr">
            <a:noFill/>
            <a:round/>
            <a:headEnd/>
            <a:tailEnd/>
          </a:ln>
        </p:spPr>
        <p:txBody>
          <a:bodyPr/>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6" grpId="0"/>
      <p:bldP spid="19" grpId="0"/>
      <p:bldP spid="19" grpId="1"/>
      <p:bldP spid="20" grpId="0"/>
      <p:bldP spid="21" grpId="0"/>
      <p:bldP spid="22" grpId="0"/>
      <p:bldP spid="17" grpId="0" animBg="1"/>
      <p:bldP spid="17"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81000" y="304800"/>
            <a:ext cx="8382000" cy="488950"/>
          </a:xfrm>
          <a:prstGeom prst="rect">
            <a:avLst/>
          </a:prstGeom>
          <a:noFill/>
          <a:ln w="9525" algn="ctr">
            <a:noFill/>
            <a:miter lim="800000"/>
            <a:headEnd/>
            <a:tailEnd/>
          </a:ln>
        </p:spPr>
        <p:txBody>
          <a:bodyPr>
            <a:spAutoFit/>
          </a:bodyPr>
          <a:lstStyle/>
          <a:p>
            <a:pPr algn="ctr">
              <a:spcBef>
                <a:spcPct val="50000"/>
              </a:spcBef>
            </a:pPr>
            <a:r>
              <a:rPr lang="en-US" sz="2600">
                <a:solidFill>
                  <a:schemeClr val="bg1"/>
                </a:solidFill>
                <a:latin typeface="Arial" charset="0"/>
              </a:rPr>
              <a:t>Summary</a:t>
            </a:r>
          </a:p>
        </p:txBody>
      </p:sp>
      <p:sp>
        <p:nvSpPr>
          <p:cNvPr id="43011" name="Text Box 5"/>
          <p:cNvSpPr txBox="1">
            <a:spLocks noChangeArrowheads="1"/>
          </p:cNvSpPr>
          <p:nvPr/>
        </p:nvSpPr>
        <p:spPr bwMode="auto">
          <a:xfrm>
            <a:off x="609600" y="1433280"/>
            <a:ext cx="7620000" cy="461963"/>
          </a:xfrm>
          <a:prstGeom prst="rect">
            <a:avLst/>
          </a:prstGeom>
          <a:noFill/>
          <a:ln w="9525">
            <a:noFill/>
            <a:miter lim="800000"/>
            <a:headEnd/>
            <a:tailEnd/>
          </a:ln>
        </p:spPr>
        <p:txBody>
          <a:bodyPr>
            <a:spAutoFit/>
          </a:bodyPr>
          <a:lstStyle/>
          <a:p>
            <a:pPr>
              <a:spcBef>
                <a:spcPct val="50000"/>
              </a:spcBef>
            </a:pPr>
            <a:r>
              <a:rPr lang="en-US" sz="2400" dirty="0">
                <a:latin typeface="Arial" charset="0"/>
                <a:cs typeface="Arial" charset="0"/>
              </a:rPr>
              <a:t>The classroom instruction introduced you to:</a:t>
            </a:r>
          </a:p>
        </p:txBody>
      </p:sp>
      <p:sp>
        <p:nvSpPr>
          <p:cNvPr id="43012" name="Text Box 4"/>
          <p:cNvSpPr txBox="1">
            <a:spLocks noChangeArrowheads="1"/>
          </p:cNvSpPr>
          <p:nvPr/>
        </p:nvSpPr>
        <p:spPr bwMode="auto">
          <a:xfrm>
            <a:off x="1035050" y="1915880"/>
            <a:ext cx="7470775" cy="3785652"/>
          </a:xfrm>
          <a:prstGeom prst="rect">
            <a:avLst/>
          </a:prstGeom>
          <a:noFill/>
          <a:ln w="9525">
            <a:noFill/>
            <a:miter lim="800000"/>
            <a:headEnd/>
            <a:tailEnd/>
          </a:ln>
        </p:spPr>
        <p:txBody>
          <a:bodyPr>
            <a:spAutoFit/>
          </a:bodyPr>
          <a:lstStyle/>
          <a:p>
            <a:pPr marL="342900" indent="-342900">
              <a:buFontTx/>
              <a:buChar char="•"/>
            </a:pPr>
            <a:r>
              <a:rPr lang="en-US" sz="2400" dirty="0" smtClean="0">
                <a:latin typeface="Arial" charset="0"/>
                <a:cs typeface="Arial" charset="0"/>
              </a:rPr>
              <a:t>Rollover-relevant characteristics, components, and considerations of tactical wheeled vehicles </a:t>
            </a:r>
          </a:p>
          <a:p>
            <a:pPr marL="342900" indent="-342900">
              <a:buFontTx/>
              <a:buChar char="•"/>
            </a:pPr>
            <a:r>
              <a:rPr lang="en-US" sz="2400" dirty="0" smtClean="0">
                <a:latin typeface="Arial" charset="0"/>
                <a:cs typeface="Arial" charset="0"/>
              </a:rPr>
              <a:t>Guidelines </a:t>
            </a:r>
            <a:r>
              <a:rPr lang="en-US" sz="2400" dirty="0">
                <a:latin typeface="Arial" charset="0"/>
                <a:cs typeface="Arial" charset="0"/>
              </a:rPr>
              <a:t>for avoiding a wheeled vehicle rollover accident </a:t>
            </a:r>
          </a:p>
          <a:p>
            <a:pPr marL="342900" indent="-342900">
              <a:buFontTx/>
              <a:buChar char="•"/>
            </a:pPr>
            <a:r>
              <a:rPr lang="en-US" sz="2400" dirty="0">
                <a:latin typeface="Arial" charset="0"/>
                <a:cs typeface="Arial" charset="0"/>
              </a:rPr>
              <a:t>Emergency procedures performed to react to an imminent rollover </a:t>
            </a:r>
          </a:p>
          <a:p>
            <a:pPr marL="342900" indent="-342900">
              <a:buFontTx/>
              <a:buChar char="•"/>
            </a:pPr>
            <a:r>
              <a:rPr lang="en-US" sz="2400" dirty="0">
                <a:latin typeface="Arial" charset="0"/>
                <a:cs typeface="Arial" charset="0"/>
              </a:rPr>
              <a:t>Emergency procedures performed after a dry rollover accident </a:t>
            </a:r>
          </a:p>
          <a:p>
            <a:pPr marL="342900" indent="-342900">
              <a:buFontTx/>
              <a:buChar char="•"/>
            </a:pPr>
            <a:r>
              <a:rPr lang="en-US" sz="2400" dirty="0">
                <a:latin typeface="Arial" charset="0"/>
                <a:cs typeface="Arial" charset="0"/>
              </a:rPr>
              <a:t>Characteristics and prevention of motion sickness and heat exhaustion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1000" y="304800"/>
            <a:ext cx="8382000" cy="488950"/>
          </a:xfrm>
          <a:prstGeom prst="rect">
            <a:avLst/>
          </a:prstGeom>
          <a:noFill/>
          <a:ln w="9525" algn="ctr">
            <a:noFill/>
            <a:miter lim="800000"/>
            <a:headEnd/>
            <a:tailEnd/>
          </a:ln>
        </p:spPr>
        <p:txBody>
          <a:bodyPr>
            <a:spAutoFit/>
          </a:bodyPr>
          <a:lstStyle/>
          <a:p>
            <a:pPr algn="ctr">
              <a:spcBef>
                <a:spcPct val="50000"/>
              </a:spcBef>
            </a:pPr>
            <a:r>
              <a:rPr lang="en-US" sz="2600" dirty="0" smtClean="0">
                <a:solidFill>
                  <a:schemeClr val="bg1"/>
                </a:solidFill>
                <a:latin typeface="Arial" charset="0"/>
              </a:rPr>
              <a:t>Next Steps</a:t>
            </a:r>
            <a:endParaRPr lang="en-US" sz="2600" dirty="0">
              <a:solidFill>
                <a:schemeClr val="bg1"/>
              </a:solidFill>
              <a:latin typeface="Arial" charset="0"/>
            </a:endParaRPr>
          </a:p>
        </p:txBody>
      </p:sp>
      <p:sp>
        <p:nvSpPr>
          <p:cNvPr id="7" name="Text Box 5"/>
          <p:cNvSpPr txBox="1">
            <a:spLocks noChangeArrowheads="1"/>
          </p:cNvSpPr>
          <p:nvPr/>
        </p:nvSpPr>
        <p:spPr bwMode="auto">
          <a:xfrm>
            <a:off x="2017458" y="1709046"/>
            <a:ext cx="1915886" cy="461963"/>
          </a:xfrm>
          <a:prstGeom prst="rect">
            <a:avLst/>
          </a:prstGeom>
          <a:noFill/>
          <a:ln w="9525">
            <a:noFill/>
            <a:miter lim="800000"/>
            <a:headEnd/>
            <a:tailEnd/>
          </a:ln>
        </p:spPr>
        <p:txBody>
          <a:bodyPr wrap="square">
            <a:spAutoFit/>
          </a:bodyPr>
          <a:lstStyle/>
          <a:p>
            <a:pPr>
              <a:spcBef>
                <a:spcPct val="50000"/>
              </a:spcBef>
            </a:pPr>
            <a:r>
              <a:rPr lang="en-US" sz="2400" dirty="0" smtClean="0">
                <a:latin typeface="Arial" charset="0"/>
                <a:cs typeface="Arial" charset="0"/>
              </a:rPr>
              <a:t>Next Steps:</a:t>
            </a:r>
            <a:endParaRPr lang="en-US" sz="2400" dirty="0">
              <a:latin typeface="Arial" charset="0"/>
              <a:cs typeface="Arial" charset="0"/>
            </a:endParaRPr>
          </a:p>
        </p:txBody>
      </p:sp>
      <p:sp>
        <p:nvSpPr>
          <p:cNvPr id="8" name="Text Box 4"/>
          <p:cNvSpPr txBox="1">
            <a:spLocks noChangeArrowheads="1"/>
          </p:cNvSpPr>
          <p:nvPr/>
        </p:nvSpPr>
        <p:spPr bwMode="auto">
          <a:xfrm>
            <a:off x="2442908" y="2191646"/>
            <a:ext cx="4698093" cy="2308324"/>
          </a:xfrm>
          <a:prstGeom prst="rect">
            <a:avLst/>
          </a:prstGeom>
          <a:noFill/>
          <a:ln w="9525">
            <a:noFill/>
            <a:miter lim="800000"/>
            <a:headEnd/>
            <a:tailEnd/>
          </a:ln>
        </p:spPr>
        <p:txBody>
          <a:bodyPr wrap="square">
            <a:spAutoFit/>
          </a:bodyPr>
          <a:lstStyle/>
          <a:p>
            <a:pPr marL="342900" indent="-342900">
              <a:buFontTx/>
              <a:buChar char="•"/>
            </a:pPr>
            <a:r>
              <a:rPr lang="en-US" sz="2400" dirty="0" smtClean="0">
                <a:latin typeface="Arial" charset="0"/>
                <a:cs typeface="Arial" charset="0"/>
              </a:rPr>
              <a:t>10 minute break</a:t>
            </a:r>
          </a:p>
          <a:p>
            <a:pPr marL="342900" indent="-342900">
              <a:buFontTx/>
              <a:buChar char="•"/>
            </a:pPr>
            <a:r>
              <a:rPr lang="en-US" sz="2400" dirty="0" smtClean="0">
                <a:latin typeface="Arial" charset="0"/>
                <a:cs typeface="Arial" charset="0"/>
              </a:rPr>
              <a:t>Written test</a:t>
            </a:r>
          </a:p>
          <a:p>
            <a:pPr marL="342900" indent="-342900">
              <a:buFontTx/>
              <a:buChar char="•"/>
            </a:pPr>
            <a:r>
              <a:rPr lang="en-US" sz="2400" dirty="0" smtClean="0">
                <a:latin typeface="Arial" charset="0"/>
                <a:cs typeface="Arial" charset="0"/>
              </a:rPr>
              <a:t>Observe MET training</a:t>
            </a:r>
          </a:p>
          <a:p>
            <a:pPr marL="342900" indent="-342900">
              <a:buFontTx/>
              <a:buChar char="•"/>
            </a:pPr>
            <a:r>
              <a:rPr lang="en-US" sz="2400" dirty="0" smtClean="0">
                <a:latin typeface="Arial" charset="0"/>
                <a:cs typeface="Arial" charset="0"/>
              </a:rPr>
              <a:t>Complete MET scenarios</a:t>
            </a:r>
          </a:p>
          <a:p>
            <a:pPr marL="342900" indent="-342900">
              <a:buFontTx/>
              <a:buChar char="•"/>
            </a:pPr>
            <a:r>
              <a:rPr lang="en-US" sz="2400" dirty="0" smtClean="0">
                <a:latin typeface="Arial" charset="0"/>
                <a:cs typeface="Arial" charset="0"/>
              </a:rPr>
              <a:t>Observe HEAT training</a:t>
            </a:r>
          </a:p>
          <a:p>
            <a:pPr marL="342900" indent="-342900">
              <a:buFontTx/>
              <a:buChar char="•"/>
            </a:pPr>
            <a:r>
              <a:rPr lang="en-US" sz="2400" dirty="0" smtClean="0">
                <a:latin typeface="Arial" charset="0"/>
                <a:cs typeface="Arial" charset="0"/>
              </a:rPr>
              <a:t>Complete HEAT scenarios</a:t>
            </a:r>
            <a:endParaRPr lang="en-US" sz="2400" dirty="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a:solidFill>
                  <a:schemeClr val="bg1"/>
                </a:solidFill>
                <a:latin typeface="Arial" charset="0"/>
              </a:rPr>
              <a:t>Training Agenda</a:t>
            </a:r>
          </a:p>
        </p:txBody>
      </p:sp>
      <p:sp>
        <p:nvSpPr>
          <p:cNvPr id="8195" name="Text Box 3"/>
          <p:cNvSpPr txBox="1">
            <a:spLocks noChangeArrowheads="1"/>
          </p:cNvSpPr>
          <p:nvPr/>
        </p:nvSpPr>
        <p:spPr bwMode="auto">
          <a:xfrm>
            <a:off x="1940368" y="1087215"/>
            <a:ext cx="5432889" cy="5016758"/>
          </a:xfrm>
          <a:prstGeom prst="rect">
            <a:avLst/>
          </a:prstGeom>
          <a:noFill/>
          <a:ln w="9525">
            <a:noFill/>
            <a:miter lim="800000"/>
            <a:headEnd/>
            <a:tailEnd/>
          </a:ln>
        </p:spPr>
        <p:txBody>
          <a:bodyPr wrap="square">
            <a:spAutoFit/>
          </a:bodyPr>
          <a:lstStyle/>
          <a:p>
            <a:pPr marL="342900" indent="-342900">
              <a:spcBef>
                <a:spcPct val="50000"/>
              </a:spcBef>
            </a:pPr>
            <a:r>
              <a:rPr lang="en-US" sz="2400" b="1" u="sng" dirty="0">
                <a:solidFill>
                  <a:srgbClr val="990000"/>
                </a:solidFill>
                <a:latin typeface="Arial" charset="0"/>
              </a:rPr>
              <a:t>Lesson 1: Classroom</a:t>
            </a:r>
          </a:p>
          <a:p>
            <a:pPr marL="342900" indent="-342900">
              <a:buFontTx/>
              <a:buChar char="•"/>
            </a:pPr>
            <a:r>
              <a:rPr lang="en-US" sz="2400" dirty="0">
                <a:latin typeface="Arial" charset="0"/>
              </a:rPr>
              <a:t>L1 - Academic materials</a:t>
            </a:r>
          </a:p>
          <a:p>
            <a:pPr marL="342900" indent="-342900">
              <a:buFontTx/>
              <a:buChar char="•"/>
            </a:pPr>
            <a:endParaRPr lang="en-US" sz="1000" dirty="0">
              <a:latin typeface="Arial" charset="0"/>
            </a:endParaRPr>
          </a:p>
          <a:p>
            <a:pPr marL="800100" lvl="2" indent="-342900">
              <a:buFontTx/>
              <a:buChar char="•"/>
            </a:pPr>
            <a:r>
              <a:rPr lang="en-US" sz="2400" dirty="0">
                <a:latin typeface="Arial" charset="0"/>
              </a:rPr>
              <a:t>Rollover-relevant characteristics</a:t>
            </a:r>
          </a:p>
          <a:p>
            <a:pPr marL="800100" lvl="2" indent="-342900">
              <a:buFontTx/>
              <a:buChar char="•"/>
            </a:pPr>
            <a:r>
              <a:rPr lang="en-US" sz="2400" dirty="0">
                <a:latin typeface="Arial" charset="0"/>
              </a:rPr>
              <a:t>Avoidance</a:t>
            </a:r>
          </a:p>
          <a:p>
            <a:pPr marL="800100" lvl="2" indent="-342900">
              <a:buFontTx/>
              <a:buChar char="•"/>
            </a:pPr>
            <a:r>
              <a:rPr lang="en-US" sz="2400" dirty="0">
                <a:latin typeface="Arial" charset="0"/>
              </a:rPr>
              <a:t>Emergency procedures</a:t>
            </a:r>
          </a:p>
          <a:p>
            <a:pPr marL="800100" lvl="2" indent="-342900">
              <a:buFontTx/>
              <a:buChar char="•"/>
            </a:pPr>
            <a:r>
              <a:rPr lang="en-US" sz="2400" dirty="0">
                <a:latin typeface="Arial" charset="0"/>
              </a:rPr>
              <a:t>Training safety</a:t>
            </a:r>
          </a:p>
          <a:p>
            <a:pPr marL="800100" lvl="2" indent="-342900">
              <a:buFontTx/>
              <a:buChar char="•"/>
            </a:pPr>
            <a:endParaRPr lang="en-US" sz="1000" dirty="0">
              <a:latin typeface="Arial" charset="0"/>
            </a:endParaRPr>
          </a:p>
          <a:p>
            <a:pPr marL="342900" indent="-342900">
              <a:buFontTx/>
              <a:buChar char="•"/>
            </a:pPr>
            <a:r>
              <a:rPr lang="en-US" sz="2400" dirty="0">
                <a:latin typeface="Arial" charset="0"/>
              </a:rPr>
              <a:t>L1 - Written exam</a:t>
            </a:r>
          </a:p>
          <a:p>
            <a:pPr marL="342900" indent="-342900">
              <a:spcBef>
                <a:spcPct val="50000"/>
              </a:spcBef>
            </a:pPr>
            <a:r>
              <a:rPr lang="en-US" sz="2400" b="1" u="sng" dirty="0">
                <a:solidFill>
                  <a:srgbClr val="990000"/>
                </a:solidFill>
                <a:latin typeface="Arial" charset="0"/>
              </a:rPr>
              <a:t>Lessons </a:t>
            </a:r>
            <a:r>
              <a:rPr lang="en-US" sz="2400" b="1" u="sng" dirty="0" smtClean="0">
                <a:solidFill>
                  <a:srgbClr val="990000"/>
                </a:solidFill>
                <a:latin typeface="Arial" charset="0"/>
              </a:rPr>
              <a:t>2-5: HEAT &amp; MET Devices</a:t>
            </a:r>
            <a:endParaRPr lang="en-US" sz="2400" b="1" u="sng" dirty="0">
              <a:solidFill>
                <a:srgbClr val="990000"/>
              </a:solidFill>
              <a:latin typeface="Arial" charset="0"/>
            </a:endParaRPr>
          </a:p>
          <a:p>
            <a:pPr marL="342900" lvl="0" indent="-342900">
              <a:buFontTx/>
              <a:buChar char="•"/>
            </a:pPr>
            <a:r>
              <a:rPr lang="en-US" sz="2400" dirty="0" smtClean="0">
                <a:latin typeface="Arial" charset="0"/>
              </a:rPr>
              <a:t>L2 – MET demonstration</a:t>
            </a:r>
          </a:p>
          <a:p>
            <a:pPr marL="342900" lvl="0" indent="-342900">
              <a:buFontTx/>
              <a:buChar char="•"/>
            </a:pPr>
            <a:r>
              <a:rPr lang="en-US" sz="2400" dirty="0" smtClean="0">
                <a:latin typeface="Arial" charset="0"/>
              </a:rPr>
              <a:t>L3 – MET practical application</a:t>
            </a:r>
          </a:p>
          <a:p>
            <a:pPr marL="342900" lvl="0" indent="-342900">
              <a:buFontTx/>
              <a:buChar char="•"/>
            </a:pPr>
            <a:r>
              <a:rPr lang="en-US" sz="2400" dirty="0" smtClean="0">
                <a:latin typeface="Arial" charset="0"/>
              </a:rPr>
              <a:t>L4 – HEAT demonstration</a:t>
            </a:r>
          </a:p>
          <a:p>
            <a:pPr marL="342900" lvl="0" indent="-342900">
              <a:buFontTx/>
              <a:buChar char="•"/>
            </a:pPr>
            <a:r>
              <a:rPr lang="en-US" sz="2400" dirty="0" smtClean="0">
                <a:latin typeface="Arial" charset="0"/>
              </a:rPr>
              <a:t>L5 – HEAT practical application</a:t>
            </a:r>
            <a:endParaRPr lang="en-US" sz="2400" dirty="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304800"/>
            <a:ext cx="8382000" cy="488950"/>
          </a:xfrm>
          <a:prstGeom prst="rect">
            <a:avLst/>
          </a:prstGeom>
          <a:noFill/>
          <a:ln w="9525">
            <a:noFill/>
            <a:miter lim="800000"/>
            <a:headEnd/>
            <a:tailEnd/>
          </a:ln>
        </p:spPr>
        <p:txBody>
          <a:bodyPr>
            <a:spAutoFit/>
          </a:bodyPr>
          <a:lstStyle/>
          <a:p>
            <a:pPr algn="ctr">
              <a:spcBef>
                <a:spcPct val="50000"/>
              </a:spcBef>
            </a:pPr>
            <a:r>
              <a:rPr lang="en-US" sz="2600">
                <a:solidFill>
                  <a:schemeClr val="bg1"/>
                </a:solidFill>
                <a:latin typeface="Arial" charset="0"/>
              </a:rPr>
              <a:t>Safety/Cease Training (CT) Brief</a:t>
            </a:r>
          </a:p>
        </p:txBody>
      </p:sp>
      <p:sp>
        <p:nvSpPr>
          <p:cNvPr id="9219" name="Text Box 3"/>
          <p:cNvSpPr txBox="1">
            <a:spLocks noChangeArrowheads="1"/>
          </p:cNvSpPr>
          <p:nvPr/>
        </p:nvSpPr>
        <p:spPr bwMode="auto">
          <a:xfrm>
            <a:off x="1066800" y="1447800"/>
            <a:ext cx="7315200" cy="2862263"/>
          </a:xfrm>
          <a:prstGeom prst="rect">
            <a:avLst/>
          </a:prstGeom>
          <a:noFill/>
          <a:ln w="9525">
            <a:noFill/>
            <a:miter lim="800000"/>
            <a:headEnd/>
            <a:tailEnd/>
          </a:ln>
        </p:spPr>
        <p:txBody>
          <a:bodyPr>
            <a:spAutoFit/>
          </a:bodyPr>
          <a:lstStyle/>
          <a:p>
            <a:pPr marL="457200" indent="-457200">
              <a:spcBef>
                <a:spcPct val="50000"/>
              </a:spcBef>
            </a:pPr>
            <a:r>
              <a:rPr lang="en-US" sz="2400" b="1" u="sng" dirty="0">
                <a:solidFill>
                  <a:srgbClr val="990000"/>
                </a:solidFill>
                <a:latin typeface="Arial" charset="0"/>
              </a:rPr>
              <a:t>Cease Training (CT):</a:t>
            </a:r>
            <a:endParaRPr lang="en-US" sz="2400" b="1" dirty="0">
              <a:latin typeface="Arial" charset="0"/>
            </a:endParaRPr>
          </a:p>
          <a:p>
            <a:pPr marL="457200" indent="-457200">
              <a:spcBef>
                <a:spcPct val="50000"/>
              </a:spcBef>
              <a:buFontTx/>
              <a:buChar char="•"/>
            </a:pPr>
            <a:r>
              <a:rPr lang="en-US" sz="2400" dirty="0">
                <a:latin typeface="Arial" charset="0"/>
              </a:rPr>
              <a:t>In cases of tornado, fire, or earthquake</a:t>
            </a:r>
          </a:p>
          <a:p>
            <a:pPr marL="457200" indent="-457200">
              <a:spcBef>
                <a:spcPct val="50000"/>
              </a:spcBef>
              <a:buFontTx/>
              <a:buChar char="•"/>
            </a:pPr>
            <a:r>
              <a:rPr lang="en-US" sz="2400" dirty="0">
                <a:latin typeface="Arial" charset="0"/>
              </a:rPr>
              <a:t>Immediately if anyone is injured or device is damaged</a:t>
            </a:r>
          </a:p>
          <a:p>
            <a:pPr marL="457200" indent="-457200">
              <a:spcBef>
                <a:spcPct val="50000"/>
              </a:spcBef>
              <a:buFontTx/>
              <a:buChar char="•"/>
            </a:pPr>
            <a:r>
              <a:rPr lang="en-US" sz="2400" dirty="0">
                <a:latin typeface="Arial" charset="0"/>
              </a:rPr>
              <a:t>Power outages and other safety concerns –instructor decides</a:t>
            </a:r>
          </a:p>
        </p:txBody>
      </p:sp>
      <p:pic>
        <p:nvPicPr>
          <p:cNvPr id="9220" name="Picture 7" descr="untitled"/>
          <p:cNvPicPr>
            <a:picLocks noChangeAspect="1" noChangeArrowheads="1"/>
          </p:cNvPicPr>
          <p:nvPr/>
        </p:nvPicPr>
        <p:blipFill>
          <a:blip r:embed="rId3" cstate="print"/>
          <a:srcRect/>
          <a:stretch>
            <a:fillRect/>
          </a:stretch>
        </p:blipFill>
        <p:spPr bwMode="auto">
          <a:xfrm>
            <a:off x="1828800" y="5638800"/>
            <a:ext cx="6096000" cy="914400"/>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667674" y="1095828"/>
            <a:ext cx="6574971" cy="5078313"/>
          </a:xfrm>
          <a:prstGeom prst="rect">
            <a:avLst/>
          </a:prstGeom>
          <a:noFill/>
          <a:ln w="9525">
            <a:noFill/>
            <a:miter lim="800000"/>
            <a:headEnd/>
            <a:tailEnd/>
          </a:ln>
        </p:spPr>
        <p:txBody>
          <a:bodyPr wrap="square">
            <a:spAutoFit/>
          </a:bodyPr>
          <a:lstStyle/>
          <a:p>
            <a:pPr marL="457200" indent="-457200">
              <a:spcBef>
                <a:spcPct val="50000"/>
              </a:spcBef>
            </a:pPr>
            <a:r>
              <a:rPr lang="en-US" sz="2200" b="1" u="sng" dirty="0" smtClean="0">
                <a:solidFill>
                  <a:srgbClr val="990000"/>
                </a:solidFill>
                <a:latin typeface="Arial" charset="0"/>
              </a:rPr>
              <a:t>USMC Wheeled Vehicles:</a:t>
            </a:r>
            <a:endParaRPr lang="en-US" sz="2200" b="1" dirty="0">
              <a:latin typeface="Arial" charset="0"/>
            </a:endParaRPr>
          </a:p>
          <a:p>
            <a:pPr marL="457200" indent="-457200">
              <a:buFontTx/>
              <a:buChar char="•"/>
            </a:pPr>
            <a:endParaRPr lang="en-US" dirty="0" smtClean="0">
              <a:latin typeface="Arial" charset="0"/>
              <a:cs typeface="Arial" charset="0"/>
            </a:endParaRPr>
          </a:p>
          <a:p>
            <a:pPr marL="457200" indent="-457200">
              <a:buFontTx/>
              <a:buChar char="•"/>
            </a:pPr>
            <a:r>
              <a:rPr lang="en-US" dirty="0" smtClean="0">
                <a:latin typeface="Arial" charset="0"/>
              </a:rPr>
              <a:t>HMMWVs (most common in rollovers</a:t>
            </a:r>
            <a:r>
              <a:rPr lang="en-US" baseline="30000" dirty="0" smtClean="0">
                <a:latin typeface="Arial" charset="0"/>
              </a:rPr>
              <a:t>8</a:t>
            </a:r>
            <a:r>
              <a:rPr lang="en-US" dirty="0" smtClean="0">
                <a:latin typeface="Arial" charset="0"/>
              </a:rPr>
              <a:t>)</a:t>
            </a:r>
          </a:p>
          <a:p>
            <a:pPr marL="457200" indent="-457200">
              <a:buFontTx/>
              <a:buChar char="•"/>
            </a:pPr>
            <a:r>
              <a:rPr lang="en-US" dirty="0" smtClean="0">
                <a:latin typeface="Arial" charset="0"/>
              </a:rPr>
              <a:t>MRAPs (most common in rollovers</a:t>
            </a:r>
            <a:r>
              <a:rPr lang="en-US" baseline="30000" dirty="0" smtClean="0">
                <a:latin typeface="Arial" charset="0"/>
              </a:rPr>
              <a:t>8</a:t>
            </a:r>
            <a:r>
              <a:rPr lang="en-US" dirty="0" smtClean="0">
                <a:latin typeface="Arial" charset="0"/>
              </a:rPr>
              <a:t>)</a:t>
            </a:r>
          </a:p>
          <a:p>
            <a:pPr marL="457200" indent="-457200">
              <a:buFontTx/>
              <a:buChar char="•"/>
            </a:pPr>
            <a:r>
              <a:rPr lang="en-US" dirty="0" smtClean="0">
                <a:latin typeface="Arial" charset="0"/>
              </a:rPr>
              <a:t>MTVRs</a:t>
            </a:r>
          </a:p>
          <a:p>
            <a:pPr marL="457200" indent="-457200">
              <a:buFontTx/>
              <a:buChar char="•"/>
            </a:pPr>
            <a:r>
              <a:rPr lang="en-US" dirty="0" smtClean="0">
                <a:latin typeface="Arial" charset="0"/>
              </a:rPr>
              <a:t>LVSRs</a:t>
            </a:r>
          </a:p>
          <a:p>
            <a:pPr marL="457200" indent="-457200">
              <a:buFontTx/>
              <a:buChar char="•"/>
            </a:pPr>
            <a:r>
              <a:rPr lang="en-US" dirty="0" smtClean="0">
                <a:latin typeface="Arial" charset="0"/>
              </a:rPr>
              <a:t>LAVs</a:t>
            </a:r>
          </a:p>
          <a:p>
            <a:pPr marL="457200" indent="-457200">
              <a:buFontTx/>
              <a:buChar char="•"/>
            </a:pPr>
            <a:r>
              <a:rPr lang="en-US" dirty="0" smtClean="0">
                <a:latin typeface="Arial" charset="0"/>
              </a:rPr>
              <a:t>M-ATV</a:t>
            </a:r>
          </a:p>
          <a:p>
            <a:pPr marL="457200" indent="-457200"/>
            <a:endParaRPr lang="en-US" sz="1000" dirty="0" smtClean="0">
              <a:latin typeface="Arial" charset="0"/>
            </a:endParaRPr>
          </a:p>
          <a:p>
            <a:pPr>
              <a:spcBef>
                <a:spcPts val="0"/>
              </a:spcBef>
            </a:pPr>
            <a:r>
              <a:rPr lang="en-US" sz="2200" b="1" u="sng" dirty="0" smtClean="0">
                <a:solidFill>
                  <a:srgbClr val="990000"/>
                </a:solidFill>
                <a:latin typeface="Arial" charset="0"/>
              </a:rPr>
              <a:t>Know your vehicle’s:  </a:t>
            </a:r>
          </a:p>
          <a:p>
            <a:pPr>
              <a:spcBef>
                <a:spcPts val="0"/>
              </a:spcBef>
            </a:pPr>
            <a:endParaRPr lang="en-US" dirty="0" smtClean="0">
              <a:latin typeface="Arial" charset="0"/>
              <a:cs typeface="Arial" charset="0"/>
            </a:endParaRPr>
          </a:p>
          <a:p>
            <a:pPr marL="457200" lvl="0" indent="-457200">
              <a:buFontTx/>
              <a:buChar char="•"/>
            </a:pPr>
            <a:r>
              <a:rPr lang="en-US" dirty="0" smtClean="0">
                <a:latin typeface="Arial" charset="0"/>
              </a:rPr>
              <a:t>Max. side slope operation </a:t>
            </a:r>
          </a:p>
          <a:p>
            <a:pPr marL="457200" lvl="0" indent="7938"/>
            <a:r>
              <a:rPr lang="en-US" dirty="0" smtClean="0">
                <a:latin typeface="Arial" charset="0"/>
              </a:rPr>
              <a:t>(i.e., rollover angle) </a:t>
            </a:r>
          </a:p>
          <a:p>
            <a:pPr marL="457200" lvl="0" indent="-457200">
              <a:buFontTx/>
              <a:buChar char="•"/>
            </a:pPr>
            <a:r>
              <a:rPr lang="en-US" dirty="0" smtClean="0">
                <a:latin typeface="Arial" charset="0"/>
              </a:rPr>
              <a:t>Restraint systems</a:t>
            </a:r>
          </a:p>
          <a:p>
            <a:pPr marL="457200" lvl="0" indent="-457200">
              <a:buFontTx/>
              <a:buChar char="•"/>
            </a:pPr>
            <a:r>
              <a:rPr lang="en-US" dirty="0" smtClean="0">
                <a:latin typeface="Arial" charset="0"/>
              </a:rPr>
              <a:t>Egress points</a:t>
            </a:r>
          </a:p>
          <a:p>
            <a:pPr marL="457200" lvl="0" indent="-457200">
              <a:buFontTx/>
              <a:buChar char="•"/>
            </a:pPr>
            <a:r>
              <a:rPr lang="en-US" dirty="0" smtClean="0">
                <a:latin typeface="Arial" charset="0"/>
              </a:rPr>
              <a:t>Egress considerations</a:t>
            </a:r>
          </a:p>
        </p:txBody>
      </p:sp>
      <p:sp>
        <p:nvSpPr>
          <p:cNvPr id="10243" name="Text Box 2"/>
          <p:cNvSpPr txBox="1">
            <a:spLocks noChangeArrowheads="1"/>
          </p:cNvSpPr>
          <p:nvPr/>
        </p:nvSpPr>
        <p:spPr bwMode="auto">
          <a:xfrm>
            <a:off x="381000" y="217716"/>
            <a:ext cx="8382000" cy="892552"/>
          </a:xfrm>
          <a:prstGeom prst="rect">
            <a:avLst/>
          </a:prstGeom>
          <a:noFill/>
          <a:ln w="9525">
            <a:noFill/>
            <a:miter lim="800000"/>
            <a:headEnd/>
            <a:tailEnd/>
          </a:ln>
        </p:spPr>
        <p:txBody>
          <a:bodyPr>
            <a:spAutoFit/>
          </a:bodyPr>
          <a:lstStyle/>
          <a:p>
            <a:pPr algn="ctr">
              <a:spcBef>
                <a:spcPts val="0"/>
              </a:spcBef>
            </a:pPr>
            <a:r>
              <a:rPr lang="en-US" sz="2600" dirty="0">
                <a:solidFill>
                  <a:schemeClr val="bg1"/>
                </a:solidFill>
                <a:latin typeface="Arial" charset="0"/>
              </a:rPr>
              <a:t>Rollover-Relevant </a:t>
            </a:r>
            <a:endParaRPr lang="en-US" sz="2600" dirty="0" smtClean="0">
              <a:solidFill>
                <a:schemeClr val="bg1"/>
              </a:solidFill>
              <a:latin typeface="Arial" charset="0"/>
            </a:endParaRPr>
          </a:p>
          <a:p>
            <a:pPr algn="ctr">
              <a:spcBef>
                <a:spcPts val="0"/>
              </a:spcBef>
            </a:pPr>
            <a:r>
              <a:rPr lang="en-US" sz="2600" dirty="0" smtClean="0">
                <a:solidFill>
                  <a:schemeClr val="bg1"/>
                </a:solidFill>
                <a:latin typeface="Arial" charset="0"/>
              </a:rPr>
              <a:t>Characteristics, Components, &amp; Considerations</a:t>
            </a:r>
            <a:endParaRPr lang="en-US" sz="2600" dirty="0">
              <a:solidFill>
                <a:schemeClr val="bg1"/>
              </a:solidFill>
              <a:latin typeface="Arial" charset="0"/>
            </a:endParaRPr>
          </a:p>
        </p:txBody>
      </p:sp>
      <p:pic>
        <p:nvPicPr>
          <p:cNvPr id="1026" name="Picture 2" descr="C:\Documents and Settings\adam.dupree\My Documents\Dupree\MRAP Egress Trainer - MET &amp; DRET\Gx\MTVR.jpg"/>
          <p:cNvPicPr>
            <a:picLocks noChangeAspect="1" noChangeArrowheads="1"/>
          </p:cNvPicPr>
          <p:nvPr/>
        </p:nvPicPr>
        <p:blipFill>
          <a:blip r:embed="rId3" cstate="print"/>
          <a:srcRect r="36298"/>
          <a:stretch>
            <a:fillRect/>
          </a:stretch>
        </p:blipFill>
        <p:spPr bwMode="auto">
          <a:xfrm>
            <a:off x="5042286" y="2539990"/>
            <a:ext cx="1213370" cy="1306291"/>
          </a:xfrm>
          <a:prstGeom prst="rect">
            <a:avLst/>
          </a:prstGeom>
          <a:noFill/>
          <a:ln w="19050" cap="sq" algn="ctr">
            <a:solidFill>
              <a:schemeClr val="tx1"/>
            </a:solidFill>
            <a:miter lim="800000"/>
            <a:headEnd/>
            <a:tailEnd/>
          </a:ln>
        </p:spPr>
      </p:pic>
      <p:pic>
        <p:nvPicPr>
          <p:cNvPr id="1027" name="Picture 3" descr="C:\Documents and Settings\adam.dupree\My Documents\Dupree\MRAP Egress Trainer - MET &amp; DRET\Gx\Lvs_48-18A1-Iraq.jpg"/>
          <p:cNvPicPr>
            <a:picLocks noChangeAspect="1" noChangeArrowheads="1"/>
          </p:cNvPicPr>
          <p:nvPr/>
        </p:nvPicPr>
        <p:blipFill>
          <a:blip r:embed="rId4" cstate="print"/>
          <a:srcRect l="6927" t="14315" b="10774"/>
          <a:stretch>
            <a:fillRect/>
          </a:stretch>
        </p:blipFill>
        <p:spPr bwMode="auto">
          <a:xfrm>
            <a:off x="6719432" y="3555797"/>
            <a:ext cx="1931082" cy="1059543"/>
          </a:xfrm>
          <a:prstGeom prst="rect">
            <a:avLst/>
          </a:prstGeom>
          <a:noFill/>
          <a:ln w="19050" cap="sq" algn="ctr">
            <a:solidFill>
              <a:schemeClr val="tx1"/>
            </a:solidFill>
            <a:miter lim="800000"/>
            <a:headEnd/>
            <a:tailEnd/>
          </a:ln>
        </p:spPr>
      </p:pic>
      <p:pic>
        <p:nvPicPr>
          <p:cNvPr id="1028" name="Picture 4" descr="C:\Documents and Settings\adam.dupree\My Documents\Dupree\MRAP Egress Trainer - MET &amp; DRET\Gx\LAV.jpg"/>
          <p:cNvPicPr>
            <a:picLocks noChangeAspect="1" noChangeArrowheads="1"/>
          </p:cNvPicPr>
          <p:nvPr/>
        </p:nvPicPr>
        <p:blipFill>
          <a:blip r:embed="rId5" cstate="print"/>
          <a:srcRect l="13415" t="16732" b="14246"/>
          <a:stretch>
            <a:fillRect/>
          </a:stretch>
        </p:blipFill>
        <p:spPr bwMode="auto">
          <a:xfrm>
            <a:off x="4475686" y="4093020"/>
            <a:ext cx="1779971" cy="957943"/>
          </a:xfrm>
          <a:prstGeom prst="rect">
            <a:avLst/>
          </a:prstGeom>
          <a:noFill/>
          <a:ln w="19050" cap="sq" algn="ctr">
            <a:solidFill>
              <a:schemeClr val="tx1"/>
            </a:solidFill>
            <a:miter lim="800000"/>
            <a:headEnd/>
            <a:tailEnd/>
          </a:ln>
        </p:spPr>
      </p:pic>
      <p:pic>
        <p:nvPicPr>
          <p:cNvPr id="1029" name="Picture 5" descr="C:\Documents and Settings\adam.dupree\My Documents\Dupree\MRAP Egress Trainer - MET &amp; DRET\Gx\Buffalo_mine-protected_vehicle.jpg"/>
          <p:cNvPicPr>
            <a:picLocks noChangeAspect="1" noChangeArrowheads="1"/>
          </p:cNvPicPr>
          <p:nvPr/>
        </p:nvPicPr>
        <p:blipFill>
          <a:blip r:embed="rId6" cstate="print"/>
          <a:srcRect t="18280"/>
          <a:stretch>
            <a:fillRect/>
          </a:stretch>
        </p:blipFill>
        <p:spPr bwMode="auto">
          <a:xfrm>
            <a:off x="6472690" y="2322980"/>
            <a:ext cx="1937403" cy="1103083"/>
          </a:xfrm>
          <a:prstGeom prst="rect">
            <a:avLst/>
          </a:prstGeom>
          <a:noFill/>
          <a:ln w="19050" cap="sq" algn="ctr">
            <a:solidFill>
              <a:schemeClr val="tx1"/>
            </a:solidFill>
            <a:miter lim="800000"/>
            <a:headEnd/>
            <a:tailEnd/>
          </a:ln>
        </p:spPr>
      </p:pic>
      <p:pic>
        <p:nvPicPr>
          <p:cNvPr id="1030" name="Picture 6" descr="C:\Documents and Settings\adam.dupree\My Documents\Dupree\MRAP Egress Trainer - MET &amp; DRET\Gx\800px-M1114_HMMWV_in_Camp_Fallujah%2C_Iraq.jpg"/>
          <p:cNvPicPr>
            <a:picLocks noChangeAspect="1" noChangeArrowheads="1"/>
          </p:cNvPicPr>
          <p:nvPr/>
        </p:nvPicPr>
        <p:blipFill>
          <a:blip r:embed="rId7" cstate="print"/>
          <a:srcRect l="13688" t="14043" r="12906"/>
          <a:stretch>
            <a:fillRect/>
          </a:stretch>
        </p:blipFill>
        <p:spPr bwMode="auto">
          <a:xfrm>
            <a:off x="5863768" y="1161146"/>
            <a:ext cx="1422395" cy="1032100"/>
          </a:xfrm>
          <a:prstGeom prst="rect">
            <a:avLst/>
          </a:prstGeom>
          <a:noFill/>
          <a:ln w="19050" cap="sq" algn="ctr">
            <a:solidFill>
              <a:schemeClr val="tx1"/>
            </a:solidFill>
            <a:miter lim="800000"/>
            <a:headEnd/>
            <a:tailEnd/>
          </a:ln>
        </p:spPr>
      </p:pic>
      <p:pic>
        <p:nvPicPr>
          <p:cNvPr id="1031" name="Picture 7" descr="C:\Documents and Settings\adam.dupree\My Documents\Dupree\MRAP Egress Trainer - MET &amp; DRET\Gx\M-ATV.jpg"/>
          <p:cNvPicPr>
            <a:picLocks noChangeAspect="1" noChangeArrowheads="1"/>
          </p:cNvPicPr>
          <p:nvPr/>
        </p:nvPicPr>
        <p:blipFill>
          <a:blip r:embed="rId8" cstate="print"/>
          <a:srcRect t="3324"/>
          <a:stretch>
            <a:fillRect/>
          </a:stretch>
        </p:blipFill>
        <p:spPr bwMode="auto">
          <a:xfrm>
            <a:off x="6458176" y="4745075"/>
            <a:ext cx="1916567" cy="1163596"/>
          </a:xfrm>
          <a:prstGeom prst="rect">
            <a:avLst/>
          </a:prstGeom>
          <a:noFill/>
          <a:ln w="19050" cap="sq" algn="ctr">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42"/>
          <p:cNvPicPr>
            <a:picLocks noChangeAspect="1" noChangeArrowheads="1"/>
          </p:cNvPicPr>
          <p:nvPr/>
        </p:nvPicPr>
        <p:blipFill>
          <a:blip r:embed="rId3" cstate="print"/>
          <a:srcRect/>
          <a:stretch>
            <a:fillRect/>
          </a:stretch>
        </p:blipFill>
        <p:spPr bwMode="auto">
          <a:xfrm rot="921996">
            <a:off x="5690162" y="3157062"/>
            <a:ext cx="2779747" cy="2651414"/>
          </a:xfrm>
          <a:prstGeom prst="rect">
            <a:avLst/>
          </a:prstGeom>
          <a:noFill/>
          <a:ln w="9525">
            <a:noFill/>
            <a:miter lim="800000"/>
            <a:headEnd/>
            <a:tailEnd/>
          </a:ln>
        </p:spPr>
      </p:pic>
      <p:sp>
        <p:nvSpPr>
          <p:cNvPr id="4" name="Text Box 2"/>
          <p:cNvSpPr txBox="1">
            <a:spLocks noChangeArrowheads="1"/>
          </p:cNvSpPr>
          <p:nvPr/>
        </p:nvSpPr>
        <p:spPr bwMode="auto">
          <a:xfrm>
            <a:off x="381000" y="217716"/>
            <a:ext cx="8382000" cy="892552"/>
          </a:xfrm>
          <a:prstGeom prst="rect">
            <a:avLst/>
          </a:prstGeom>
          <a:noFill/>
          <a:ln w="9525">
            <a:noFill/>
            <a:miter lim="800000"/>
            <a:headEnd/>
            <a:tailEnd/>
          </a:ln>
        </p:spPr>
        <p:txBody>
          <a:bodyPr>
            <a:spAutoFit/>
          </a:bodyPr>
          <a:lstStyle/>
          <a:p>
            <a:pPr algn="ctr">
              <a:spcBef>
                <a:spcPts val="0"/>
              </a:spcBef>
            </a:pPr>
            <a:r>
              <a:rPr lang="en-US" sz="2600" dirty="0">
                <a:solidFill>
                  <a:schemeClr val="bg1"/>
                </a:solidFill>
                <a:latin typeface="Arial" charset="0"/>
              </a:rPr>
              <a:t>Rollover-Relevant </a:t>
            </a:r>
            <a:endParaRPr lang="en-US" sz="2600" dirty="0" smtClean="0">
              <a:solidFill>
                <a:schemeClr val="bg1"/>
              </a:solidFill>
              <a:latin typeface="Arial" charset="0"/>
            </a:endParaRPr>
          </a:p>
          <a:p>
            <a:pPr algn="ctr">
              <a:spcBef>
                <a:spcPts val="0"/>
              </a:spcBef>
            </a:pPr>
            <a:r>
              <a:rPr lang="en-US" sz="2600" dirty="0" smtClean="0">
                <a:solidFill>
                  <a:schemeClr val="bg1"/>
                </a:solidFill>
                <a:latin typeface="Arial" charset="0"/>
              </a:rPr>
              <a:t>Characteristics, Components, &amp; Considerations Cont.</a:t>
            </a:r>
            <a:endParaRPr lang="en-US" sz="2600" dirty="0">
              <a:solidFill>
                <a:schemeClr val="bg1"/>
              </a:solidFill>
              <a:latin typeface="Arial" charset="0"/>
            </a:endParaRPr>
          </a:p>
        </p:txBody>
      </p:sp>
      <p:sp>
        <p:nvSpPr>
          <p:cNvPr id="18" name="Line 1046"/>
          <p:cNvSpPr>
            <a:spLocks noChangeShapeType="1"/>
          </p:cNvSpPr>
          <p:nvPr/>
        </p:nvSpPr>
        <p:spPr bwMode="auto">
          <a:xfrm flipV="1">
            <a:off x="6096194" y="5003071"/>
            <a:ext cx="2544167" cy="673456"/>
          </a:xfrm>
          <a:prstGeom prst="line">
            <a:avLst/>
          </a:prstGeom>
          <a:noFill/>
          <a:ln w="19050">
            <a:solidFill>
              <a:schemeClr val="tx1"/>
            </a:solidFill>
            <a:round/>
            <a:headEnd/>
            <a:tailEnd type="triangle" w="med" len="med"/>
          </a:ln>
        </p:spPr>
        <p:txBody>
          <a:bodyPr/>
          <a:lstStyle/>
          <a:p>
            <a:endParaRPr lang="en-US"/>
          </a:p>
        </p:txBody>
      </p:sp>
      <p:sp>
        <p:nvSpPr>
          <p:cNvPr id="19" name="Arc 1047"/>
          <p:cNvSpPr>
            <a:spLocks/>
          </p:cNvSpPr>
          <p:nvPr/>
        </p:nvSpPr>
        <p:spPr bwMode="auto">
          <a:xfrm>
            <a:off x="7778934" y="5250176"/>
            <a:ext cx="337634" cy="42635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anchor="ctr"/>
          <a:lstStyle/>
          <a:p>
            <a:endParaRPr lang="en-US"/>
          </a:p>
        </p:txBody>
      </p:sp>
      <p:sp>
        <p:nvSpPr>
          <p:cNvPr id="20" name="Text Box 1056"/>
          <p:cNvSpPr txBox="1">
            <a:spLocks noChangeArrowheads="1"/>
          </p:cNvSpPr>
          <p:nvPr/>
        </p:nvSpPr>
        <p:spPr bwMode="auto">
          <a:xfrm>
            <a:off x="7297975" y="5286003"/>
            <a:ext cx="879374" cy="400110"/>
          </a:xfrm>
          <a:prstGeom prst="rect">
            <a:avLst/>
          </a:prstGeom>
          <a:noFill/>
          <a:ln w="9525">
            <a:noFill/>
            <a:miter lim="800000"/>
            <a:headEnd/>
            <a:tailEnd/>
          </a:ln>
        </p:spPr>
        <p:txBody>
          <a:bodyPr wrap="square">
            <a:spAutoFit/>
          </a:bodyPr>
          <a:lstStyle/>
          <a:p>
            <a:pPr>
              <a:spcBef>
                <a:spcPct val="50000"/>
              </a:spcBef>
            </a:pPr>
            <a:r>
              <a:rPr lang="en-US" dirty="0" smtClean="0"/>
              <a:t>13.5</a:t>
            </a:r>
            <a:r>
              <a:rPr lang="en-US" dirty="0" smtClean="0">
                <a:cs typeface="Arial" charset="0"/>
              </a:rPr>
              <a:t>º</a:t>
            </a:r>
            <a:endParaRPr lang="en-US" dirty="0"/>
          </a:p>
        </p:txBody>
      </p:sp>
      <p:cxnSp>
        <p:nvCxnSpPr>
          <p:cNvPr id="21" name="Straight Connector 20"/>
          <p:cNvCxnSpPr/>
          <p:nvPr/>
        </p:nvCxnSpPr>
        <p:spPr bwMode="auto">
          <a:xfrm>
            <a:off x="6106161" y="5669279"/>
            <a:ext cx="2567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13" name="Table 12"/>
          <p:cNvGraphicFramePr>
            <a:graphicFrameLocks noGrp="1"/>
          </p:cNvGraphicFramePr>
          <p:nvPr/>
        </p:nvGraphicFramePr>
        <p:xfrm>
          <a:off x="1247399" y="3245530"/>
          <a:ext cx="4441370" cy="2397037"/>
        </p:xfrm>
        <a:graphic>
          <a:graphicData uri="http://schemas.openxmlformats.org/drawingml/2006/table">
            <a:tbl>
              <a:tblPr/>
              <a:tblGrid>
                <a:gridCol w="1770121"/>
                <a:gridCol w="1345474"/>
                <a:gridCol w="1325775"/>
              </a:tblGrid>
              <a:tr h="552145">
                <a:tc>
                  <a:txBody>
                    <a:bodyPr/>
                    <a:lstStyle/>
                    <a:p>
                      <a:pPr marL="0" marR="0">
                        <a:spcBef>
                          <a:spcPts val="0"/>
                        </a:spcBef>
                        <a:spcAft>
                          <a:spcPts val="0"/>
                        </a:spcAft>
                      </a:pPr>
                      <a:r>
                        <a:rPr lang="en-US" sz="1800" b="1" dirty="0">
                          <a:solidFill>
                            <a:srgbClr val="FFFFFF"/>
                          </a:solidFill>
                          <a:latin typeface="Arial" pitchFamily="34" charset="0"/>
                          <a:ea typeface="Times New Roman"/>
                          <a:cs typeface="Arial" pitchFamily="34" charset="0"/>
                        </a:rPr>
                        <a:t>Vehicle</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1800" b="1" dirty="0">
                          <a:solidFill>
                            <a:srgbClr val="FFFFFF"/>
                          </a:solidFill>
                          <a:latin typeface="Arial" pitchFamily="34" charset="0"/>
                          <a:ea typeface="Times New Roman"/>
                          <a:cs typeface="Arial" pitchFamily="34" charset="0"/>
                        </a:rPr>
                        <a:t>Percent</a:t>
                      </a:r>
                      <a:endParaRPr lang="en-US" sz="1800" dirty="0">
                        <a:latin typeface="Arial" pitchFamily="34" charset="0"/>
                        <a:ea typeface="Times New Roman"/>
                        <a:cs typeface="Arial" pitchFamily="34" charset="0"/>
                      </a:endParaRPr>
                    </a:p>
                    <a:p>
                      <a:pPr marL="0" marR="0" algn="ctr">
                        <a:spcBef>
                          <a:spcPts val="0"/>
                        </a:spcBef>
                        <a:spcAft>
                          <a:spcPts val="0"/>
                        </a:spcAft>
                      </a:pPr>
                      <a:r>
                        <a:rPr lang="en-US" sz="1800" b="1" dirty="0">
                          <a:solidFill>
                            <a:srgbClr val="FFFFFF"/>
                          </a:solidFill>
                          <a:latin typeface="Arial" pitchFamily="34" charset="0"/>
                          <a:ea typeface="Times New Roman"/>
                          <a:cs typeface="Arial" pitchFamily="34" charset="0"/>
                        </a:rPr>
                        <a:t>Side Slope</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1800" b="1" dirty="0">
                          <a:solidFill>
                            <a:srgbClr val="FFFFFF"/>
                          </a:solidFill>
                          <a:latin typeface="Arial" pitchFamily="34" charset="0"/>
                          <a:ea typeface="Times New Roman"/>
                          <a:cs typeface="Arial" pitchFamily="34" charset="0"/>
                        </a:rPr>
                        <a:t>Degrees</a:t>
                      </a:r>
                      <a:endParaRPr lang="en-US" sz="1800" dirty="0">
                        <a:latin typeface="Arial" pitchFamily="34" charset="0"/>
                        <a:ea typeface="Times New Roman"/>
                        <a:cs typeface="Arial" pitchFamily="34" charset="0"/>
                      </a:endParaRPr>
                    </a:p>
                    <a:p>
                      <a:pPr marL="0" marR="0" algn="ctr">
                        <a:spcBef>
                          <a:spcPts val="0"/>
                        </a:spcBef>
                        <a:spcAft>
                          <a:spcPts val="0"/>
                        </a:spcAft>
                      </a:pPr>
                      <a:r>
                        <a:rPr lang="en-US" sz="1800" b="1" dirty="0">
                          <a:solidFill>
                            <a:srgbClr val="FFFFFF"/>
                          </a:solidFill>
                          <a:latin typeface="Arial" pitchFamily="34" charset="0"/>
                          <a:ea typeface="Times New Roman"/>
                          <a:cs typeface="Arial" pitchFamily="34" charset="0"/>
                        </a:rPr>
                        <a:t>Side Slope</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464527">
                <a:tc>
                  <a:txBody>
                    <a:bodyPr/>
                    <a:lstStyle/>
                    <a:p>
                      <a:pPr marL="0" marR="0">
                        <a:spcBef>
                          <a:spcPts val="0"/>
                        </a:spcBef>
                        <a:spcAft>
                          <a:spcPts val="0"/>
                        </a:spcAft>
                      </a:pPr>
                      <a:r>
                        <a:rPr lang="en-US" sz="1800" dirty="0" smtClean="0">
                          <a:latin typeface="Arial" pitchFamily="34" charset="0"/>
                          <a:ea typeface="Times New Roman"/>
                          <a:cs typeface="Arial" pitchFamily="34" charset="0"/>
                        </a:rPr>
                        <a:t>ECV HMMWV</a:t>
                      </a:r>
                      <a:r>
                        <a:rPr lang="en-US" sz="1800" baseline="30000" dirty="0" smtClean="0">
                          <a:latin typeface="Arial" pitchFamily="34" charset="0"/>
                          <a:ea typeface="Times New Roman"/>
                          <a:cs typeface="Arial" pitchFamily="34" charset="0"/>
                        </a:rPr>
                        <a:t>9</a:t>
                      </a:r>
                      <a:endParaRPr lang="en-US" sz="1800" baseline="300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pitchFamily="34" charset="0"/>
                          <a:ea typeface="Times New Roman"/>
                          <a:cs typeface="Arial" pitchFamily="34" charset="0"/>
                        </a:rPr>
                        <a:t>30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pitchFamily="34" charset="0"/>
                          <a:ea typeface="Times New Roman"/>
                          <a:cs typeface="Arial" pitchFamily="34" charset="0"/>
                        </a:rPr>
                        <a:t>13.5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73">
                <a:tc>
                  <a:txBody>
                    <a:bodyPr/>
                    <a:lstStyle/>
                    <a:p>
                      <a:pPr marL="0" marR="0">
                        <a:spcBef>
                          <a:spcPts val="0"/>
                        </a:spcBef>
                        <a:spcAft>
                          <a:spcPts val="0"/>
                        </a:spcAft>
                      </a:pPr>
                      <a:r>
                        <a:rPr lang="en-US" sz="1800" dirty="0" smtClean="0">
                          <a:latin typeface="Arial" pitchFamily="34" charset="0"/>
                          <a:ea typeface="Times New Roman"/>
                          <a:cs typeface="Arial" pitchFamily="34" charset="0"/>
                        </a:rPr>
                        <a:t>MTVR</a:t>
                      </a:r>
                      <a:r>
                        <a:rPr lang="en-US" sz="1800" baseline="30000" dirty="0" smtClean="0">
                          <a:latin typeface="Arial" pitchFamily="34" charset="0"/>
                          <a:ea typeface="Times New Roman"/>
                          <a:cs typeface="Arial" pitchFamily="34" charset="0"/>
                        </a:rPr>
                        <a:t>10</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pitchFamily="34" charset="0"/>
                          <a:ea typeface="Times New Roman"/>
                          <a:cs typeface="Arial" pitchFamily="34" charset="0"/>
                        </a:rPr>
                        <a:t>30/40*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pitchFamily="34" charset="0"/>
                          <a:ea typeface="Times New Roman"/>
                          <a:cs typeface="Arial" pitchFamily="34" charset="0"/>
                        </a:rPr>
                        <a:t>13.5/18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73">
                <a:tc>
                  <a:txBody>
                    <a:bodyPr/>
                    <a:lstStyle/>
                    <a:p>
                      <a:pPr marL="0" marR="0">
                        <a:spcBef>
                          <a:spcPts val="0"/>
                        </a:spcBef>
                        <a:spcAft>
                          <a:spcPts val="0"/>
                        </a:spcAft>
                      </a:pPr>
                      <a:r>
                        <a:rPr lang="en-US" sz="1800" dirty="0" smtClean="0">
                          <a:latin typeface="Arial" pitchFamily="34" charset="0"/>
                          <a:ea typeface="Times New Roman"/>
                          <a:cs typeface="Arial" pitchFamily="34" charset="0"/>
                        </a:rPr>
                        <a:t>LVSR</a:t>
                      </a:r>
                      <a:r>
                        <a:rPr lang="en-US" sz="1800" baseline="30000" dirty="0" smtClean="0">
                          <a:latin typeface="Arial" pitchFamily="34" charset="0"/>
                          <a:ea typeface="Times New Roman"/>
                          <a:cs typeface="Arial" pitchFamily="34" charset="0"/>
                        </a:rPr>
                        <a:t>11</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latin typeface="Arial" pitchFamily="34" charset="0"/>
                          <a:ea typeface="Times New Roman"/>
                          <a:cs typeface="Arial" pitchFamily="34" charset="0"/>
                        </a:rPr>
                        <a:t>30/40*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pitchFamily="34" charset="0"/>
                          <a:ea typeface="Times New Roman"/>
                          <a:cs typeface="Arial" pitchFamily="34" charset="0"/>
                        </a:rPr>
                        <a:t>13.5/18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73">
                <a:tc>
                  <a:txBody>
                    <a:bodyPr/>
                    <a:lstStyle/>
                    <a:p>
                      <a:pPr marL="0" marR="0">
                        <a:spcBef>
                          <a:spcPts val="0"/>
                        </a:spcBef>
                        <a:spcAft>
                          <a:spcPts val="0"/>
                        </a:spcAft>
                      </a:pPr>
                      <a:r>
                        <a:rPr lang="en-US" sz="1800" dirty="0">
                          <a:latin typeface="Arial" pitchFamily="34" charset="0"/>
                          <a:ea typeface="Times New Roman"/>
                          <a:cs typeface="Arial" pitchFamily="34" charset="0"/>
                        </a:rPr>
                        <a:t>FPI Cat </a:t>
                      </a:r>
                      <a:r>
                        <a:rPr lang="en-US" sz="1800" dirty="0" smtClean="0">
                          <a:latin typeface="Arial" pitchFamily="34" charset="0"/>
                          <a:ea typeface="Times New Roman"/>
                          <a:cs typeface="Arial" pitchFamily="34" charset="0"/>
                        </a:rPr>
                        <a:t>I</a:t>
                      </a:r>
                      <a:r>
                        <a:rPr lang="en-US" sz="1800" baseline="30000" dirty="0" smtClean="0">
                          <a:latin typeface="Arial" pitchFamily="34" charset="0"/>
                          <a:ea typeface="Times New Roman"/>
                          <a:cs typeface="Arial" pitchFamily="34" charset="0"/>
                        </a:rPr>
                        <a:t>12</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pitchFamily="34" charset="0"/>
                          <a:ea typeface="Times New Roman"/>
                          <a:cs typeface="Arial" pitchFamily="34" charset="0"/>
                        </a:rPr>
                        <a:t>30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pitchFamily="34" charset="0"/>
                          <a:ea typeface="Times New Roman"/>
                          <a:cs typeface="Arial" pitchFamily="34" charset="0"/>
                        </a:rPr>
                        <a:t>13.5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73">
                <a:tc>
                  <a:txBody>
                    <a:bodyPr/>
                    <a:lstStyle/>
                    <a:p>
                      <a:pPr marL="0" marR="0">
                        <a:spcBef>
                          <a:spcPts val="0"/>
                        </a:spcBef>
                        <a:spcAft>
                          <a:spcPts val="0"/>
                        </a:spcAft>
                      </a:pPr>
                      <a:r>
                        <a:rPr lang="en-US" sz="1800" dirty="0">
                          <a:latin typeface="Arial" pitchFamily="34" charset="0"/>
                          <a:ea typeface="Times New Roman"/>
                          <a:cs typeface="Arial" pitchFamily="34" charset="0"/>
                        </a:rPr>
                        <a:t>FPI Cat </a:t>
                      </a:r>
                      <a:r>
                        <a:rPr lang="en-US" sz="1800" dirty="0" smtClean="0">
                          <a:latin typeface="Arial" pitchFamily="34" charset="0"/>
                          <a:ea typeface="Times New Roman"/>
                          <a:cs typeface="Arial" pitchFamily="34" charset="0"/>
                        </a:rPr>
                        <a:t>II</a:t>
                      </a:r>
                      <a:r>
                        <a:rPr lang="en-US" sz="1800" baseline="30000" dirty="0" smtClean="0">
                          <a:latin typeface="Arial" pitchFamily="34" charset="0"/>
                          <a:ea typeface="Times New Roman"/>
                          <a:cs typeface="Arial" pitchFamily="34" charset="0"/>
                        </a:rPr>
                        <a:t>13</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latin typeface="Arial" pitchFamily="34" charset="0"/>
                          <a:ea typeface="Times New Roman"/>
                          <a:cs typeface="Arial" pitchFamily="34" charset="0"/>
                        </a:rPr>
                        <a:t>30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pitchFamily="34" charset="0"/>
                          <a:ea typeface="Times New Roman"/>
                          <a:cs typeface="Arial" pitchFamily="34" charset="0"/>
                        </a:rPr>
                        <a:t>13.5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73">
                <a:tc>
                  <a:txBody>
                    <a:bodyPr/>
                    <a:lstStyle/>
                    <a:p>
                      <a:pPr marL="0" marR="0">
                        <a:spcBef>
                          <a:spcPts val="0"/>
                        </a:spcBef>
                        <a:spcAft>
                          <a:spcPts val="0"/>
                        </a:spcAft>
                      </a:pPr>
                      <a:r>
                        <a:rPr lang="en-US" sz="1800" dirty="0" smtClean="0">
                          <a:latin typeface="Arial" pitchFamily="34" charset="0"/>
                          <a:ea typeface="Times New Roman"/>
                          <a:cs typeface="Arial" pitchFamily="34" charset="0"/>
                        </a:rPr>
                        <a:t>MATV</a:t>
                      </a:r>
                      <a:r>
                        <a:rPr lang="en-US" sz="1800" baseline="30000" dirty="0" smtClean="0">
                          <a:latin typeface="Arial" pitchFamily="34" charset="0"/>
                          <a:ea typeface="Times New Roman"/>
                          <a:cs typeface="Arial" pitchFamily="34" charset="0"/>
                        </a:rPr>
                        <a:t>14</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latin typeface="Arial" pitchFamily="34" charset="0"/>
                          <a:ea typeface="Times New Roman"/>
                          <a:cs typeface="Arial" pitchFamily="34" charset="0"/>
                        </a:rPr>
                        <a:t>40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pitchFamily="34" charset="0"/>
                          <a:ea typeface="Times New Roman"/>
                          <a:cs typeface="Arial" pitchFamily="34" charset="0"/>
                        </a:rPr>
                        <a:t>18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8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71682"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p:cNvSpPr txBox="1"/>
          <p:nvPr/>
        </p:nvSpPr>
        <p:spPr>
          <a:xfrm>
            <a:off x="1152447" y="5647636"/>
            <a:ext cx="4454434" cy="461665"/>
          </a:xfrm>
          <a:prstGeom prst="rect">
            <a:avLst/>
          </a:prstGeom>
          <a:noFill/>
        </p:spPr>
        <p:txBody>
          <a:bodyPr wrap="square" rtlCol="0">
            <a:spAutoFit/>
          </a:bodyPr>
          <a:lstStyle/>
          <a:p>
            <a:pPr eaLnBrk="1" hangingPunct="1">
              <a:spcBef>
                <a:spcPts val="0"/>
              </a:spcBef>
              <a:spcAft>
                <a:spcPts val="0"/>
              </a:spcAft>
            </a:pPr>
            <a:r>
              <a:rPr lang="en-US" sz="1200" dirty="0" smtClean="0">
                <a:latin typeface="Arial" pitchFamily="34" charset="0"/>
                <a:ea typeface="Times New Roman"/>
                <a:cs typeface="Arial" pitchFamily="34" charset="0"/>
              </a:rPr>
              <a:t>*30 percent side slope @ 15 mph and 40 percent side slope @ 5 mph @ GVWR</a:t>
            </a:r>
            <a:endParaRPr lang="en-US" sz="1200" dirty="0">
              <a:latin typeface="Arial" pitchFamily="34" charset="0"/>
              <a:ea typeface="Times New Roman"/>
              <a:cs typeface="Arial" pitchFamily="34" charset="0"/>
            </a:endParaRPr>
          </a:p>
        </p:txBody>
      </p:sp>
      <p:sp>
        <p:nvSpPr>
          <p:cNvPr id="23" name="Text Box 4"/>
          <p:cNvSpPr txBox="1">
            <a:spLocks noChangeArrowheads="1"/>
          </p:cNvSpPr>
          <p:nvPr/>
        </p:nvSpPr>
        <p:spPr bwMode="auto">
          <a:xfrm>
            <a:off x="667674" y="1095828"/>
            <a:ext cx="7971359" cy="2154436"/>
          </a:xfrm>
          <a:prstGeom prst="rect">
            <a:avLst/>
          </a:prstGeom>
          <a:noFill/>
          <a:ln w="9525">
            <a:noFill/>
            <a:miter lim="800000"/>
            <a:headEnd/>
            <a:tailEnd/>
          </a:ln>
        </p:spPr>
        <p:txBody>
          <a:bodyPr wrap="square">
            <a:spAutoFit/>
          </a:bodyPr>
          <a:lstStyle/>
          <a:p>
            <a:pPr marL="457200" indent="-457200">
              <a:spcBef>
                <a:spcPct val="50000"/>
              </a:spcBef>
            </a:pPr>
            <a:r>
              <a:rPr lang="en-US" sz="2400" b="1" u="sng" dirty="0" smtClean="0">
                <a:solidFill>
                  <a:srgbClr val="990000"/>
                </a:solidFill>
                <a:latin typeface="Arial" charset="0"/>
              </a:rPr>
              <a:t>Side Slope Rollover Angles</a:t>
            </a:r>
            <a:r>
              <a:rPr lang="en-US" sz="2200" b="1" u="sng" dirty="0" smtClean="0">
                <a:solidFill>
                  <a:srgbClr val="990000"/>
                </a:solidFill>
                <a:latin typeface="Arial" charset="0"/>
              </a:rPr>
              <a:t>:</a:t>
            </a:r>
            <a:endParaRPr lang="en-US" sz="2200" b="1" dirty="0">
              <a:latin typeface="Arial" charset="0"/>
            </a:endParaRPr>
          </a:p>
          <a:p>
            <a:pPr marL="457200" indent="-457200">
              <a:buFontTx/>
              <a:buChar char="•"/>
            </a:pPr>
            <a:endParaRPr lang="en-US" dirty="0" smtClean="0">
              <a:latin typeface="Arial" charset="0"/>
              <a:cs typeface="Arial" charset="0"/>
            </a:endParaRPr>
          </a:p>
          <a:p>
            <a:pPr marL="457200" lvl="0" indent="-457200">
              <a:buFontTx/>
              <a:buChar char="•"/>
              <a:defRPr/>
            </a:pPr>
            <a:r>
              <a:rPr lang="en-US" dirty="0" smtClean="0">
                <a:latin typeface="Arial" charset="0"/>
              </a:rPr>
              <a:t>Know your vehicle!</a:t>
            </a:r>
          </a:p>
          <a:p>
            <a:pPr marL="457200" indent="-457200">
              <a:buFontTx/>
              <a:buChar char="•"/>
              <a:defRPr/>
            </a:pPr>
            <a:r>
              <a:rPr lang="en-US" dirty="0" smtClean="0">
                <a:latin typeface="Arial" charset="0"/>
              </a:rPr>
              <a:t>Side slope decreases as load/CG moves up or shifts from side-to-side.  </a:t>
            </a:r>
          </a:p>
          <a:p>
            <a:pPr marL="457200" indent="-457200">
              <a:buFontTx/>
              <a:buChar char="•"/>
              <a:defRPr/>
            </a:pPr>
            <a:r>
              <a:rPr lang="en-US" dirty="0" smtClean="0">
                <a:latin typeface="Arial" charset="0"/>
              </a:rPr>
              <a:t>You will learn what a 13 degrees side slope looks and feels like.</a:t>
            </a:r>
          </a:p>
          <a:p>
            <a:pPr marL="457200" indent="-457200"/>
            <a:endParaRPr lang="en-US" sz="1000" dirty="0" smtClean="0">
              <a:latin typeface="Arial" charset="0"/>
            </a:endParaRPr>
          </a:p>
        </p:txBody>
      </p:sp>
      <p:cxnSp>
        <p:nvCxnSpPr>
          <p:cNvPr id="11" name="Straight Connector 10"/>
          <p:cNvCxnSpPr/>
          <p:nvPr/>
        </p:nvCxnSpPr>
        <p:spPr bwMode="auto">
          <a:xfrm>
            <a:off x="1058091" y="6091466"/>
            <a:ext cx="772014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381000" y="217716"/>
            <a:ext cx="8382000" cy="892552"/>
          </a:xfrm>
          <a:prstGeom prst="rect">
            <a:avLst/>
          </a:prstGeom>
          <a:noFill/>
          <a:ln w="9525">
            <a:noFill/>
            <a:miter lim="800000"/>
            <a:headEnd/>
            <a:tailEnd/>
          </a:ln>
        </p:spPr>
        <p:txBody>
          <a:bodyPr>
            <a:spAutoFit/>
          </a:bodyPr>
          <a:lstStyle/>
          <a:p>
            <a:pPr algn="ctr">
              <a:spcBef>
                <a:spcPts val="0"/>
              </a:spcBef>
            </a:pPr>
            <a:r>
              <a:rPr lang="en-US" sz="2600" dirty="0">
                <a:solidFill>
                  <a:schemeClr val="bg1"/>
                </a:solidFill>
                <a:latin typeface="Arial" charset="0"/>
              </a:rPr>
              <a:t>Rollover-Relevant </a:t>
            </a:r>
            <a:endParaRPr lang="en-US" sz="2600" dirty="0" smtClean="0">
              <a:solidFill>
                <a:schemeClr val="bg1"/>
              </a:solidFill>
              <a:latin typeface="Arial" charset="0"/>
            </a:endParaRPr>
          </a:p>
          <a:p>
            <a:pPr algn="ctr">
              <a:spcBef>
                <a:spcPts val="0"/>
              </a:spcBef>
            </a:pPr>
            <a:r>
              <a:rPr lang="en-US" sz="2600" dirty="0" smtClean="0">
                <a:solidFill>
                  <a:schemeClr val="bg1"/>
                </a:solidFill>
                <a:latin typeface="Arial" charset="0"/>
              </a:rPr>
              <a:t>Characteristics, Components, &amp; Considerations Cont.</a:t>
            </a:r>
            <a:endParaRPr lang="en-US" sz="2600" dirty="0">
              <a:solidFill>
                <a:schemeClr val="bg1"/>
              </a:solidFill>
              <a:latin typeface="Arial" charset="0"/>
            </a:endParaRPr>
          </a:p>
        </p:txBody>
      </p:sp>
      <p:sp>
        <p:nvSpPr>
          <p:cNvPr id="13" name="Text Box 3"/>
          <p:cNvSpPr txBox="1">
            <a:spLocks noChangeArrowheads="1"/>
          </p:cNvSpPr>
          <p:nvPr/>
        </p:nvSpPr>
        <p:spPr bwMode="auto">
          <a:xfrm>
            <a:off x="1066800" y="1124856"/>
            <a:ext cx="7482114" cy="461665"/>
          </a:xfrm>
          <a:prstGeom prst="rect">
            <a:avLst/>
          </a:prstGeom>
          <a:noFill/>
          <a:ln w="9525">
            <a:noFill/>
            <a:miter lim="800000"/>
            <a:headEnd/>
            <a:tailEnd/>
          </a:ln>
        </p:spPr>
        <p:txBody>
          <a:bodyPr wrap="square">
            <a:spAutoFit/>
          </a:bodyPr>
          <a:lstStyle/>
          <a:p>
            <a:pPr marL="457200" indent="-457200">
              <a:spcBef>
                <a:spcPct val="50000"/>
              </a:spcBef>
            </a:pPr>
            <a:r>
              <a:rPr lang="en-US" sz="2400" b="1" u="sng" dirty="0" smtClean="0">
                <a:solidFill>
                  <a:srgbClr val="990000"/>
                </a:solidFill>
                <a:latin typeface="Arial" charset="0"/>
              </a:rPr>
              <a:t>Restraint Systems:</a:t>
            </a:r>
            <a:endParaRPr lang="en-US" sz="2400" b="1" dirty="0">
              <a:latin typeface="Arial" charset="0"/>
            </a:endParaRPr>
          </a:p>
        </p:txBody>
      </p:sp>
      <p:sp>
        <p:nvSpPr>
          <p:cNvPr id="7" name="TextBox 6"/>
          <p:cNvSpPr txBox="1"/>
          <p:nvPr/>
        </p:nvSpPr>
        <p:spPr>
          <a:xfrm>
            <a:off x="5406571" y="5400765"/>
            <a:ext cx="2462534" cy="215444"/>
          </a:xfrm>
          <a:prstGeom prst="rect">
            <a:avLst/>
          </a:prstGeom>
          <a:noFill/>
        </p:spPr>
        <p:txBody>
          <a:bodyPr wrap="none" rtlCol="0">
            <a:spAutoFit/>
          </a:bodyPr>
          <a:lstStyle/>
          <a:p>
            <a:r>
              <a:rPr lang="en-US" sz="800" baseline="30000" dirty="0" smtClean="0">
                <a:latin typeface="Arial" pitchFamily="34" charset="0"/>
                <a:cs typeface="Arial" pitchFamily="34" charset="0"/>
              </a:rPr>
              <a:t>15</a:t>
            </a:r>
            <a:r>
              <a:rPr lang="en-US" sz="800" dirty="0" smtClean="0">
                <a:latin typeface="Arial" pitchFamily="34" charset="0"/>
                <a:cs typeface="Arial" pitchFamily="34" charset="0"/>
              </a:rPr>
              <a:t>Presented with permission from </a:t>
            </a:r>
            <a:r>
              <a:rPr lang="en-US" sz="800" dirty="0" err="1" smtClean="0">
                <a:latin typeface="Arial" pitchFamily="34" charset="0"/>
                <a:cs typeface="Arial" pitchFamily="34" charset="0"/>
              </a:rPr>
              <a:t>DriveCam</a:t>
            </a:r>
            <a:r>
              <a:rPr lang="en-US" sz="800" dirty="0" smtClean="0">
                <a:latin typeface="Arial" pitchFamily="34" charset="0"/>
                <a:cs typeface="Arial" pitchFamily="34" charset="0"/>
              </a:rPr>
              <a:t> Inc.</a:t>
            </a:r>
            <a:endParaRPr lang="en-US" sz="800" dirty="0">
              <a:latin typeface="Arial" pitchFamily="34" charset="0"/>
              <a:cs typeface="Arial" pitchFamily="34" charset="0"/>
            </a:endParaRPr>
          </a:p>
        </p:txBody>
      </p:sp>
      <p:pic>
        <p:nvPicPr>
          <p:cNvPr id="6" name="Fatigue Rollover.wmv">
            <a:hlinkClick r:id="" action="ppaction://media"/>
          </p:cNvPr>
          <p:cNvPicPr>
            <a:picLocks noRot="1" noChangeAspect="1"/>
          </p:cNvPicPr>
          <p:nvPr>
            <a:videoFile r:link="rId1"/>
          </p:nvPr>
        </p:nvPicPr>
        <p:blipFill>
          <a:blip r:embed="rId4" cstate="print"/>
          <a:stretch>
            <a:fillRect/>
          </a:stretch>
        </p:blipFill>
        <p:spPr>
          <a:xfrm>
            <a:off x="1524000" y="171450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C29CE3677F3D4E9603E71315EFE082" ma:contentTypeVersion="1" ma:contentTypeDescription="Create a new document." ma:contentTypeScope="" ma:versionID="4ac370b6306ff178db47a2e5c17ae93e">
  <xsd:schema xmlns:xsd="http://www.w3.org/2001/XMLSchema" xmlns:p="http://schemas.microsoft.com/office/2006/metadata/properties" xmlns:ns1="http://schemas.microsoft.com/sharepoint/v3" targetNamespace="http://schemas.microsoft.com/office/2006/metadata/properties" ma:root="true" ma:fieldsID="cea3d0222cc48e78637d781e16be94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40C1B13-CCC0-4536-AEB8-8187F1C5AEC9}"/>
</file>

<file path=customXml/itemProps2.xml><?xml version="1.0" encoding="utf-8"?>
<ds:datastoreItem xmlns:ds="http://schemas.openxmlformats.org/officeDocument/2006/customXml" ds:itemID="{5BF5E861-D48F-4162-B479-A3C2EB72CB53}"/>
</file>

<file path=customXml/itemProps3.xml><?xml version="1.0" encoding="utf-8"?>
<ds:datastoreItem xmlns:ds="http://schemas.openxmlformats.org/officeDocument/2006/customXml" ds:itemID="{D21D8EDA-CF1B-4D56-983F-BA5C37509623}"/>
</file>

<file path=docProps/app.xml><?xml version="1.0" encoding="utf-8"?>
<Properties xmlns="http://schemas.openxmlformats.org/officeDocument/2006/extended-properties" xmlns:vt="http://schemas.openxmlformats.org/officeDocument/2006/docPropsVTypes">
  <Template>Template 2</Template>
  <TotalTime>19450</TotalTime>
  <Words>4785</Words>
  <Application>Microsoft Office PowerPoint</Application>
  <PresentationFormat>On-screen Show (4:3)</PresentationFormat>
  <Paragraphs>1106</Paragraphs>
  <Slides>42</Slides>
  <Notes>42</Notes>
  <HiddenSlides>0</HiddenSlides>
  <MMClips>7</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Quadrant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Student Presentation</dc:title>
  <dc:creator>Adam Dupree</dc:creator>
  <cp:lastModifiedBy>eric.shedd</cp:lastModifiedBy>
  <cp:revision>711</cp:revision>
  <dcterms:created xsi:type="dcterms:W3CDTF">2006-11-13T18:11:52Z</dcterms:created>
  <dcterms:modified xsi:type="dcterms:W3CDTF">2011-11-09T19:19:20Z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0x01010035C29CE3677F3D4E9603E71315EFE082</vt:lpwstr>
  </property>
</Properties>
</file>