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1295" r:id="rId2"/>
    <p:sldId id="1296" r:id="rId3"/>
    <p:sldId id="1297" r:id="rId4"/>
    <p:sldId id="1379" r:id="rId5"/>
    <p:sldId id="1298" r:id="rId6"/>
    <p:sldId id="1299" r:id="rId7"/>
    <p:sldId id="1300" r:id="rId8"/>
    <p:sldId id="1301" r:id="rId9"/>
    <p:sldId id="1302" r:id="rId10"/>
    <p:sldId id="1303" r:id="rId11"/>
    <p:sldId id="1304" r:id="rId12"/>
    <p:sldId id="1305" r:id="rId13"/>
    <p:sldId id="1306" r:id="rId14"/>
    <p:sldId id="1307" r:id="rId15"/>
    <p:sldId id="1308" r:id="rId16"/>
    <p:sldId id="1309" r:id="rId17"/>
    <p:sldId id="1310" r:id="rId18"/>
    <p:sldId id="1311" r:id="rId19"/>
    <p:sldId id="1312" r:id="rId20"/>
    <p:sldId id="1313" r:id="rId21"/>
    <p:sldId id="1314" r:id="rId22"/>
    <p:sldId id="1315" r:id="rId23"/>
    <p:sldId id="1317" r:id="rId24"/>
    <p:sldId id="1319" r:id="rId25"/>
    <p:sldId id="1322" r:id="rId26"/>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Courier New" pitchFamily="49" charset="0"/>
        <a:ea typeface="+mn-ea"/>
        <a:cs typeface="Arial" charset="0"/>
      </a:defRPr>
    </a:lvl1pPr>
    <a:lvl2pPr marL="457200" algn="l" rtl="0" fontAlgn="base">
      <a:spcBef>
        <a:spcPct val="0"/>
      </a:spcBef>
      <a:spcAft>
        <a:spcPct val="0"/>
      </a:spcAft>
      <a:defRPr sz="2800" kern="1200">
        <a:solidFill>
          <a:schemeClr val="tx1"/>
        </a:solidFill>
        <a:latin typeface="Courier New" pitchFamily="49" charset="0"/>
        <a:ea typeface="+mn-ea"/>
        <a:cs typeface="Arial" charset="0"/>
      </a:defRPr>
    </a:lvl2pPr>
    <a:lvl3pPr marL="914400" algn="l" rtl="0" fontAlgn="base">
      <a:spcBef>
        <a:spcPct val="0"/>
      </a:spcBef>
      <a:spcAft>
        <a:spcPct val="0"/>
      </a:spcAft>
      <a:defRPr sz="2800" kern="1200">
        <a:solidFill>
          <a:schemeClr val="tx1"/>
        </a:solidFill>
        <a:latin typeface="Courier New" pitchFamily="49" charset="0"/>
        <a:ea typeface="+mn-ea"/>
        <a:cs typeface="Arial" charset="0"/>
      </a:defRPr>
    </a:lvl3pPr>
    <a:lvl4pPr marL="1371600" algn="l" rtl="0" fontAlgn="base">
      <a:spcBef>
        <a:spcPct val="0"/>
      </a:spcBef>
      <a:spcAft>
        <a:spcPct val="0"/>
      </a:spcAft>
      <a:defRPr sz="2800" kern="1200">
        <a:solidFill>
          <a:schemeClr val="tx1"/>
        </a:solidFill>
        <a:latin typeface="Courier New" pitchFamily="49" charset="0"/>
        <a:ea typeface="+mn-ea"/>
        <a:cs typeface="Arial" charset="0"/>
      </a:defRPr>
    </a:lvl4pPr>
    <a:lvl5pPr marL="1828800" algn="l" rtl="0" fontAlgn="base">
      <a:spcBef>
        <a:spcPct val="0"/>
      </a:spcBef>
      <a:spcAft>
        <a:spcPct val="0"/>
      </a:spcAft>
      <a:defRPr sz="2800" kern="1200">
        <a:solidFill>
          <a:schemeClr val="tx1"/>
        </a:solidFill>
        <a:latin typeface="Courier New" pitchFamily="49" charset="0"/>
        <a:ea typeface="+mn-ea"/>
        <a:cs typeface="Arial" charset="0"/>
      </a:defRPr>
    </a:lvl5pPr>
    <a:lvl6pPr marL="2286000" algn="l" defTabSz="914400" rtl="0" eaLnBrk="1" latinLnBrk="0" hangingPunct="1">
      <a:defRPr sz="2800" kern="1200">
        <a:solidFill>
          <a:schemeClr val="tx1"/>
        </a:solidFill>
        <a:latin typeface="Courier New" pitchFamily="49" charset="0"/>
        <a:ea typeface="+mn-ea"/>
        <a:cs typeface="Arial" charset="0"/>
      </a:defRPr>
    </a:lvl6pPr>
    <a:lvl7pPr marL="2743200" algn="l" defTabSz="914400" rtl="0" eaLnBrk="1" latinLnBrk="0" hangingPunct="1">
      <a:defRPr sz="2800" kern="1200">
        <a:solidFill>
          <a:schemeClr val="tx1"/>
        </a:solidFill>
        <a:latin typeface="Courier New" pitchFamily="49" charset="0"/>
        <a:ea typeface="+mn-ea"/>
        <a:cs typeface="Arial" charset="0"/>
      </a:defRPr>
    </a:lvl7pPr>
    <a:lvl8pPr marL="3200400" algn="l" defTabSz="914400" rtl="0" eaLnBrk="1" latinLnBrk="0" hangingPunct="1">
      <a:defRPr sz="2800" kern="1200">
        <a:solidFill>
          <a:schemeClr val="tx1"/>
        </a:solidFill>
        <a:latin typeface="Courier New" pitchFamily="49" charset="0"/>
        <a:ea typeface="+mn-ea"/>
        <a:cs typeface="Arial" charset="0"/>
      </a:defRPr>
    </a:lvl8pPr>
    <a:lvl9pPr marL="3657600" algn="l" defTabSz="914400" rtl="0" eaLnBrk="1" latinLnBrk="0" hangingPunct="1">
      <a:defRPr sz="2800" kern="1200">
        <a:solidFill>
          <a:schemeClr val="tx1"/>
        </a:solidFill>
        <a:latin typeface="Courier New" pitchFamily="49"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5534" autoAdjust="0"/>
  </p:normalViewPr>
  <p:slideViewPr>
    <p:cSldViewPr>
      <p:cViewPr varScale="1">
        <p:scale>
          <a:sx n="114" d="100"/>
          <a:sy n="114" d="100"/>
        </p:scale>
        <p:origin x="11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defTabSz="931956" eaLnBrk="0" hangingPunct="0">
              <a:defRPr sz="1200">
                <a:latin typeface="Times New Roman" pitchFamily="18" charset="0"/>
              </a:defRPr>
            </a:lvl1pPr>
          </a:lstStyle>
          <a:p>
            <a:pPr>
              <a:defRPr/>
            </a:pPr>
            <a:fld id="{4A431815-1E30-4C57-AF0B-69A42EC697AD}" type="datetimeFigureOut">
              <a:rPr lang="en-US"/>
              <a:pPr>
                <a:defRPr/>
              </a:pPr>
              <a:t>10/16/2017</a:t>
            </a:fld>
            <a:endParaRPr lang="en-US" dirty="0"/>
          </a:p>
        </p:txBody>
      </p:sp>
      <p:sp>
        <p:nvSpPr>
          <p:cNvPr id="665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defTabSz="931956" eaLnBrk="0" hangingPunct="0">
              <a:defRPr sz="1200">
                <a:latin typeface="Times New Roman" pitchFamily="18" charset="0"/>
              </a:defRPr>
            </a:lvl1pPr>
          </a:lstStyle>
          <a:p>
            <a:pPr>
              <a:defRPr/>
            </a:pPr>
            <a:endParaRPr lang="en-US"/>
          </a:p>
        </p:txBody>
      </p:sp>
      <p:sp>
        <p:nvSpPr>
          <p:cNvPr id="665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defTabSz="931956" eaLnBrk="0" hangingPunct="0">
              <a:defRPr sz="1200">
                <a:latin typeface="Times New Roman" pitchFamily="18" charset="0"/>
              </a:defRPr>
            </a:lvl1pPr>
          </a:lstStyle>
          <a:p>
            <a:pPr>
              <a:defRPr/>
            </a:pPr>
            <a:fld id="{4CB6D85D-C996-4444-AC1E-DBFD259D4BD1}" type="slidenum">
              <a:rPr lang="en-US"/>
              <a:pPr>
                <a:defRPr/>
              </a:pPr>
              <a:t>‹#›</a:t>
            </a:fld>
            <a:endParaRPr lang="en-US" dirty="0"/>
          </a:p>
        </p:txBody>
      </p:sp>
    </p:spTree>
    <p:extLst>
      <p:ext uri="{BB962C8B-B14F-4D97-AF65-F5344CB8AC3E}">
        <p14:creationId xmlns:p14="http://schemas.microsoft.com/office/powerpoint/2010/main" val="334682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defTabSz="931956">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1956">
              <a:defRPr sz="1200">
                <a:latin typeface="Arial" charset="0"/>
              </a:defRPr>
            </a:lvl1pPr>
          </a:lstStyle>
          <a:p>
            <a:pPr>
              <a:defRPr/>
            </a:pPr>
            <a:endParaRPr lang="en-US"/>
          </a:p>
        </p:txBody>
      </p:sp>
      <p:sp>
        <p:nvSpPr>
          <p:cNvPr id="2467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defTabSz="931956">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1956">
              <a:defRPr sz="1200">
                <a:latin typeface="Arial" charset="0"/>
              </a:defRPr>
            </a:lvl1pPr>
          </a:lstStyle>
          <a:p>
            <a:pPr>
              <a:defRPr/>
            </a:pPr>
            <a:fld id="{F6B7B77D-D41B-4583-9002-6715D1867E3B}" type="slidenum">
              <a:rPr lang="en-US"/>
              <a:pPr>
                <a:defRPr/>
              </a:pPr>
              <a:t>‹#›</a:t>
            </a:fld>
            <a:endParaRPr lang="en-US" dirty="0"/>
          </a:p>
        </p:txBody>
      </p:sp>
    </p:spTree>
    <p:extLst>
      <p:ext uri="{BB962C8B-B14F-4D97-AF65-F5344CB8AC3E}">
        <p14:creationId xmlns:p14="http://schemas.microsoft.com/office/powerpoint/2010/main" val="1573298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a:defRPr sz="1200">
                <a:solidFill>
                  <a:schemeClr val="tx1"/>
                </a:solidFill>
                <a:latin typeface="Arial" charset="0"/>
                <a:cs typeface="Arial" charset="0"/>
              </a:defRPr>
            </a:lvl1pPr>
            <a:lvl2pPr marL="741323" indent="-284147" defTabSz="930224">
              <a:defRPr sz="1200">
                <a:solidFill>
                  <a:schemeClr val="tx1"/>
                </a:solidFill>
                <a:latin typeface="Arial" charset="0"/>
                <a:cs typeface="Arial" charset="0"/>
              </a:defRPr>
            </a:lvl2pPr>
            <a:lvl3pPr marL="1141350" indent="-227001" defTabSz="930224">
              <a:defRPr sz="1200">
                <a:solidFill>
                  <a:schemeClr val="tx1"/>
                </a:solidFill>
                <a:latin typeface="Arial" charset="0"/>
                <a:cs typeface="Arial" charset="0"/>
              </a:defRPr>
            </a:lvl3pPr>
            <a:lvl4pPr marL="1598525" indent="-227001" defTabSz="930224">
              <a:defRPr sz="1200">
                <a:solidFill>
                  <a:schemeClr val="tx1"/>
                </a:solidFill>
                <a:latin typeface="Arial" charset="0"/>
                <a:cs typeface="Arial" charset="0"/>
              </a:defRPr>
            </a:lvl4pPr>
            <a:lvl5pPr marL="2055699" indent="-227001" defTabSz="930224">
              <a:defRPr sz="1200">
                <a:solidFill>
                  <a:schemeClr val="tx1"/>
                </a:solidFill>
                <a:latin typeface="Arial" charset="0"/>
                <a:cs typeface="Arial" charset="0"/>
              </a:defRPr>
            </a:lvl5pPr>
            <a:lvl6pPr marL="2512874" indent="-227001" defTabSz="930224" eaLnBrk="0" fontAlgn="base" hangingPunct="0">
              <a:spcBef>
                <a:spcPct val="30000"/>
              </a:spcBef>
              <a:spcAft>
                <a:spcPct val="0"/>
              </a:spcAft>
              <a:defRPr sz="1200">
                <a:solidFill>
                  <a:schemeClr val="tx1"/>
                </a:solidFill>
                <a:latin typeface="Arial" charset="0"/>
                <a:cs typeface="Arial" charset="0"/>
              </a:defRPr>
            </a:lvl6pPr>
            <a:lvl7pPr marL="2970049" indent="-227001" defTabSz="930224" eaLnBrk="0" fontAlgn="base" hangingPunct="0">
              <a:spcBef>
                <a:spcPct val="30000"/>
              </a:spcBef>
              <a:spcAft>
                <a:spcPct val="0"/>
              </a:spcAft>
              <a:defRPr sz="1200">
                <a:solidFill>
                  <a:schemeClr val="tx1"/>
                </a:solidFill>
                <a:latin typeface="Arial" charset="0"/>
                <a:cs typeface="Arial" charset="0"/>
              </a:defRPr>
            </a:lvl7pPr>
            <a:lvl8pPr marL="3427223" indent="-227001" defTabSz="930224" eaLnBrk="0" fontAlgn="base" hangingPunct="0">
              <a:spcBef>
                <a:spcPct val="30000"/>
              </a:spcBef>
              <a:spcAft>
                <a:spcPct val="0"/>
              </a:spcAft>
              <a:defRPr sz="1200">
                <a:solidFill>
                  <a:schemeClr val="tx1"/>
                </a:solidFill>
                <a:latin typeface="Arial" charset="0"/>
                <a:cs typeface="Arial" charset="0"/>
              </a:defRPr>
            </a:lvl8pPr>
            <a:lvl9pPr marL="3884398" indent="-227001" defTabSz="930224" eaLnBrk="0" fontAlgn="base" hangingPunct="0">
              <a:spcBef>
                <a:spcPct val="30000"/>
              </a:spcBef>
              <a:spcAft>
                <a:spcPct val="0"/>
              </a:spcAft>
              <a:defRPr sz="1200">
                <a:solidFill>
                  <a:schemeClr val="tx1"/>
                </a:solidFill>
                <a:latin typeface="Arial" charset="0"/>
                <a:cs typeface="Arial" charset="0"/>
              </a:defRPr>
            </a:lvl9pPr>
          </a:lstStyle>
          <a:p>
            <a:fld id="{56F911BE-078B-4CEC-8088-367E100E598D}" type="slidenum">
              <a:rPr lang="en-US" altLang="en-US" smtClean="0">
                <a:solidFill>
                  <a:prstClr val="black"/>
                </a:solidFill>
              </a:rPr>
              <a:pPr/>
              <a:t>3</a:t>
            </a:fld>
            <a:endParaRPr lang="en-US" altLang="en-US" smtClean="0">
              <a:solidFill>
                <a:prstClr val="black"/>
              </a:solidFill>
            </a:endParaRPr>
          </a:p>
        </p:txBody>
      </p:sp>
    </p:spTree>
    <p:extLst>
      <p:ext uri="{BB962C8B-B14F-4D97-AF65-F5344CB8AC3E}">
        <p14:creationId xmlns:p14="http://schemas.microsoft.com/office/powerpoint/2010/main" val="126829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a:defRPr sz="1200">
                <a:solidFill>
                  <a:schemeClr val="tx1"/>
                </a:solidFill>
                <a:latin typeface="Arial" charset="0"/>
                <a:cs typeface="Arial" charset="0"/>
              </a:defRPr>
            </a:lvl1pPr>
            <a:lvl2pPr marL="741323" indent="-284147" defTabSz="930224">
              <a:defRPr sz="1200">
                <a:solidFill>
                  <a:schemeClr val="tx1"/>
                </a:solidFill>
                <a:latin typeface="Arial" charset="0"/>
                <a:cs typeface="Arial" charset="0"/>
              </a:defRPr>
            </a:lvl2pPr>
            <a:lvl3pPr marL="1141350" indent="-227001" defTabSz="930224">
              <a:defRPr sz="1200">
                <a:solidFill>
                  <a:schemeClr val="tx1"/>
                </a:solidFill>
                <a:latin typeface="Arial" charset="0"/>
                <a:cs typeface="Arial" charset="0"/>
              </a:defRPr>
            </a:lvl3pPr>
            <a:lvl4pPr marL="1598525" indent="-227001" defTabSz="930224">
              <a:defRPr sz="1200">
                <a:solidFill>
                  <a:schemeClr val="tx1"/>
                </a:solidFill>
                <a:latin typeface="Arial" charset="0"/>
                <a:cs typeface="Arial" charset="0"/>
              </a:defRPr>
            </a:lvl4pPr>
            <a:lvl5pPr marL="2055699" indent="-227001" defTabSz="930224">
              <a:defRPr sz="1200">
                <a:solidFill>
                  <a:schemeClr val="tx1"/>
                </a:solidFill>
                <a:latin typeface="Arial" charset="0"/>
                <a:cs typeface="Arial" charset="0"/>
              </a:defRPr>
            </a:lvl5pPr>
            <a:lvl6pPr marL="2512874" indent="-227001" defTabSz="930224" eaLnBrk="0" fontAlgn="base" hangingPunct="0">
              <a:spcBef>
                <a:spcPct val="30000"/>
              </a:spcBef>
              <a:spcAft>
                <a:spcPct val="0"/>
              </a:spcAft>
              <a:defRPr sz="1200">
                <a:solidFill>
                  <a:schemeClr val="tx1"/>
                </a:solidFill>
                <a:latin typeface="Arial" charset="0"/>
                <a:cs typeface="Arial" charset="0"/>
              </a:defRPr>
            </a:lvl6pPr>
            <a:lvl7pPr marL="2970049" indent="-227001" defTabSz="930224" eaLnBrk="0" fontAlgn="base" hangingPunct="0">
              <a:spcBef>
                <a:spcPct val="30000"/>
              </a:spcBef>
              <a:spcAft>
                <a:spcPct val="0"/>
              </a:spcAft>
              <a:defRPr sz="1200">
                <a:solidFill>
                  <a:schemeClr val="tx1"/>
                </a:solidFill>
                <a:latin typeface="Arial" charset="0"/>
                <a:cs typeface="Arial" charset="0"/>
              </a:defRPr>
            </a:lvl7pPr>
            <a:lvl8pPr marL="3427223" indent="-227001" defTabSz="930224" eaLnBrk="0" fontAlgn="base" hangingPunct="0">
              <a:spcBef>
                <a:spcPct val="30000"/>
              </a:spcBef>
              <a:spcAft>
                <a:spcPct val="0"/>
              </a:spcAft>
              <a:defRPr sz="1200">
                <a:solidFill>
                  <a:schemeClr val="tx1"/>
                </a:solidFill>
                <a:latin typeface="Arial" charset="0"/>
                <a:cs typeface="Arial" charset="0"/>
              </a:defRPr>
            </a:lvl8pPr>
            <a:lvl9pPr marL="3884398" indent="-227001" defTabSz="930224" eaLnBrk="0" fontAlgn="base" hangingPunct="0">
              <a:spcBef>
                <a:spcPct val="30000"/>
              </a:spcBef>
              <a:spcAft>
                <a:spcPct val="0"/>
              </a:spcAft>
              <a:defRPr sz="1200">
                <a:solidFill>
                  <a:schemeClr val="tx1"/>
                </a:solidFill>
                <a:latin typeface="Arial" charset="0"/>
                <a:cs typeface="Arial" charset="0"/>
              </a:defRPr>
            </a:lvl9pPr>
          </a:lstStyle>
          <a:p>
            <a:fld id="{56F911BE-078B-4CEC-8088-367E100E598D}" type="slidenum">
              <a:rPr lang="en-US" altLang="en-US" smtClean="0">
                <a:solidFill>
                  <a:prstClr val="black"/>
                </a:solidFill>
              </a:rPr>
              <a:pPr/>
              <a:t>5</a:t>
            </a:fld>
            <a:endParaRPr lang="en-US" altLang="en-US" smtClean="0">
              <a:solidFill>
                <a:prstClr val="black"/>
              </a:solidFill>
            </a:endParaRPr>
          </a:p>
        </p:txBody>
      </p:sp>
    </p:spTree>
    <p:extLst>
      <p:ext uri="{BB962C8B-B14F-4D97-AF65-F5344CB8AC3E}">
        <p14:creationId xmlns:p14="http://schemas.microsoft.com/office/powerpoint/2010/main" val="307114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a:defRPr sz="1200">
                <a:solidFill>
                  <a:schemeClr val="tx1"/>
                </a:solidFill>
                <a:latin typeface="Arial" charset="0"/>
                <a:cs typeface="Arial" charset="0"/>
              </a:defRPr>
            </a:lvl1pPr>
            <a:lvl2pPr marL="741323" indent="-284147" defTabSz="930224">
              <a:defRPr sz="1200">
                <a:solidFill>
                  <a:schemeClr val="tx1"/>
                </a:solidFill>
                <a:latin typeface="Arial" charset="0"/>
                <a:cs typeface="Arial" charset="0"/>
              </a:defRPr>
            </a:lvl2pPr>
            <a:lvl3pPr marL="1141350" indent="-227001" defTabSz="930224">
              <a:defRPr sz="1200">
                <a:solidFill>
                  <a:schemeClr val="tx1"/>
                </a:solidFill>
                <a:latin typeface="Arial" charset="0"/>
                <a:cs typeface="Arial" charset="0"/>
              </a:defRPr>
            </a:lvl3pPr>
            <a:lvl4pPr marL="1598525" indent="-227001" defTabSz="930224">
              <a:defRPr sz="1200">
                <a:solidFill>
                  <a:schemeClr val="tx1"/>
                </a:solidFill>
                <a:latin typeface="Arial" charset="0"/>
                <a:cs typeface="Arial" charset="0"/>
              </a:defRPr>
            </a:lvl4pPr>
            <a:lvl5pPr marL="2055699" indent="-227001" defTabSz="930224">
              <a:defRPr sz="1200">
                <a:solidFill>
                  <a:schemeClr val="tx1"/>
                </a:solidFill>
                <a:latin typeface="Arial" charset="0"/>
                <a:cs typeface="Arial" charset="0"/>
              </a:defRPr>
            </a:lvl5pPr>
            <a:lvl6pPr marL="2512874" indent="-227001" defTabSz="930224" eaLnBrk="0" fontAlgn="base" hangingPunct="0">
              <a:spcBef>
                <a:spcPct val="30000"/>
              </a:spcBef>
              <a:spcAft>
                <a:spcPct val="0"/>
              </a:spcAft>
              <a:defRPr sz="1200">
                <a:solidFill>
                  <a:schemeClr val="tx1"/>
                </a:solidFill>
                <a:latin typeface="Arial" charset="0"/>
                <a:cs typeface="Arial" charset="0"/>
              </a:defRPr>
            </a:lvl6pPr>
            <a:lvl7pPr marL="2970049" indent="-227001" defTabSz="930224" eaLnBrk="0" fontAlgn="base" hangingPunct="0">
              <a:spcBef>
                <a:spcPct val="30000"/>
              </a:spcBef>
              <a:spcAft>
                <a:spcPct val="0"/>
              </a:spcAft>
              <a:defRPr sz="1200">
                <a:solidFill>
                  <a:schemeClr val="tx1"/>
                </a:solidFill>
                <a:latin typeface="Arial" charset="0"/>
                <a:cs typeface="Arial" charset="0"/>
              </a:defRPr>
            </a:lvl7pPr>
            <a:lvl8pPr marL="3427223" indent="-227001" defTabSz="930224" eaLnBrk="0" fontAlgn="base" hangingPunct="0">
              <a:spcBef>
                <a:spcPct val="30000"/>
              </a:spcBef>
              <a:spcAft>
                <a:spcPct val="0"/>
              </a:spcAft>
              <a:defRPr sz="1200">
                <a:solidFill>
                  <a:schemeClr val="tx1"/>
                </a:solidFill>
                <a:latin typeface="Arial" charset="0"/>
                <a:cs typeface="Arial" charset="0"/>
              </a:defRPr>
            </a:lvl8pPr>
            <a:lvl9pPr marL="3884398" indent="-227001" defTabSz="930224" eaLnBrk="0" fontAlgn="base" hangingPunct="0">
              <a:spcBef>
                <a:spcPct val="30000"/>
              </a:spcBef>
              <a:spcAft>
                <a:spcPct val="0"/>
              </a:spcAft>
              <a:defRPr sz="1200">
                <a:solidFill>
                  <a:schemeClr val="tx1"/>
                </a:solidFill>
                <a:latin typeface="Arial" charset="0"/>
                <a:cs typeface="Arial" charset="0"/>
              </a:defRPr>
            </a:lvl9pPr>
          </a:lstStyle>
          <a:p>
            <a:fld id="{E088BEB9-3DCC-4229-B509-5850A27A8E60}" type="slidenum">
              <a:rPr lang="en-US" altLang="en-US" smtClean="0">
                <a:solidFill>
                  <a:prstClr val="black"/>
                </a:solidFill>
              </a:rPr>
              <a:pPr/>
              <a:t>15</a:t>
            </a:fld>
            <a:endParaRPr lang="en-US" altLang="en-US" smtClean="0">
              <a:solidFill>
                <a:prstClr val="black"/>
              </a:solidFill>
            </a:endParaRPr>
          </a:p>
        </p:txBody>
      </p:sp>
    </p:spTree>
    <p:extLst>
      <p:ext uri="{BB962C8B-B14F-4D97-AF65-F5344CB8AC3E}">
        <p14:creationId xmlns:p14="http://schemas.microsoft.com/office/powerpoint/2010/main" val="411289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DA7653-8F24-478C-93B4-897223C8FD4B}" type="datetime1">
              <a:rPr lang="en-US"/>
              <a:pPr>
                <a:defRPr/>
              </a:pPr>
              <a:t>10/16/2017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D6531-73BC-4C57-B5AF-4632C9636509}" type="slidenum">
              <a:rPr lang="en-US"/>
              <a:pPr>
                <a:defRPr/>
              </a:pPr>
              <a:t>‹#›</a:t>
            </a:fld>
            <a:endParaRPr lang="en-US" dirty="0"/>
          </a:p>
        </p:txBody>
      </p:sp>
    </p:spTree>
    <p:extLst>
      <p:ext uri="{BB962C8B-B14F-4D97-AF65-F5344CB8AC3E}">
        <p14:creationId xmlns:p14="http://schemas.microsoft.com/office/powerpoint/2010/main" val="139203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008D3-2D81-44B0-9840-D61A0B29EF97}" type="datetime1">
              <a:rPr lang="en-US"/>
              <a:pPr>
                <a:defRPr/>
              </a:pPr>
              <a:t>10/16/2017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E19E4-F50B-4A7C-A068-091F9D113440}" type="slidenum">
              <a:rPr lang="en-US"/>
              <a:pPr>
                <a:defRPr/>
              </a:pPr>
              <a:t>‹#›</a:t>
            </a:fld>
            <a:endParaRPr lang="en-US" dirty="0"/>
          </a:p>
        </p:txBody>
      </p:sp>
    </p:spTree>
    <p:extLst>
      <p:ext uri="{BB962C8B-B14F-4D97-AF65-F5344CB8AC3E}">
        <p14:creationId xmlns:p14="http://schemas.microsoft.com/office/powerpoint/2010/main" val="348556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418E6D8-D8E8-4530-BED6-8D0C0C94BC6B}" type="datetime1">
              <a:rPr lang="en-US"/>
              <a:pPr>
                <a:defRPr/>
              </a:pPr>
              <a:t>10/16/2017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9D15-F680-4152-83E7-6CB345E6C77C}" type="slidenum">
              <a:rPr lang="en-US"/>
              <a:pPr>
                <a:defRPr/>
              </a:pPr>
              <a:t>‹#›</a:t>
            </a:fld>
            <a:endParaRPr lang="en-US" dirty="0"/>
          </a:p>
        </p:txBody>
      </p:sp>
    </p:spTree>
    <p:extLst>
      <p:ext uri="{BB962C8B-B14F-4D97-AF65-F5344CB8AC3E}">
        <p14:creationId xmlns:p14="http://schemas.microsoft.com/office/powerpoint/2010/main" val="173688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0C6A0EE0-4AA5-4840-B9E7-AF4DE00DB9B5}" type="datetime1">
              <a:rPr lang="en-US"/>
              <a:pPr>
                <a:defRPr/>
              </a:pPr>
              <a:t>10/16/2017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E42BC-B2F9-49BF-BF71-14EDF7993716}" type="slidenum">
              <a:rPr lang="en-US"/>
              <a:pPr>
                <a:defRPr/>
              </a:pPr>
              <a:t>‹#›</a:t>
            </a:fld>
            <a:endParaRPr lang="en-US" dirty="0"/>
          </a:p>
        </p:txBody>
      </p:sp>
    </p:spTree>
    <p:extLst>
      <p:ext uri="{BB962C8B-B14F-4D97-AF65-F5344CB8AC3E}">
        <p14:creationId xmlns:p14="http://schemas.microsoft.com/office/powerpoint/2010/main" val="2617757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B23B7-9152-4F12-A62F-4721F61105F5}" type="datetime1">
              <a:rPr lang="en-US"/>
              <a:pPr>
                <a:defRPr/>
              </a:pPr>
              <a:t>10/16/2017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9F003-2850-49BD-B191-B191FDD3A441}" type="slidenum">
              <a:rPr lang="en-US"/>
              <a:pPr>
                <a:defRPr/>
              </a:pPr>
              <a:t>‹#›</a:t>
            </a:fld>
            <a:endParaRPr lang="en-US" dirty="0"/>
          </a:p>
        </p:txBody>
      </p:sp>
    </p:spTree>
    <p:extLst>
      <p:ext uri="{BB962C8B-B14F-4D97-AF65-F5344CB8AC3E}">
        <p14:creationId xmlns:p14="http://schemas.microsoft.com/office/powerpoint/2010/main" val="21173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1C933E-C121-4221-8F1D-5EBBC1AE2C19}" type="datetime1">
              <a:rPr lang="en-US"/>
              <a:pPr>
                <a:defRPr/>
              </a:pPr>
              <a:t>10/16/2017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CE672-EC27-4D77-A58F-CF610848D95D}" type="slidenum">
              <a:rPr lang="en-US"/>
              <a:pPr>
                <a:defRPr/>
              </a:pPr>
              <a:t>‹#›</a:t>
            </a:fld>
            <a:endParaRPr lang="en-US" dirty="0"/>
          </a:p>
        </p:txBody>
      </p:sp>
    </p:spTree>
    <p:extLst>
      <p:ext uri="{BB962C8B-B14F-4D97-AF65-F5344CB8AC3E}">
        <p14:creationId xmlns:p14="http://schemas.microsoft.com/office/powerpoint/2010/main" val="33485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6A61228-392F-4391-B969-4B15C1F79E61}" type="datetime1">
              <a:rPr lang="en-US"/>
              <a:pPr>
                <a:defRPr/>
              </a:pPr>
              <a:t>10/16/2017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1037C-982F-44E8-BA3F-1A5B7AB13ACE}" type="slidenum">
              <a:rPr lang="en-US"/>
              <a:pPr>
                <a:defRPr/>
              </a:pPr>
              <a:t>‹#›</a:t>
            </a:fld>
            <a:endParaRPr lang="en-US" dirty="0"/>
          </a:p>
        </p:txBody>
      </p:sp>
    </p:spTree>
    <p:extLst>
      <p:ext uri="{BB962C8B-B14F-4D97-AF65-F5344CB8AC3E}">
        <p14:creationId xmlns:p14="http://schemas.microsoft.com/office/powerpoint/2010/main" val="262887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E86AB28-98CF-4F33-8D1D-D39CC92F6FF9}" type="datetime1">
              <a:rPr lang="en-US"/>
              <a:pPr>
                <a:defRPr/>
              </a:pPr>
              <a:t>10/16/2017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FA383D-616B-4333-8292-EE01E20C3C82}" type="slidenum">
              <a:rPr lang="en-US"/>
              <a:pPr>
                <a:defRPr/>
              </a:pPr>
              <a:t>‹#›</a:t>
            </a:fld>
            <a:endParaRPr lang="en-US" dirty="0"/>
          </a:p>
        </p:txBody>
      </p:sp>
    </p:spTree>
    <p:extLst>
      <p:ext uri="{BB962C8B-B14F-4D97-AF65-F5344CB8AC3E}">
        <p14:creationId xmlns:p14="http://schemas.microsoft.com/office/powerpoint/2010/main" val="728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0F0C2BE-EAEA-4D11-9637-0D74ADEC20AA}" type="datetime1">
              <a:rPr lang="en-US"/>
              <a:pPr>
                <a:defRPr/>
              </a:pPr>
              <a:t>10/16/2017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0E8234-DAC2-4DFC-AFF0-86CD040E2E96}" type="slidenum">
              <a:rPr lang="en-US"/>
              <a:pPr>
                <a:defRPr/>
              </a:pPr>
              <a:t>‹#›</a:t>
            </a:fld>
            <a:endParaRPr lang="en-US" dirty="0"/>
          </a:p>
        </p:txBody>
      </p:sp>
    </p:spTree>
    <p:extLst>
      <p:ext uri="{BB962C8B-B14F-4D97-AF65-F5344CB8AC3E}">
        <p14:creationId xmlns:p14="http://schemas.microsoft.com/office/powerpoint/2010/main" val="41715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762C40-23D1-4098-9631-49BC987086ED}" type="datetime1">
              <a:rPr lang="en-US"/>
              <a:pPr>
                <a:defRPr/>
              </a:pPr>
              <a:t>10/16/2017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477070-59F1-495A-8DAF-6393DA71EE53}" type="slidenum">
              <a:rPr lang="en-US"/>
              <a:pPr>
                <a:defRPr/>
              </a:pPr>
              <a:t>‹#›</a:t>
            </a:fld>
            <a:endParaRPr lang="en-US" dirty="0"/>
          </a:p>
        </p:txBody>
      </p:sp>
    </p:spTree>
    <p:extLst>
      <p:ext uri="{BB962C8B-B14F-4D97-AF65-F5344CB8AC3E}">
        <p14:creationId xmlns:p14="http://schemas.microsoft.com/office/powerpoint/2010/main" val="972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FD1555-9B1E-4DE2-AF42-979AF0A7BE36}" type="datetime1">
              <a:rPr lang="en-US"/>
              <a:pPr>
                <a:defRPr/>
              </a:pPr>
              <a:t>10/16/2017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2662B-3171-499D-AD7B-6CCA79FED859}" type="slidenum">
              <a:rPr lang="en-US"/>
              <a:pPr>
                <a:defRPr/>
              </a:pPr>
              <a:t>‹#›</a:t>
            </a:fld>
            <a:endParaRPr lang="en-US" dirty="0"/>
          </a:p>
        </p:txBody>
      </p:sp>
    </p:spTree>
    <p:extLst>
      <p:ext uri="{BB962C8B-B14F-4D97-AF65-F5344CB8AC3E}">
        <p14:creationId xmlns:p14="http://schemas.microsoft.com/office/powerpoint/2010/main" val="326464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DC070D-A113-43D5-B42C-A22D441480F2}" type="datetime1">
              <a:rPr lang="en-US"/>
              <a:pPr>
                <a:defRPr/>
              </a:pPr>
              <a:t>10/16/2017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FC6F-5577-4C59-9B6E-CD1FB5C99E71}" type="slidenum">
              <a:rPr lang="en-US"/>
              <a:pPr>
                <a:defRPr/>
              </a:pPr>
              <a:t>‹#›</a:t>
            </a:fld>
            <a:endParaRPr lang="en-US" dirty="0"/>
          </a:p>
        </p:txBody>
      </p:sp>
    </p:spTree>
    <p:extLst>
      <p:ext uri="{BB962C8B-B14F-4D97-AF65-F5344CB8AC3E}">
        <p14:creationId xmlns:p14="http://schemas.microsoft.com/office/powerpoint/2010/main" val="77750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CCA80530-EAA0-4473-91E0-C756F194A774}" type="datetime1">
              <a:rPr lang="en-US"/>
              <a:pPr>
                <a:defRPr/>
              </a:pPr>
              <a:t>10/16/2017</a:t>
            </a:fld>
            <a:endParaRPr lang="en-US" dirty="0"/>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F3FAF337-76AC-4445-9DF4-FC281EB872A8}" type="slidenum">
              <a:rPr lang="en-US"/>
              <a:pPr>
                <a:defRPr/>
              </a:pPr>
              <a:t>‹#›</a:t>
            </a:fld>
            <a:endParaRPr lang="en-US" dirty="0"/>
          </a:p>
        </p:txBody>
      </p:sp>
      <p:pic>
        <p:nvPicPr>
          <p:cNvPr id="1031" name="Picture 8" descr="npo000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66888"/>
            <a:ext cx="9144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2" name="Picture 9" descr="EG&amp;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900" y="50800"/>
            <a:ext cx="11303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D:\Documents and Settings\timmy.babineaux\My Documents\My Pictures\mcb_logo.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53400" y="50800"/>
            <a:ext cx="9017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pPr marL="0" indent="0" algn="ctr">
              <a:buNone/>
            </a:pPr>
            <a:endParaRPr lang="en-US" dirty="0" smtClean="0"/>
          </a:p>
          <a:p>
            <a:pPr marL="0" indent="0" algn="ctr">
              <a:buNone/>
            </a:pPr>
            <a:endParaRPr lang="en-US" dirty="0"/>
          </a:p>
          <a:p>
            <a:pPr marL="0" indent="0" algn="ctr">
              <a:buNone/>
            </a:pPr>
            <a:r>
              <a:rPr lang="en-US" altLang="en-US" sz="4400" cap="all" dirty="0" err="1" smtClean="0"/>
              <a:t>a&amp;e</a:t>
            </a:r>
            <a:r>
              <a:rPr lang="en-US" altLang="en-US" sz="4400" cap="all" dirty="0" smtClean="0"/>
              <a:t> </a:t>
            </a:r>
            <a:r>
              <a:rPr lang="en-US" sz="4400" dirty="0" smtClean="0"/>
              <a:t>REPORTING </a:t>
            </a:r>
          </a:p>
          <a:p>
            <a:pPr marL="0" indent="0" algn="ctr">
              <a:buNone/>
            </a:pPr>
            <a:r>
              <a:rPr lang="en-US" sz="4400" dirty="0" smtClean="0"/>
              <a:t>REQUIREMENTS</a:t>
            </a:r>
            <a:endParaRPr lang="en-US" sz="4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49392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68F5099B-796A-4141-903B-A145F3C1C54D}" type="slidenum">
              <a:rPr lang="en-US" altLang="en-US" sz="1400" smtClean="0">
                <a:solidFill>
                  <a:srgbClr val="000000"/>
                </a:solidFill>
              </a:rPr>
              <a:pPr/>
              <a:t>10</a:t>
            </a:fld>
            <a:endParaRPr lang="en-US" altLang="en-US" sz="1400" smtClean="0">
              <a:solidFill>
                <a:srgbClr val="000000"/>
              </a:solidFill>
            </a:endParaRPr>
          </a:p>
        </p:txBody>
      </p:sp>
      <p:sp>
        <p:nvSpPr>
          <p:cNvPr id="27652" name="Content Placeholder 1"/>
          <p:cNvSpPr>
            <a:spLocks noGrp="1"/>
          </p:cNvSpPr>
          <p:nvPr>
            <p:ph idx="1"/>
          </p:nvPr>
        </p:nvSpPr>
        <p:spPr>
          <a:xfrm>
            <a:off x="0" y="1905000"/>
            <a:ext cx="9144000" cy="4953000"/>
          </a:xfrm>
        </p:spPr>
        <p:txBody>
          <a:bodyPr/>
          <a:lstStyle/>
          <a:p>
            <a:pPr marL="0" indent="0" algn="ctr">
              <a:buNone/>
            </a:pPr>
            <a:r>
              <a:rPr lang="en-US" altLang="en-US" sz="2400" b="1" dirty="0" smtClean="0"/>
              <a:t>Defect Reporting</a:t>
            </a:r>
          </a:p>
          <a:p>
            <a:r>
              <a:rPr lang="en-US" altLang="en-US" sz="2400" b="1" dirty="0" smtClean="0"/>
              <a:t>Defect</a:t>
            </a:r>
          </a:p>
          <a:p>
            <a:pPr lvl="1"/>
            <a:r>
              <a:rPr lang="en-US" altLang="en-US" sz="2000" dirty="0" smtClean="0"/>
              <a:t>An imperfection which may prevent an item from functioning as intended or result in a malfunction.</a:t>
            </a:r>
          </a:p>
          <a:p>
            <a:endParaRPr lang="en-US" altLang="en-US" sz="400" dirty="0" smtClean="0"/>
          </a:p>
          <a:p>
            <a:r>
              <a:rPr lang="en-US" altLang="en-US" sz="2400" dirty="0" smtClean="0"/>
              <a:t>Employment of a defective A&amp;E item may result in casualties and or weapons damage.  </a:t>
            </a:r>
          </a:p>
          <a:p>
            <a:pPr marL="457200" lvl="1" indent="0">
              <a:buNone/>
            </a:pPr>
            <a:endParaRPr lang="en-US" altLang="en-US" sz="400" dirty="0" smtClean="0"/>
          </a:p>
          <a:p>
            <a:r>
              <a:rPr lang="en-US" altLang="en-US" sz="2400" dirty="0" smtClean="0"/>
              <a:t>When a defect is detected the following actions are required;</a:t>
            </a:r>
          </a:p>
          <a:p>
            <a:pPr lvl="1"/>
            <a:endParaRPr lang="en-US" altLang="en-US" sz="400" dirty="0" smtClean="0"/>
          </a:p>
          <a:p>
            <a:pPr lvl="2"/>
            <a:r>
              <a:rPr lang="en-US" altLang="en-US" sz="2000" dirty="0" smtClean="0"/>
              <a:t>Return the defective item to the ASP</a:t>
            </a:r>
          </a:p>
          <a:p>
            <a:pPr lvl="2"/>
            <a:r>
              <a:rPr lang="en-US" altLang="en-US" sz="2000" dirty="0" smtClean="0"/>
              <a:t>A Defect report will be submitted within 5 days of the defect being Identified.  </a:t>
            </a:r>
            <a:endParaRPr lang="en-US" altLang="en-US" sz="1200" dirty="0" smtClean="0"/>
          </a:p>
          <a:p>
            <a:r>
              <a:rPr lang="en-US" sz="2400" dirty="0" smtClean="0"/>
              <a:t>Reference</a:t>
            </a:r>
            <a:r>
              <a:rPr lang="en-US" sz="2400" dirty="0"/>
              <a:t>:  MCO 8025.1E and Class V(W) Malfunction and Defect Reporting message dtd 132004Z Apr </a:t>
            </a:r>
            <a:r>
              <a:rPr lang="en-US" sz="2400" dirty="0" smtClean="0"/>
              <a:t>12.</a:t>
            </a:r>
            <a:endParaRPr lang="en-US" sz="2400" dirty="0"/>
          </a:p>
          <a:p>
            <a:endParaRPr lang="en-US" altLang="en-US" sz="2400" dirty="0" smtClean="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223306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7530AA02-5822-43D3-9CE2-1D2D1DC0B7CC}" type="slidenum">
              <a:rPr lang="en-US" altLang="en-US" sz="1400" smtClean="0">
                <a:solidFill>
                  <a:srgbClr val="000000"/>
                </a:solidFill>
              </a:rPr>
              <a:pPr/>
              <a:t>11</a:t>
            </a:fld>
            <a:endParaRPr lang="en-US" altLang="en-US" sz="1400" smtClean="0">
              <a:solidFill>
                <a:srgbClr val="000000"/>
              </a:solidFill>
            </a:endParaRPr>
          </a:p>
        </p:txBody>
      </p:sp>
      <p:pic>
        <p:nvPicPr>
          <p:cNvPr id="28676" name="Picture 6" descr="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05000"/>
            <a:ext cx="4572000" cy="4958080"/>
          </a:xfrm>
        </p:spPr>
      </p:pic>
      <p:sp>
        <p:nvSpPr>
          <p:cNvPr id="147461" name="Rectangle 5"/>
          <p:cNvSpPr>
            <a:spLocks noChangeArrowheads="1"/>
          </p:cNvSpPr>
          <p:nvPr/>
        </p:nvSpPr>
        <p:spPr bwMode="auto">
          <a:xfrm>
            <a:off x="4572000" y="1905000"/>
            <a:ext cx="4572000" cy="3970318"/>
          </a:xfrm>
          <a:prstGeom prst="rect">
            <a:avLst/>
          </a:prstGeom>
          <a:noFill/>
          <a:ln w="9525">
            <a:noFill/>
            <a:miter lim="800000"/>
            <a:headEnd/>
            <a:tailEnd/>
          </a:ln>
        </p:spPr>
        <p:txBody>
          <a:bodyPr>
            <a:spAutoFit/>
          </a:bodyPr>
          <a:lstStyle/>
          <a:p>
            <a:pPr marL="571500" indent="-342900">
              <a:spcBef>
                <a:spcPct val="50000"/>
              </a:spcBef>
              <a:buFont typeface="Arial" pitchFamily="34" charset="0"/>
              <a:buChar char="•"/>
              <a:defRPr/>
            </a:pPr>
            <a:r>
              <a:rPr lang="en-US" sz="2400" u="sng" dirty="0">
                <a:solidFill>
                  <a:srgbClr val="000000"/>
                </a:solidFill>
                <a:latin typeface="Times New Roman"/>
              </a:rPr>
              <a:t>D579</a:t>
            </a:r>
            <a:r>
              <a:rPr lang="en-US" sz="2400" dirty="0">
                <a:solidFill>
                  <a:srgbClr val="000000"/>
                </a:solidFill>
                <a:latin typeface="Times New Roman"/>
              </a:rPr>
              <a:t>  - Exudate from fuze wells - 2004.</a:t>
            </a:r>
          </a:p>
          <a:p>
            <a:pPr marL="571500" indent="-342900">
              <a:spcBef>
                <a:spcPct val="50000"/>
              </a:spcBef>
              <a:buFont typeface="Arial" pitchFamily="34" charset="0"/>
              <a:buChar char="•"/>
              <a:defRPr/>
            </a:pPr>
            <a:r>
              <a:rPr lang="en-US" sz="2400" dirty="0">
                <a:solidFill>
                  <a:srgbClr val="000000"/>
                </a:solidFill>
                <a:latin typeface="Times New Roman"/>
              </a:rPr>
              <a:t> Reported by USMC at Army storage sites.</a:t>
            </a:r>
          </a:p>
          <a:p>
            <a:pPr marL="571500" indent="-342900">
              <a:spcBef>
                <a:spcPct val="50000"/>
              </a:spcBef>
              <a:buFont typeface="Arial" pitchFamily="34" charset="0"/>
              <a:buChar char="•"/>
              <a:defRPr/>
            </a:pPr>
            <a:r>
              <a:rPr lang="en-US" sz="2400" dirty="0">
                <a:solidFill>
                  <a:srgbClr val="000000"/>
                </a:solidFill>
                <a:latin typeface="Times New Roman"/>
              </a:rPr>
              <a:t> Cause is an impurity in the TNT filler in the </a:t>
            </a:r>
            <a:r>
              <a:rPr lang="en-US" sz="2400" dirty="0" err="1">
                <a:solidFill>
                  <a:srgbClr val="000000"/>
                </a:solidFill>
                <a:latin typeface="Times New Roman"/>
              </a:rPr>
              <a:t>projo</a:t>
            </a:r>
            <a:r>
              <a:rPr lang="en-US" sz="2400" dirty="0">
                <a:solidFill>
                  <a:srgbClr val="000000"/>
                </a:solidFill>
                <a:latin typeface="Times New Roman"/>
              </a:rPr>
              <a:t>.</a:t>
            </a:r>
          </a:p>
          <a:p>
            <a:pPr marL="571500" indent="-342900">
              <a:spcBef>
                <a:spcPct val="50000"/>
              </a:spcBef>
              <a:buFont typeface="Arial" pitchFamily="34" charset="0"/>
              <a:buChar char="•"/>
              <a:defRPr/>
            </a:pPr>
            <a:r>
              <a:rPr lang="en-US" sz="2400" dirty="0" smtClean="0">
                <a:solidFill>
                  <a:srgbClr val="FF0000"/>
                </a:solidFill>
                <a:latin typeface="Times New Roman"/>
              </a:rPr>
              <a:t>Rounds </a:t>
            </a:r>
            <a:r>
              <a:rPr lang="en-US" sz="2400" dirty="0">
                <a:solidFill>
                  <a:srgbClr val="FF0000"/>
                </a:solidFill>
                <a:latin typeface="Times New Roman"/>
              </a:rPr>
              <a:t>w/ noticeable exudate should be reported, destroyed – not fired, per AIN.</a:t>
            </a:r>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68361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A284505C-57F7-4509-B09F-458CAA0F973F}" type="slidenum">
              <a:rPr lang="en-US" altLang="en-US" sz="1400" smtClean="0">
                <a:solidFill>
                  <a:srgbClr val="000000"/>
                </a:solidFill>
              </a:rPr>
              <a:pPr/>
              <a:t>12</a:t>
            </a:fld>
            <a:endParaRPr lang="en-US" altLang="en-US" sz="1400" smtClean="0">
              <a:solidFill>
                <a:srgbClr val="000000"/>
              </a:solidFill>
            </a:endParaRPr>
          </a:p>
        </p:txBody>
      </p:sp>
      <p:pic>
        <p:nvPicPr>
          <p:cNvPr id="29700" name="Picture 6" descr="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05000"/>
            <a:ext cx="4572000" cy="4953000"/>
          </a:xfrm>
        </p:spPr>
      </p:pic>
      <p:sp>
        <p:nvSpPr>
          <p:cNvPr id="148485" name="Rectangle 5"/>
          <p:cNvSpPr>
            <a:spLocks noChangeArrowheads="1"/>
          </p:cNvSpPr>
          <p:nvPr/>
        </p:nvSpPr>
        <p:spPr bwMode="auto">
          <a:xfrm>
            <a:off x="4572000" y="1828800"/>
            <a:ext cx="4572000" cy="3785652"/>
          </a:xfrm>
          <a:prstGeom prst="rect">
            <a:avLst/>
          </a:prstGeom>
          <a:noFill/>
          <a:ln w="9525">
            <a:noFill/>
            <a:miter lim="800000"/>
            <a:headEnd/>
            <a:tailEnd/>
          </a:ln>
        </p:spPr>
        <p:txBody>
          <a:bodyPr>
            <a:spAutoFit/>
          </a:bodyPr>
          <a:lstStyle/>
          <a:p>
            <a:pPr marL="571500" indent="-342900">
              <a:spcBef>
                <a:spcPct val="50000"/>
              </a:spcBef>
              <a:buFont typeface="Arial" pitchFamily="34" charset="0"/>
              <a:buChar char="•"/>
              <a:defRPr/>
            </a:pPr>
            <a:r>
              <a:rPr lang="en-US" sz="2400" u="sng" dirty="0">
                <a:solidFill>
                  <a:srgbClr val="000000"/>
                </a:solidFill>
                <a:latin typeface="Times New Roman"/>
              </a:rPr>
              <a:t>C870</a:t>
            </a:r>
            <a:r>
              <a:rPr lang="en-US" sz="2400" dirty="0">
                <a:solidFill>
                  <a:srgbClr val="000000"/>
                </a:solidFill>
                <a:latin typeface="Times New Roman"/>
              </a:rPr>
              <a:t>  - Cracked fins - 2004.   Reported by USMC during renovation at CLNC.</a:t>
            </a:r>
          </a:p>
          <a:p>
            <a:pPr marL="571500" indent="-342900">
              <a:spcBef>
                <a:spcPct val="50000"/>
              </a:spcBef>
              <a:buFont typeface="Arial" pitchFamily="34" charset="0"/>
              <a:buChar char="•"/>
              <a:defRPr/>
            </a:pPr>
            <a:r>
              <a:rPr lang="en-US" sz="2400" dirty="0">
                <a:solidFill>
                  <a:srgbClr val="000000"/>
                </a:solidFill>
                <a:latin typeface="Times New Roman"/>
              </a:rPr>
              <a:t> Cause of cracking was determined </a:t>
            </a:r>
            <a:r>
              <a:rPr lang="en-US" sz="2400" dirty="0" smtClean="0">
                <a:solidFill>
                  <a:srgbClr val="000000"/>
                </a:solidFill>
                <a:latin typeface="Times New Roman"/>
              </a:rPr>
              <a:t>to </a:t>
            </a:r>
            <a:r>
              <a:rPr lang="en-US" sz="2400" dirty="0">
                <a:solidFill>
                  <a:srgbClr val="000000"/>
                </a:solidFill>
                <a:latin typeface="Times New Roman"/>
              </a:rPr>
              <a:t>be use of non-spec aluminum during manufacture.</a:t>
            </a:r>
          </a:p>
          <a:p>
            <a:pPr marL="571500" indent="-342900">
              <a:spcBef>
                <a:spcPct val="50000"/>
              </a:spcBef>
              <a:buFont typeface="Arial" pitchFamily="34" charset="0"/>
              <a:buChar char="•"/>
              <a:defRPr/>
            </a:pPr>
            <a:r>
              <a:rPr lang="en-US" sz="2400" dirty="0">
                <a:solidFill>
                  <a:srgbClr val="FF0000"/>
                </a:solidFill>
                <a:latin typeface="Times New Roman"/>
              </a:rPr>
              <a:t>Renovation to replace fins has    been completed</a:t>
            </a:r>
            <a:r>
              <a:rPr lang="en-US" sz="2000" dirty="0">
                <a:solidFill>
                  <a:srgbClr val="FF0000"/>
                </a:solidFill>
                <a:latin typeface="Times New Roman"/>
              </a:rPr>
              <a:t>.</a:t>
            </a:r>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3967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solidFill>
                  <a:srgbClr val="000000"/>
                </a:solidFill>
              </a:rPr>
              <a:pPr>
                <a:defRPr/>
              </a:pPr>
              <a:t>13</a:t>
            </a:fld>
            <a:endParaRPr lang="en-US" dirty="0">
              <a:solidFill>
                <a:srgbClr val="000000"/>
              </a:solidFill>
            </a:endParaRPr>
          </a:p>
        </p:txBody>
      </p:sp>
      <p:pic>
        <p:nvPicPr>
          <p:cNvPr id="1843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724" t="13593" r="60448" b="11268"/>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01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0" y="1905000"/>
            <a:ext cx="9144000" cy="4953000"/>
          </a:xfrm>
        </p:spPr>
        <p:txBody>
          <a:bodyPr/>
          <a:lstStyle/>
          <a:p>
            <a:r>
              <a:rPr lang="en-US" altLang="en-US" sz="2400" dirty="0" smtClean="0">
                <a:cs typeface="Arial" charset="0"/>
              </a:rPr>
              <a:t>Description of the Mishap:</a:t>
            </a:r>
          </a:p>
          <a:p>
            <a:endParaRPr lang="en-US" altLang="en-US" sz="800" dirty="0" smtClean="0">
              <a:cs typeface="Arial" charset="0"/>
            </a:endParaRPr>
          </a:p>
          <a:p>
            <a:pPr lvl="1"/>
            <a:r>
              <a:rPr lang="en-US" altLang="en-US" sz="2000" dirty="0" smtClean="0">
                <a:cs typeface="Arial" charset="0"/>
              </a:rPr>
              <a:t>Marine was on the M249 saw and was firing the weapon in short bursts.  The weapon, which had previously been firing smoothly and consistently, experienced a stoppage.  Marine commenced to conduct his immediate action to the stoppage, racked the weapon, and unsuccessfully attempted to resume firing. </a:t>
            </a:r>
            <a:r>
              <a:rPr lang="en-US" altLang="en-US" sz="2000" dirty="0" smtClean="0">
                <a:solidFill>
                  <a:srgbClr val="FF0000"/>
                </a:solidFill>
                <a:cs typeface="Arial" charset="0"/>
              </a:rPr>
              <a:t>At this time he transitioned into his proper remedial action, ducking his head away from the weapon so that his helmet would offer protection.</a:t>
            </a:r>
            <a:r>
              <a:rPr lang="en-US" altLang="en-US" sz="2000" dirty="0" smtClean="0">
                <a:cs typeface="Arial" charset="0"/>
              </a:rPr>
              <a:t>  He then waited eight seconds prior to opening the feed tray cover.  Upon doing so, the apex group civilian contractor, reached out to clear away the ammunition and check for any obstructions. As the civilian contractor was reaching towards the feed tray, one of the rounds exploded causing a blast injury to the civilian contractors hand, and minor burns to the Marine’s wrist and face. Both individuals were taken to the </a:t>
            </a:r>
            <a:r>
              <a:rPr lang="en-US" altLang="en-US" sz="2000" dirty="0">
                <a:cs typeface="Arial" charset="0"/>
              </a:rPr>
              <a:t>C</a:t>
            </a:r>
            <a:r>
              <a:rPr lang="en-US" altLang="en-US" sz="2000" dirty="0" smtClean="0">
                <a:cs typeface="Arial" charset="0"/>
              </a:rPr>
              <a:t>amp </a:t>
            </a:r>
            <a:r>
              <a:rPr lang="en-US" altLang="en-US" sz="2000" dirty="0">
                <a:cs typeface="Arial" charset="0"/>
              </a:rPr>
              <a:t>L</a:t>
            </a:r>
            <a:r>
              <a:rPr lang="en-US" altLang="en-US" sz="2000" dirty="0" smtClean="0">
                <a:cs typeface="Arial" charset="0"/>
              </a:rPr>
              <a:t>ejeune </a:t>
            </a:r>
            <a:r>
              <a:rPr lang="en-US" altLang="en-US" sz="2000" dirty="0">
                <a:cs typeface="Arial" charset="0"/>
              </a:rPr>
              <a:t>N</a:t>
            </a:r>
            <a:r>
              <a:rPr lang="en-US" altLang="en-US" sz="2000" dirty="0" smtClean="0">
                <a:cs typeface="Arial" charset="0"/>
              </a:rPr>
              <a:t>aval Hospital, were treated, and resumed training.</a:t>
            </a:r>
          </a:p>
          <a:p>
            <a:endParaRPr lang="en-US" altLang="en-US" dirty="0" smtClean="0"/>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22EED661-D048-4527-A6DD-D31D540AFB99}" type="slidenum">
              <a:rPr lang="en-US" altLang="en-US" sz="1400" smtClean="0">
                <a:solidFill>
                  <a:srgbClr val="000000"/>
                </a:solidFill>
              </a:rPr>
              <a:pPr/>
              <a:t>14</a:t>
            </a:fld>
            <a:endParaRPr lang="en-US" altLang="en-US" sz="1400" smtClean="0">
              <a:solidFill>
                <a:srgbClr val="000000"/>
              </a:solidFill>
            </a:endParaRPr>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993563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pPr marL="0" indent="0" algn="ctr">
              <a:buNone/>
              <a:defRPr/>
            </a:pPr>
            <a:r>
              <a:rPr lang="en-US" sz="2400" b="1" dirty="0" smtClean="0"/>
              <a:t>Explosives Mishap Reporting</a:t>
            </a:r>
          </a:p>
          <a:p>
            <a:pPr>
              <a:defRPr/>
            </a:pPr>
            <a:r>
              <a:rPr lang="en-US" sz="2400" dirty="0" smtClean="0"/>
              <a:t>Establish WESS accounts using the WESS reporting link from:</a:t>
            </a:r>
            <a:endParaRPr lang="en-US" sz="2200" dirty="0" smtClean="0">
              <a:ea typeface="+mn-ea"/>
              <a:cs typeface="+mn-cs"/>
            </a:endParaRPr>
          </a:p>
          <a:p>
            <a:pPr lvl="1">
              <a:defRPr/>
            </a:pPr>
            <a:r>
              <a:rPr lang="en-US" sz="1800" dirty="0" smtClean="0">
                <a:ea typeface="+mn-ea"/>
                <a:cs typeface="+mn-cs"/>
              </a:rPr>
              <a:t>COMNAVSAFECEN homepage or http</a:t>
            </a:r>
            <a:r>
              <a:rPr lang="en-US" sz="1800" dirty="0">
                <a:ea typeface="+mn-ea"/>
                <a:cs typeface="+mn-cs"/>
              </a:rPr>
              <a:t>://safetycenter.navy.mil</a:t>
            </a:r>
            <a:r>
              <a:rPr lang="en-US" sz="2000" dirty="0">
                <a:ea typeface="+mn-ea"/>
                <a:cs typeface="+mn-cs"/>
              </a:rPr>
              <a:t>/ </a:t>
            </a:r>
            <a:endParaRPr lang="en-US" sz="1800" dirty="0" smtClean="0">
              <a:ea typeface="+mn-ea"/>
              <a:cs typeface="+mn-cs"/>
            </a:endParaRPr>
          </a:p>
          <a:p>
            <a:pPr lvl="2">
              <a:defRPr/>
            </a:pPr>
            <a:r>
              <a:rPr lang="en-US" dirty="0" smtClean="0">
                <a:ea typeface="+mn-ea"/>
                <a:cs typeface="+mn-cs"/>
              </a:rPr>
              <a:t>via </a:t>
            </a:r>
            <a:r>
              <a:rPr lang="en-US" dirty="0" err="1" smtClean="0">
                <a:ea typeface="+mn-ea"/>
                <a:cs typeface="+mn-cs"/>
              </a:rPr>
              <a:t>safe_wesshelp@navyil</a:t>
            </a:r>
            <a:endParaRPr lang="en-US" dirty="0" smtClean="0">
              <a:ea typeface="+mn-ea"/>
              <a:cs typeface="+mn-cs"/>
            </a:endParaRPr>
          </a:p>
          <a:p>
            <a:pPr lvl="2">
              <a:defRPr/>
            </a:pPr>
            <a:r>
              <a:rPr lang="en-US" dirty="0" smtClean="0">
                <a:ea typeface="+mn-ea"/>
                <a:cs typeface="+mn-cs"/>
              </a:rPr>
              <a:t>via </a:t>
            </a:r>
            <a:r>
              <a:rPr lang="en-US" dirty="0" err="1" smtClean="0">
                <a:ea typeface="+mn-ea"/>
                <a:cs typeface="+mn-cs"/>
              </a:rPr>
              <a:t>siprnet</a:t>
            </a:r>
            <a:r>
              <a:rPr lang="en-US" dirty="0" smtClean="0">
                <a:ea typeface="+mn-ea"/>
                <a:cs typeface="+mn-cs"/>
              </a:rPr>
              <a:t> to rfk_safetycenter@navy.smil.mil</a:t>
            </a:r>
          </a:p>
          <a:p>
            <a:pPr lvl="2">
              <a:defRPr/>
            </a:pPr>
            <a:r>
              <a:rPr lang="en-US" dirty="0" smtClean="0">
                <a:ea typeface="+mn-ea"/>
                <a:cs typeface="+mn-cs"/>
              </a:rPr>
              <a:t>via m_nrfk_safetycenter@navy.smil.mil</a:t>
            </a:r>
            <a:endParaRPr lang="en-US" dirty="0" smtClean="0">
              <a:solidFill>
                <a:srgbClr val="FF0000"/>
              </a:solidFill>
              <a:ea typeface="+mn-ea"/>
              <a:cs typeface="+mn-cs"/>
            </a:endParaRPr>
          </a:p>
          <a:p>
            <a:pPr lvl="1">
              <a:defRPr/>
            </a:pPr>
            <a:endParaRPr lang="en-US" sz="2200" dirty="0" smtClean="0">
              <a:ea typeface="+mn-ea"/>
              <a:cs typeface="+mn-cs"/>
            </a:endParaRPr>
          </a:p>
          <a:p>
            <a:pPr lvl="1">
              <a:defRPr/>
            </a:pPr>
            <a:r>
              <a:rPr lang="en-US" sz="2400" dirty="0">
                <a:ea typeface="+mn-ea"/>
                <a:cs typeface="+mn-cs"/>
              </a:rPr>
              <a:t>h</a:t>
            </a:r>
            <a:r>
              <a:rPr lang="en-US" sz="2400" dirty="0" smtClean="0">
                <a:ea typeface="+mn-ea"/>
                <a:cs typeface="+mn-cs"/>
              </a:rPr>
              <a:t>ttp://safetycenter.navy.mil/wess/</a:t>
            </a:r>
          </a:p>
          <a:p>
            <a:pPr lvl="1">
              <a:defRPr/>
            </a:pPr>
            <a:r>
              <a:rPr lang="en-US" sz="2200" dirty="0" smtClean="0">
                <a:ea typeface="+mn-ea"/>
                <a:cs typeface="+mn-cs"/>
              </a:rPr>
              <a:t>ESAMS (MCIEAST)</a:t>
            </a:r>
            <a:endParaRPr lang="en-US" sz="2200" dirty="0"/>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CEC2CFE0-D26B-466B-A5D7-4F23AA705521}" type="slidenum">
              <a:rPr lang="en-US" altLang="en-US" sz="1400" smtClean="0">
                <a:solidFill>
                  <a:srgbClr val="000000"/>
                </a:solidFill>
              </a:rPr>
              <a:pPr/>
              <a:t>15</a:t>
            </a:fld>
            <a:endParaRPr lang="en-US" altLang="en-US" sz="1400" smtClean="0">
              <a:solidFill>
                <a:srgbClr val="000000"/>
              </a:solidFill>
            </a:endParaRPr>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077907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0" y="1905000"/>
            <a:ext cx="9144000" cy="4953000"/>
          </a:xfrm>
        </p:spPr>
        <p:txBody>
          <a:bodyPr/>
          <a:lstStyle/>
          <a:p>
            <a:r>
              <a:rPr lang="en-US" altLang="en-US" sz="2400" dirty="0" smtClean="0"/>
              <a:t>Those explosives incidents that do not meet the mishap severity classification of class A, B, or C will be reported as an Explosives </a:t>
            </a:r>
            <a:r>
              <a:rPr lang="en-US" altLang="en-US" sz="2400" dirty="0"/>
              <a:t>E</a:t>
            </a:r>
            <a:r>
              <a:rPr lang="en-US" altLang="en-US" sz="2400" dirty="0" smtClean="0"/>
              <a:t>vent </a:t>
            </a:r>
            <a:r>
              <a:rPr lang="en-US" altLang="en-US" sz="2400" dirty="0"/>
              <a:t>R</a:t>
            </a:r>
            <a:r>
              <a:rPr lang="en-US" altLang="en-US" sz="2400" dirty="0" smtClean="0"/>
              <a:t>eport (EER). </a:t>
            </a:r>
          </a:p>
          <a:p>
            <a:endParaRPr lang="en-US" altLang="en-US" sz="2400" dirty="0"/>
          </a:p>
          <a:p>
            <a:r>
              <a:rPr lang="en-US" altLang="en-US" sz="2400" dirty="0" smtClean="0"/>
              <a:t>Reference:  MCO 5100.29B.</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E5B4AAF2-4BDF-4DEB-98EC-0A3E0CB22853}" type="slidenum">
              <a:rPr lang="en-US" altLang="en-US" sz="1400" smtClean="0">
                <a:solidFill>
                  <a:srgbClr val="000000"/>
                </a:solidFill>
              </a:rPr>
              <a:pPr/>
              <a:t>16</a:t>
            </a:fld>
            <a:endParaRPr lang="en-US" altLang="en-US" sz="1400" smtClean="0">
              <a:solidFill>
                <a:srgbClr val="000000"/>
              </a:solidFill>
            </a:endParaRPr>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693841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8210049.JPG"/>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TextBox 5"/>
          <p:cNvSpPr txBox="1"/>
          <p:nvPr/>
        </p:nvSpPr>
        <p:spPr>
          <a:xfrm>
            <a:off x="1752600" y="2065335"/>
            <a:ext cx="2895600" cy="8302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400" dirty="0">
                <a:solidFill>
                  <a:srgbClr val="000000"/>
                </a:solidFill>
              </a:rPr>
              <a:t>Cocking Lever was in the cocked position</a:t>
            </a:r>
          </a:p>
        </p:txBody>
      </p:sp>
      <p:cxnSp>
        <p:nvCxnSpPr>
          <p:cNvPr id="3" name="Straight Arrow Connector 2"/>
          <p:cNvCxnSpPr/>
          <p:nvPr/>
        </p:nvCxnSpPr>
        <p:spPr>
          <a:xfrm flipH="1">
            <a:off x="3276600" y="2920999"/>
            <a:ext cx="76200" cy="96520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226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P8210052.JPG"/>
          <p:cNvPicPr>
            <a:picLocks noGrp="1" noChangeAspect="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19900"/>
          </a:xfrm>
        </p:spPr>
      </p:pic>
      <p:sp>
        <p:nvSpPr>
          <p:cNvPr id="3" name="TextBox 2"/>
          <p:cNvSpPr txBox="1"/>
          <p:nvPr/>
        </p:nvSpPr>
        <p:spPr>
          <a:xfrm>
            <a:off x="4238336" y="468457"/>
            <a:ext cx="2362200" cy="12128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400" dirty="0">
                <a:solidFill>
                  <a:srgbClr val="000000"/>
                </a:solidFill>
                <a:cs typeface="Times New Roman" pitchFamily="18" charset="0"/>
              </a:rPr>
              <a:t>AT-4 impacted in the ground near the Marines feet.</a:t>
            </a:r>
          </a:p>
        </p:txBody>
      </p:sp>
    </p:spTree>
    <p:extLst>
      <p:ext uri="{BB962C8B-B14F-4D97-AF65-F5344CB8AC3E}">
        <p14:creationId xmlns:p14="http://schemas.microsoft.com/office/powerpoint/2010/main" val="1029064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type="body" idx="1"/>
          </p:nvPr>
        </p:nvSpPr>
        <p:spPr>
          <a:xfrm>
            <a:off x="0" y="1905000"/>
            <a:ext cx="9144000" cy="4953000"/>
          </a:xfrm>
        </p:spPr>
        <p:txBody>
          <a:bodyPr/>
          <a:lstStyle/>
          <a:p>
            <a:pPr marL="0" indent="0" algn="ctr">
              <a:lnSpc>
                <a:spcPct val="80000"/>
              </a:lnSpc>
              <a:buNone/>
            </a:pPr>
            <a:r>
              <a:rPr lang="en-US" altLang="en-US" sz="2400" b="1" dirty="0"/>
              <a:t>Class B Mishap AT-4 Discharge</a:t>
            </a:r>
            <a:endParaRPr lang="en-US" altLang="en-US" sz="2400" b="1" dirty="0" smtClean="0"/>
          </a:p>
          <a:p>
            <a:pPr>
              <a:lnSpc>
                <a:spcPct val="80000"/>
              </a:lnSpc>
            </a:pPr>
            <a:r>
              <a:rPr lang="en-US" altLang="en-US" sz="2400" dirty="0" smtClean="0"/>
              <a:t>Who:  Two Marines </a:t>
            </a:r>
            <a:r>
              <a:rPr lang="en-US" altLang="en-US" sz="2400" b="1" dirty="0" smtClean="0"/>
              <a:t>	</a:t>
            </a:r>
          </a:p>
          <a:p>
            <a:pPr lvl="1">
              <a:lnSpc>
                <a:spcPct val="80000"/>
              </a:lnSpc>
            </a:pPr>
            <a:endParaRPr lang="en-US" altLang="en-US" sz="2000" dirty="0" smtClean="0"/>
          </a:p>
          <a:p>
            <a:pPr lvl="1">
              <a:lnSpc>
                <a:spcPct val="80000"/>
              </a:lnSpc>
            </a:pPr>
            <a:r>
              <a:rPr lang="en-US" altLang="en-US" sz="2000" dirty="0" smtClean="0"/>
              <a:t>Both Marines were with </a:t>
            </a:r>
            <a:r>
              <a:rPr lang="en-US" altLang="en-US" sz="2000" dirty="0"/>
              <a:t>a Mar </a:t>
            </a:r>
            <a:r>
              <a:rPr lang="en-US" altLang="en-US" sz="2000" dirty="0" err="1"/>
              <a:t>Div</a:t>
            </a:r>
            <a:r>
              <a:rPr lang="en-US" altLang="en-US" sz="2000" dirty="0"/>
              <a:t> (FWD</a:t>
            </a:r>
            <a:r>
              <a:rPr lang="en-US" altLang="en-US" sz="2000" dirty="0" smtClean="0"/>
              <a:t>) on foot.</a:t>
            </a:r>
          </a:p>
          <a:p>
            <a:pPr>
              <a:lnSpc>
                <a:spcPct val="80000"/>
              </a:lnSpc>
            </a:pPr>
            <a:endParaRPr lang="en-US" altLang="en-US" sz="2400" dirty="0" smtClean="0"/>
          </a:p>
          <a:p>
            <a:pPr>
              <a:lnSpc>
                <a:spcPct val="80000"/>
              </a:lnSpc>
            </a:pPr>
            <a:r>
              <a:rPr lang="en-US" altLang="en-US" sz="2400" dirty="0" smtClean="0"/>
              <a:t>What:  AT-4 discharge, blast caused loss of four fingers to left hand of 1</a:t>
            </a:r>
            <a:r>
              <a:rPr lang="en-US" altLang="en-US" sz="2400" baseline="30000" dirty="0" smtClean="0"/>
              <a:t>st</a:t>
            </a:r>
            <a:r>
              <a:rPr lang="en-US" altLang="en-US" sz="2400" dirty="0" smtClean="0"/>
              <a:t> Marine and left tympanic membrane rupture, disorientation, and confusion to the 2</a:t>
            </a:r>
            <a:r>
              <a:rPr lang="en-US" altLang="en-US" sz="2400" baseline="30000" dirty="0" smtClean="0"/>
              <a:t>nd</a:t>
            </a:r>
            <a:r>
              <a:rPr lang="en-US" altLang="en-US" sz="2400" dirty="0" smtClean="0"/>
              <a:t> Marine (non-permanent injury) </a:t>
            </a:r>
          </a:p>
          <a:p>
            <a:pPr>
              <a:lnSpc>
                <a:spcPct val="80000"/>
              </a:lnSpc>
            </a:pPr>
            <a:endParaRPr lang="en-US" altLang="en-US" sz="2400" dirty="0" smtClean="0"/>
          </a:p>
          <a:p>
            <a:pPr>
              <a:lnSpc>
                <a:spcPct val="80000"/>
              </a:lnSpc>
            </a:pPr>
            <a:r>
              <a:rPr lang="en-US" altLang="en-US" sz="2400" dirty="0" smtClean="0"/>
              <a:t>When:  2010</a:t>
            </a:r>
          </a:p>
          <a:p>
            <a:pPr>
              <a:lnSpc>
                <a:spcPct val="80000"/>
              </a:lnSpc>
            </a:pPr>
            <a:endParaRPr lang="en-US" altLang="en-US" sz="2400" dirty="0" smtClean="0"/>
          </a:p>
          <a:p>
            <a:pPr>
              <a:lnSpc>
                <a:spcPct val="80000"/>
              </a:lnSpc>
            </a:pPr>
            <a:r>
              <a:rPr lang="en-US" altLang="en-US" sz="2400" dirty="0" smtClean="0"/>
              <a:t>Where:  FOB</a:t>
            </a:r>
          </a:p>
          <a:p>
            <a:pPr>
              <a:lnSpc>
                <a:spcPct val="80000"/>
              </a:lnSpc>
            </a:pPr>
            <a:endParaRPr lang="en-US" altLang="en-US" sz="2400" dirty="0" smtClean="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08495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0" y="1905000"/>
            <a:ext cx="9144000" cy="4953000"/>
          </a:xfrm>
        </p:spPr>
        <p:txBody>
          <a:bodyPr/>
          <a:lstStyle/>
          <a:p>
            <a:r>
              <a:rPr lang="en-US" altLang="en-US" sz="2400" dirty="0" smtClean="0"/>
              <a:t>MLSR</a:t>
            </a:r>
          </a:p>
          <a:p>
            <a:r>
              <a:rPr lang="en-US" altLang="en-US" sz="2400" dirty="0" smtClean="0"/>
              <a:t>Malfunction Reporting</a:t>
            </a:r>
          </a:p>
          <a:p>
            <a:r>
              <a:rPr lang="en-US" altLang="en-US" sz="2400" dirty="0" smtClean="0"/>
              <a:t>Defect Reporting</a:t>
            </a:r>
          </a:p>
          <a:p>
            <a:r>
              <a:rPr lang="en-US" altLang="en-US" sz="2400" dirty="0" smtClean="0"/>
              <a:t>Explosives Mishap Reporting</a:t>
            </a:r>
          </a:p>
          <a:p>
            <a:r>
              <a:rPr lang="en-US" altLang="en-US" sz="2400" dirty="0"/>
              <a:t>Class B Mishap AT-4 </a:t>
            </a:r>
            <a:r>
              <a:rPr lang="en-US" altLang="en-US" sz="2400" dirty="0" smtClean="0"/>
              <a:t>Discharge (example)</a:t>
            </a:r>
            <a:endParaRPr lang="en-US" altLang="en-US" sz="2400" dirty="0"/>
          </a:p>
          <a:p>
            <a:endParaRPr lang="en-US" altLang="en-US" sz="2400" dirty="0" smtClean="0"/>
          </a:p>
          <a:p>
            <a:endParaRPr lang="en-US" altLang="en-US" sz="2400" dirty="0" smtClean="0"/>
          </a:p>
          <a:p>
            <a:endParaRPr lang="en-US" altLang="en-US" sz="2400" dirty="0" smtClean="0"/>
          </a:p>
          <a:p>
            <a:endParaRPr lang="en-US" altLang="en-US" sz="2400" dirty="0"/>
          </a:p>
          <a:p>
            <a:endParaRPr lang="en-US" altLang="en-US" sz="2400"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22817CE9-55FD-4CA7-BCDE-0F1E56F1F6E9}" type="slidenum">
              <a:rPr lang="en-US" altLang="en-US" sz="1400" smtClean="0">
                <a:solidFill>
                  <a:srgbClr val="000000"/>
                </a:solidFill>
              </a:rPr>
              <a:pPr/>
              <a:t>2</a:t>
            </a:fld>
            <a:endParaRPr lang="en-US" altLang="en-US" sz="1400" smtClean="0">
              <a:solidFill>
                <a:srgbClr val="000000"/>
              </a:solidFill>
            </a:endParaRPr>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012537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1905000"/>
            <a:ext cx="9144000" cy="4953000"/>
          </a:xfrm>
        </p:spPr>
        <p:txBody>
          <a:bodyPr/>
          <a:lstStyle/>
          <a:p>
            <a:pPr>
              <a:lnSpc>
                <a:spcPct val="80000"/>
              </a:lnSpc>
            </a:pPr>
            <a:r>
              <a:rPr lang="en-US" altLang="en-US" sz="2300" dirty="0" smtClean="0"/>
              <a:t>During August an Infantry Company Arrived at the FOB</a:t>
            </a:r>
          </a:p>
          <a:p>
            <a:pPr>
              <a:lnSpc>
                <a:spcPct val="80000"/>
              </a:lnSpc>
            </a:pPr>
            <a:endParaRPr lang="en-US" altLang="en-US" sz="2300" dirty="0" smtClean="0"/>
          </a:p>
          <a:p>
            <a:pPr>
              <a:lnSpc>
                <a:spcPct val="80000"/>
              </a:lnSpc>
            </a:pPr>
            <a:r>
              <a:rPr lang="en-US" altLang="en-US" sz="2300" dirty="0" smtClean="0"/>
              <a:t>The Company left all equipment they could not carry while dismounted at a Company Resupply Point under a solar shade on the FOB. </a:t>
            </a:r>
          </a:p>
          <a:p>
            <a:pPr>
              <a:lnSpc>
                <a:spcPct val="80000"/>
              </a:lnSpc>
            </a:pPr>
            <a:endParaRPr lang="en-US" altLang="en-US" sz="2300" dirty="0"/>
          </a:p>
          <a:p>
            <a:pPr>
              <a:lnSpc>
                <a:spcPct val="80000"/>
              </a:lnSpc>
            </a:pPr>
            <a:r>
              <a:rPr lang="en-US" altLang="en-US" sz="2300" dirty="0" smtClean="0"/>
              <a:t> They departed the FOB to conduct dismounted combat operations in the green zone. Two Marines were left with the Remain Behind Element to guard the Equipment.</a:t>
            </a:r>
          </a:p>
          <a:p>
            <a:pPr>
              <a:lnSpc>
                <a:spcPct val="80000"/>
              </a:lnSpc>
            </a:pPr>
            <a:endParaRPr lang="en-US" altLang="en-US" sz="2300" dirty="0" smtClean="0"/>
          </a:p>
          <a:p>
            <a:pPr>
              <a:lnSpc>
                <a:spcPct val="80000"/>
              </a:lnSpc>
            </a:pPr>
            <a:r>
              <a:rPr lang="en-US" altLang="en-US" sz="2300" dirty="0" smtClean="0"/>
              <a:t>The 1st Marine was handling an AT-4 when it discharged, impacting the ground and sustained the loss of four fingers on his left hand due to the blast.  </a:t>
            </a:r>
          </a:p>
          <a:p>
            <a:pPr>
              <a:lnSpc>
                <a:spcPct val="80000"/>
              </a:lnSpc>
            </a:pPr>
            <a:endParaRPr lang="en-US" altLang="en-US" sz="2300" dirty="0"/>
          </a:p>
          <a:p>
            <a:pPr>
              <a:lnSpc>
                <a:spcPct val="80000"/>
              </a:lnSpc>
            </a:pPr>
            <a:r>
              <a:rPr lang="en-US" altLang="en-US" sz="2300" dirty="0" smtClean="0"/>
              <a:t>The 2nd Marine sustained a left tympanic membrane rupture, disorientation, and confusion due to being in the vicinity of the blast.</a:t>
            </a: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5119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0" y="1905000"/>
            <a:ext cx="9144000" cy="4953000"/>
          </a:xfrm>
        </p:spPr>
        <p:txBody>
          <a:bodyPr/>
          <a:lstStyle/>
          <a:p>
            <a:pPr>
              <a:lnSpc>
                <a:spcPct val="80000"/>
              </a:lnSpc>
            </a:pPr>
            <a:r>
              <a:rPr lang="en-US" altLang="en-US" sz="2400" dirty="0"/>
              <a:t> Both Marines were medically evacuated to a Medical Facility.  </a:t>
            </a:r>
          </a:p>
          <a:p>
            <a:pPr>
              <a:lnSpc>
                <a:spcPct val="80000"/>
              </a:lnSpc>
            </a:pPr>
            <a:endParaRPr lang="en-US" altLang="en-US" sz="2400" dirty="0"/>
          </a:p>
          <a:p>
            <a:pPr>
              <a:lnSpc>
                <a:spcPct val="80000"/>
              </a:lnSpc>
            </a:pPr>
            <a:r>
              <a:rPr lang="en-US" altLang="en-US" sz="2400" dirty="0"/>
              <a:t>Neither Marine was wearing PPE, as it is not required while on the FOB. </a:t>
            </a:r>
          </a:p>
          <a:p>
            <a:endParaRPr lang="en-US" altLang="en-US" sz="2400" dirty="0" smtClean="0"/>
          </a:p>
          <a:p>
            <a:r>
              <a:rPr lang="en-US" altLang="en-US" sz="2400" dirty="0" smtClean="0"/>
              <a:t>1</a:t>
            </a:r>
            <a:r>
              <a:rPr lang="en-US" altLang="en-US" sz="2400" baseline="30000" dirty="0" smtClean="0"/>
              <a:t>s</a:t>
            </a:r>
            <a:r>
              <a:rPr lang="en-US" altLang="en-US" sz="2400" dirty="0" smtClean="0"/>
              <a:t>Marine is currently located at a Navy Medical Center.</a:t>
            </a:r>
          </a:p>
          <a:p>
            <a:endParaRPr lang="en-US" altLang="en-US" sz="2400" dirty="0" smtClean="0"/>
          </a:p>
          <a:p>
            <a:r>
              <a:rPr lang="en-US" altLang="en-US" sz="2400" dirty="0" smtClean="0"/>
              <a:t>2d Marine is in outpatient care at the Wounded Warrior Battalion (WWB) being treated for headaches and nausea.  The Tympanic Membrane Rupture is expected to heal.</a:t>
            </a:r>
          </a:p>
          <a:p>
            <a:endParaRPr lang="en-US" altLang="en-US" sz="2400" dirty="0" smtClean="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860133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1905000"/>
            <a:ext cx="9144000" cy="4953000"/>
          </a:xfrm>
        </p:spPr>
        <p:txBody>
          <a:bodyPr/>
          <a:lstStyle/>
          <a:p>
            <a:pPr>
              <a:lnSpc>
                <a:spcPct val="90000"/>
              </a:lnSpc>
            </a:pPr>
            <a:r>
              <a:rPr lang="en-US" altLang="en-US" sz="2400" dirty="0" smtClean="0"/>
              <a:t>Ammunition Holding Areas (AHA) have been established at all Forward Operating Bases.</a:t>
            </a:r>
          </a:p>
          <a:p>
            <a:pPr>
              <a:lnSpc>
                <a:spcPct val="90000"/>
              </a:lnSpc>
            </a:pPr>
            <a:endParaRPr lang="en-US" altLang="en-US" sz="800" dirty="0" smtClean="0"/>
          </a:p>
          <a:p>
            <a:pPr>
              <a:lnSpc>
                <a:spcPct val="90000"/>
              </a:lnSpc>
            </a:pPr>
            <a:r>
              <a:rPr lang="en-US" altLang="en-US" sz="2400" dirty="0" smtClean="0"/>
              <a:t>The Battalion Commander has directed the inspection of all AT-4 Rockets.  All grade 3 rockets are to be turned in.</a:t>
            </a:r>
          </a:p>
          <a:p>
            <a:pPr>
              <a:lnSpc>
                <a:spcPct val="90000"/>
              </a:lnSpc>
            </a:pPr>
            <a:endParaRPr lang="en-US" altLang="en-US" sz="800" dirty="0" smtClean="0"/>
          </a:p>
          <a:p>
            <a:pPr>
              <a:lnSpc>
                <a:spcPct val="90000"/>
              </a:lnSpc>
            </a:pPr>
            <a:r>
              <a:rPr lang="en-US" altLang="en-US" sz="2400" dirty="0" smtClean="0"/>
              <a:t>The Battalion Ammunition Technicians are circulating the battlefield to ensure compliance of all AHA’s and to collect all grade 3 munitions.</a:t>
            </a:r>
          </a:p>
          <a:p>
            <a:pPr>
              <a:lnSpc>
                <a:spcPct val="90000"/>
              </a:lnSpc>
            </a:pPr>
            <a:endParaRPr lang="en-US" altLang="en-US" sz="800" dirty="0" smtClean="0"/>
          </a:p>
          <a:p>
            <a:pPr>
              <a:lnSpc>
                <a:spcPct val="90000"/>
              </a:lnSpc>
            </a:pPr>
            <a:r>
              <a:rPr lang="en-US" altLang="en-US" sz="2400" dirty="0" smtClean="0"/>
              <a:t>The Battalion Commander has directed reset training on the weapons handling/safety for all hands.</a:t>
            </a:r>
          </a:p>
          <a:p>
            <a:pPr>
              <a:lnSpc>
                <a:spcPct val="90000"/>
              </a:lnSpc>
            </a:pPr>
            <a:endParaRPr lang="en-US" altLang="en-US" sz="800" dirty="0" smtClean="0"/>
          </a:p>
          <a:p>
            <a:pPr>
              <a:lnSpc>
                <a:spcPct val="90000"/>
              </a:lnSpc>
            </a:pPr>
            <a:r>
              <a:rPr lang="en-US" altLang="en-US" sz="2400" dirty="0" smtClean="0"/>
              <a:t>A Command Investigation was conducted</a:t>
            </a: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87521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4" descr="03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31C71673-F841-4234-9EAD-7B2BE9FFC9EA}" type="slidenum">
              <a:rPr lang="en-US" altLang="en-US" sz="1400" smtClean="0">
                <a:solidFill>
                  <a:srgbClr val="000000"/>
                </a:solidFill>
              </a:rPr>
              <a:pPr/>
              <a:t>23</a:t>
            </a:fld>
            <a:endParaRPr lang="en-US" altLang="en-US" sz="1400" smtClean="0">
              <a:solidFill>
                <a:srgbClr val="000000"/>
              </a:solidFill>
            </a:endParaRPr>
          </a:p>
        </p:txBody>
      </p:sp>
      <p:sp>
        <p:nvSpPr>
          <p:cNvPr id="5" name="TextBox 4"/>
          <p:cNvSpPr txBox="1"/>
          <p:nvPr/>
        </p:nvSpPr>
        <p:spPr>
          <a:xfrm>
            <a:off x="4114800" y="228600"/>
            <a:ext cx="4876800" cy="954107"/>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155mm In Bore </a:t>
            </a:r>
            <a:r>
              <a:rPr lang="en-US" dirty="0" err="1"/>
              <a:t>Det</a:t>
            </a:r>
            <a:r>
              <a:rPr lang="en-US" dirty="0"/>
              <a:t> at Ft. </a:t>
            </a:r>
            <a:r>
              <a:rPr lang="en-US" dirty="0" smtClean="0"/>
              <a:t>Bragg</a:t>
            </a:r>
          </a:p>
          <a:p>
            <a:r>
              <a:rPr lang="en-US" dirty="0" err="1" smtClean="0"/>
              <a:t>Fuze</a:t>
            </a:r>
            <a:r>
              <a:rPr lang="en-US" dirty="0" smtClean="0"/>
              <a:t> functioned prematurely</a:t>
            </a:r>
            <a:endParaRPr lang="en-US" dirty="0"/>
          </a:p>
        </p:txBody>
      </p:sp>
    </p:spTree>
    <p:extLst>
      <p:ext uri="{BB962C8B-B14F-4D97-AF65-F5344CB8AC3E}">
        <p14:creationId xmlns:p14="http://schemas.microsoft.com/office/powerpoint/2010/main" val="3825853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Content Placeholder 4" descr="SDC12109.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2F3C0DC1-CBA2-4F97-896C-09A36B5850B5}" type="slidenum">
              <a:rPr lang="en-US" altLang="en-US" sz="1400" smtClean="0">
                <a:solidFill>
                  <a:srgbClr val="000000"/>
                </a:solidFill>
              </a:rPr>
              <a:pPr/>
              <a:t>24</a:t>
            </a:fld>
            <a:endParaRPr lang="en-US" altLang="en-US" sz="1400" smtClean="0">
              <a:solidFill>
                <a:srgbClr val="000000"/>
              </a:solidFill>
            </a:endParaRPr>
          </a:p>
        </p:txBody>
      </p:sp>
      <p:sp>
        <p:nvSpPr>
          <p:cNvPr id="4" name="TextBox 3"/>
          <p:cNvSpPr txBox="1"/>
          <p:nvPr/>
        </p:nvSpPr>
        <p:spPr>
          <a:xfrm>
            <a:off x="4953000" y="228600"/>
            <a:ext cx="4038600" cy="138499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smtClean="0"/>
              <a:t>2 Corpsman and 8 Marines injured No Corpsman to administer 1</a:t>
            </a:r>
            <a:r>
              <a:rPr lang="en-US" baseline="30000" dirty="0" smtClean="0"/>
              <a:t>st</a:t>
            </a:r>
            <a:r>
              <a:rPr lang="en-US" dirty="0" smtClean="0"/>
              <a:t> Aid</a:t>
            </a:r>
            <a:endParaRPr lang="en-US" dirty="0"/>
          </a:p>
        </p:txBody>
      </p:sp>
    </p:spTree>
    <p:extLst>
      <p:ext uri="{BB962C8B-B14F-4D97-AF65-F5344CB8AC3E}">
        <p14:creationId xmlns:p14="http://schemas.microsoft.com/office/powerpoint/2010/main" val="2112625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defRPr/>
            </a:pPr>
            <a:r>
              <a:rPr lang="en-US" sz="7200" dirty="0" smtClean="0"/>
              <a:t>Questions?</a:t>
            </a:r>
            <a:endParaRPr lang="en-US" sz="7200" dirty="0"/>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71A424ED-D545-4245-8B1E-B97FE0362ACD}" type="slidenum">
              <a:rPr lang="en-US" altLang="en-US" sz="1400" smtClean="0">
                <a:solidFill>
                  <a:srgbClr val="000000"/>
                </a:solidFill>
              </a:rPr>
              <a:pPr/>
              <a:t>25</a:t>
            </a:fld>
            <a:endParaRPr lang="en-US" altLang="en-US" sz="1400" smtClean="0">
              <a:solidFill>
                <a:srgbClr val="000000"/>
              </a:solidFill>
            </a:endParaRPr>
          </a:p>
        </p:txBody>
      </p:sp>
    </p:spTree>
    <p:extLst>
      <p:ext uri="{BB962C8B-B14F-4D97-AF65-F5344CB8AC3E}">
        <p14:creationId xmlns:p14="http://schemas.microsoft.com/office/powerpoint/2010/main" val="534334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8D80E080-49D0-4F41-91E4-8AD8F8AB64ED}" type="slidenum">
              <a:rPr lang="en-US" altLang="en-US" sz="1400" smtClean="0">
                <a:solidFill>
                  <a:srgbClr val="000000"/>
                </a:solidFill>
              </a:rPr>
              <a:pPr/>
              <a:t>3</a:t>
            </a:fld>
            <a:endParaRPr lang="en-US" altLang="en-US" sz="1400" smtClean="0">
              <a:solidFill>
                <a:srgbClr val="000000"/>
              </a:solidFill>
            </a:endParaRPr>
          </a:p>
        </p:txBody>
      </p:sp>
      <p:sp>
        <p:nvSpPr>
          <p:cNvPr id="6" name="Title 1"/>
          <p:cNvSpPr txBox="1">
            <a:spLocks/>
          </p:cNvSpPr>
          <p:nvPr/>
        </p:nvSpPr>
        <p:spPr bwMode="auto">
          <a:xfrm>
            <a:off x="16329"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7" name="Content Placeholder 2"/>
          <p:cNvSpPr>
            <a:spLocks noGrp="1"/>
          </p:cNvSpPr>
          <p:nvPr>
            <p:ph idx="1"/>
          </p:nvPr>
        </p:nvSpPr>
        <p:spPr>
          <a:xfrm>
            <a:off x="0" y="1905000"/>
            <a:ext cx="9144000" cy="4953000"/>
          </a:xfrm>
        </p:spPr>
        <p:txBody>
          <a:bodyPr/>
          <a:lstStyle/>
          <a:p>
            <a:pPr marL="0" indent="0" algn="ctr">
              <a:buNone/>
            </a:pPr>
            <a:r>
              <a:rPr lang="en-US" altLang="en-US" sz="2400" b="1" dirty="0" smtClean="0"/>
              <a:t>Missing, Lost, Stolen, or Recovered (MLSR) Report</a:t>
            </a:r>
          </a:p>
          <a:p>
            <a:r>
              <a:rPr lang="en-US" altLang="en-US" sz="2400" dirty="0" smtClean="0"/>
              <a:t>An MLSR must be submitted for any of the items </a:t>
            </a:r>
            <a:r>
              <a:rPr lang="en-US" altLang="en-US" sz="2400" dirty="0"/>
              <a:t>listed below within 48 </a:t>
            </a:r>
            <a:r>
              <a:rPr lang="en-US" altLang="en-US" sz="2400" dirty="0" smtClean="0"/>
              <a:t>hours:  (MCO 5530.14A, appendix L)</a:t>
            </a:r>
            <a:endParaRPr lang="en-US" altLang="en-US" sz="1600" dirty="0" smtClean="0"/>
          </a:p>
          <a:p>
            <a:pPr lvl="1"/>
            <a:r>
              <a:rPr lang="en-US" altLang="en-US" sz="2400" dirty="0" smtClean="0"/>
              <a:t>One or more missile or rocket rounds</a:t>
            </a:r>
          </a:p>
          <a:p>
            <a:pPr lvl="1"/>
            <a:r>
              <a:rPr lang="en-US" altLang="en-US" sz="2400" dirty="0" smtClean="0"/>
              <a:t>One or more machine guns</a:t>
            </a:r>
          </a:p>
          <a:p>
            <a:pPr lvl="1"/>
            <a:r>
              <a:rPr lang="en-US" altLang="en-US" sz="2400" dirty="0" smtClean="0"/>
              <a:t>One or more automatic fire weapons</a:t>
            </a:r>
          </a:p>
          <a:p>
            <a:pPr lvl="1"/>
            <a:r>
              <a:rPr lang="en-US" altLang="en-US" sz="2400" dirty="0" smtClean="0"/>
              <a:t>One or more manually operated semiautomatic weapons</a:t>
            </a:r>
          </a:p>
          <a:p>
            <a:pPr lvl="1"/>
            <a:r>
              <a:rPr lang="en-US" altLang="en-US" sz="2400" dirty="0" smtClean="0"/>
              <a:t>Over 1,000 rounds or more of ammunition smaller than 20mm</a:t>
            </a:r>
          </a:p>
          <a:p>
            <a:pPr lvl="1"/>
            <a:r>
              <a:rPr lang="en-US" altLang="en-US" sz="2400" dirty="0" smtClean="0"/>
              <a:t>Individual rounds of 20mm and larger ammunition</a:t>
            </a:r>
          </a:p>
        </p:txBody>
      </p:sp>
    </p:spTree>
    <p:extLst>
      <p:ext uri="{BB962C8B-B14F-4D97-AF65-F5344CB8AC3E}">
        <p14:creationId xmlns:p14="http://schemas.microsoft.com/office/powerpoint/2010/main" val="3668220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altLang="en-US" sz="2800" b="1" dirty="0" smtClean="0"/>
              <a:t>MLSR </a:t>
            </a:r>
            <a:r>
              <a:rPr lang="en-US" altLang="en-US" sz="2800" b="1" dirty="0"/>
              <a:t>reportable quantities continued:</a:t>
            </a:r>
          </a:p>
          <a:p>
            <a:pPr lvl="1"/>
            <a:r>
              <a:rPr lang="en-US" altLang="en-US" sz="2400" dirty="0" smtClean="0"/>
              <a:t>Any </a:t>
            </a:r>
            <a:r>
              <a:rPr lang="en-US" altLang="en-US" sz="2400" dirty="0"/>
              <a:t>frag, concussion, or HE grenades including artillery or ground burst sims, or any other simulator or device containing explosive material</a:t>
            </a:r>
          </a:p>
          <a:p>
            <a:pPr lvl="1"/>
            <a:r>
              <a:rPr lang="en-US" altLang="en-US" sz="2400" dirty="0"/>
              <a:t>Demolition explosives and detonators including </a:t>
            </a:r>
            <a:r>
              <a:rPr lang="en-US" altLang="en-US" sz="2400" dirty="0" err="1"/>
              <a:t>det</a:t>
            </a:r>
            <a:r>
              <a:rPr lang="en-US" altLang="en-US" sz="2400" dirty="0"/>
              <a:t> cord, DETA sheet, cutters, flexible linear shape charges, blocks of explosives, other explosives, and blasting caps</a:t>
            </a:r>
          </a:p>
          <a:p>
            <a:pPr lvl="1"/>
            <a:endParaRPr lang="en-US" altLang="en-US" sz="2400" b="1" dirty="0" smtClean="0"/>
          </a:p>
          <a:p>
            <a:pPr lvl="1"/>
            <a:endParaRPr lang="en-US" altLang="en-US" sz="2000" b="1" dirty="0"/>
          </a:p>
          <a:p>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a:t>
            </a:fld>
            <a:endParaRPr lang="en-US" dirty="0"/>
          </a:p>
        </p:txBody>
      </p:sp>
      <p:sp>
        <p:nvSpPr>
          <p:cNvPr id="6" name="Title 1"/>
          <p:cNvSpPr txBox="1">
            <a:spLocks/>
          </p:cNvSpPr>
          <p:nvPr/>
        </p:nvSpPr>
        <p:spPr bwMode="auto">
          <a:xfrm>
            <a:off x="16329"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588491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8D80E080-49D0-4F41-91E4-8AD8F8AB64ED}" type="slidenum">
              <a:rPr lang="en-US" altLang="en-US" sz="1400" smtClean="0">
                <a:solidFill>
                  <a:srgbClr val="000000"/>
                </a:solidFill>
              </a:rPr>
              <a:pPr/>
              <a:t>5</a:t>
            </a:fld>
            <a:endParaRPr lang="en-US" altLang="en-US" sz="1400" smtClean="0">
              <a:solidFill>
                <a:srgbClr val="000000"/>
              </a:solidFill>
            </a:endParaRPr>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
        <p:nvSpPr>
          <p:cNvPr id="7" name="Content Placeholder 2"/>
          <p:cNvSpPr>
            <a:spLocks noGrp="1"/>
          </p:cNvSpPr>
          <p:nvPr>
            <p:ph idx="1"/>
          </p:nvPr>
        </p:nvSpPr>
        <p:spPr>
          <a:xfrm>
            <a:off x="0" y="1905000"/>
            <a:ext cx="9144000" cy="4953000"/>
          </a:xfrm>
        </p:spPr>
        <p:txBody>
          <a:bodyPr/>
          <a:lstStyle/>
          <a:p>
            <a:r>
              <a:rPr lang="en-US" altLang="en-US" sz="2400" b="1" dirty="0" smtClean="0"/>
              <a:t>MLSRS reportable quantities continued:</a:t>
            </a:r>
          </a:p>
          <a:p>
            <a:pPr lvl="1"/>
            <a:endParaRPr lang="en-US" altLang="en-US" sz="1200" dirty="0"/>
          </a:p>
          <a:p>
            <a:pPr lvl="1"/>
            <a:r>
              <a:rPr lang="en-US" altLang="en-US" sz="2400" dirty="0"/>
              <a:t>Armed or attempted armed robberies of AA&amp;E facilities</a:t>
            </a:r>
          </a:p>
          <a:p>
            <a:pPr lvl="1"/>
            <a:r>
              <a:rPr lang="en-US" altLang="en-US" sz="2400" dirty="0" smtClean="0"/>
              <a:t>Forced or attempted forced entries into AA&amp;E facilities</a:t>
            </a:r>
          </a:p>
          <a:p>
            <a:pPr lvl="1"/>
            <a:r>
              <a:rPr lang="en-US" altLang="en-US" sz="2400" dirty="0" smtClean="0"/>
              <a:t>Evidence of terrorist involvement in the theft of AA&amp;E</a:t>
            </a:r>
          </a:p>
          <a:p>
            <a:pPr lvl="1"/>
            <a:r>
              <a:rPr lang="en-US" altLang="en-US" sz="2400" dirty="0" smtClean="0"/>
              <a:t>Incidents involving AA&amp;E that cause significant news coverage, or appear to have the potential to cause such coverage</a:t>
            </a:r>
          </a:p>
          <a:p>
            <a:pPr lvl="1"/>
            <a:r>
              <a:rPr lang="en-US" altLang="en-US" sz="2400" dirty="0" smtClean="0"/>
              <a:t>Evidence of trafficking or bartering involving AA&amp;E, illegal drugs, etc., regardless of the quantity of AA&amp;E involved</a:t>
            </a:r>
          </a:p>
        </p:txBody>
      </p:sp>
    </p:spTree>
    <p:extLst>
      <p:ext uri="{BB962C8B-B14F-4D97-AF65-F5344CB8AC3E}">
        <p14:creationId xmlns:p14="http://schemas.microsoft.com/office/powerpoint/2010/main" val="3552735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D16C6621-23A9-4611-9069-94CAC3A228E9}" type="slidenum">
              <a:rPr lang="en-US" altLang="en-US" sz="1400" smtClean="0">
                <a:solidFill>
                  <a:srgbClr val="000000"/>
                </a:solidFill>
              </a:rPr>
              <a:pPr/>
              <a:t>6</a:t>
            </a:fld>
            <a:endParaRPr lang="en-US" altLang="en-US" sz="1400" smtClean="0">
              <a:solidFill>
                <a:srgbClr val="000000"/>
              </a:solidFill>
            </a:endParaRPr>
          </a:p>
        </p:txBody>
      </p:sp>
      <p:sp>
        <p:nvSpPr>
          <p:cNvPr id="22531" name="Content Placeholder 2"/>
          <p:cNvSpPr>
            <a:spLocks noGrp="1"/>
          </p:cNvSpPr>
          <p:nvPr>
            <p:ph idx="1"/>
          </p:nvPr>
        </p:nvSpPr>
        <p:spPr>
          <a:xfrm>
            <a:off x="0" y="1867786"/>
            <a:ext cx="9144000" cy="4990214"/>
          </a:xfrm>
        </p:spPr>
        <p:txBody>
          <a:bodyPr/>
          <a:lstStyle/>
          <a:p>
            <a:pPr marL="0" indent="0" algn="ctr">
              <a:buNone/>
            </a:pPr>
            <a:r>
              <a:rPr lang="en-US" altLang="en-US" sz="2400" b="1" dirty="0" smtClean="0"/>
              <a:t>Malfunction Report</a:t>
            </a:r>
          </a:p>
          <a:p>
            <a:r>
              <a:rPr lang="en-US" sz="2400" b="1" dirty="0" smtClean="0"/>
              <a:t>Malfunction</a:t>
            </a:r>
          </a:p>
          <a:p>
            <a:pPr lvl="1"/>
            <a:r>
              <a:rPr lang="en-US" sz="2000" dirty="0" smtClean="0"/>
              <a:t>The failure of an ammunition item to function as designed, intended, and expected performance when fired.</a:t>
            </a:r>
          </a:p>
          <a:p>
            <a:r>
              <a:rPr lang="en-US" sz="2400" dirty="0" smtClean="0"/>
              <a:t>All ammunition malfunctions require reporting by the organization. </a:t>
            </a:r>
          </a:p>
          <a:p>
            <a:pPr lvl="1"/>
            <a:r>
              <a:rPr lang="en-US" altLang="en-US" sz="1800" b="1" dirty="0" smtClean="0"/>
              <a:t>Class A </a:t>
            </a:r>
            <a:r>
              <a:rPr lang="en-US" altLang="en-US" sz="1800" dirty="0" smtClean="0"/>
              <a:t>– Any Malfunction resulting in Fatality or Permanent Total Disability, or property damage is excess of 2 million dollars.</a:t>
            </a:r>
          </a:p>
          <a:p>
            <a:pPr lvl="1"/>
            <a:r>
              <a:rPr lang="en-US" altLang="en-US" sz="1800" b="1" dirty="0" smtClean="0"/>
              <a:t>Class B </a:t>
            </a:r>
            <a:r>
              <a:rPr lang="en-US" altLang="en-US" sz="1800" dirty="0" smtClean="0"/>
              <a:t>– Any Malfunction resulting in Permanent Partial Disability, or when 3 or more personnel are hospitalized for impatient care, or property damage between 500,000 and 2 million dollars </a:t>
            </a:r>
          </a:p>
          <a:p>
            <a:pPr lvl="1"/>
            <a:r>
              <a:rPr lang="en-US" altLang="en-US" sz="1800" b="1" dirty="0"/>
              <a:t>Class C </a:t>
            </a:r>
            <a:r>
              <a:rPr lang="en-US" altLang="en-US" sz="1800" dirty="0"/>
              <a:t>–  Any Malfunction resulting in one or more days from work  or property damage between 50,000 and 500,000 dollars.</a:t>
            </a:r>
          </a:p>
          <a:p>
            <a:pPr lvl="1"/>
            <a:r>
              <a:rPr lang="en-US" altLang="en-US" sz="1800" b="1" dirty="0" smtClean="0"/>
              <a:t>Class </a:t>
            </a:r>
            <a:r>
              <a:rPr lang="en-US" altLang="en-US" sz="1800" b="1" dirty="0"/>
              <a:t>D </a:t>
            </a:r>
            <a:r>
              <a:rPr lang="en-US" altLang="en-US" sz="1800" dirty="0"/>
              <a:t>– Property damage below 50,000 dollars.</a:t>
            </a:r>
          </a:p>
          <a:p>
            <a:pPr marL="457200" lvl="1" indent="0">
              <a:buNone/>
            </a:pPr>
            <a:r>
              <a:rPr lang="en-US" altLang="en-US" sz="1800" dirty="0" smtClean="0"/>
              <a:t> </a:t>
            </a:r>
          </a:p>
          <a:p>
            <a:pPr marL="457200" lvl="1" indent="0">
              <a:buNone/>
            </a:pPr>
            <a:endParaRPr lang="en-US" altLang="en-US" sz="2000" dirty="0" smtClean="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547047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D16C6621-23A9-4611-9069-94CAC3A228E9}" type="slidenum">
              <a:rPr lang="en-US" altLang="en-US" sz="1400" smtClean="0">
                <a:solidFill>
                  <a:srgbClr val="000000"/>
                </a:solidFill>
              </a:rPr>
              <a:pPr/>
              <a:t>7</a:t>
            </a:fld>
            <a:endParaRPr lang="en-US" altLang="en-US" sz="1400" smtClean="0">
              <a:solidFill>
                <a:srgbClr val="000000"/>
              </a:solidFill>
            </a:endParaRPr>
          </a:p>
        </p:txBody>
      </p:sp>
      <p:sp>
        <p:nvSpPr>
          <p:cNvPr id="22531" name="Content Placeholder 2"/>
          <p:cNvSpPr>
            <a:spLocks noGrp="1"/>
          </p:cNvSpPr>
          <p:nvPr>
            <p:ph idx="1"/>
          </p:nvPr>
        </p:nvSpPr>
        <p:spPr>
          <a:xfrm>
            <a:off x="0" y="1867786"/>
            <a:ext cx="9144000" cy="4990214"/>
          </a:xfrm>
        </p:spPr>
        <p:txBody>
          <a:bodyPr/>
          <a:lstStyle/>
          <a:p>
            <a:pPr lvl="1"/>
            <a:endParaRPr lang="en-US" altLang="en-US" sz="2000" dirty="0"/>
          </a:p>
          <a:p>
            <a:r>
              <a:rPr lang="en-US" sz="2400" dirty="0"/>
              <a:t>Units experiencing a Class A, B, or C Malfunctions shall contact MARCORSYSCOM within 8 hours of malfunction by telephone.</a:t>
            </a:r>
          </a:p>
          <a:p>
            <a:pPr lvl="1"/>
            <a:endParaRPr lang="en-US" sz="2000" dirty="0"/>
          </a:p>
          <a:p>
            <a:pPr lvl="1"/>
            <a:r>
              <a:rPr lang="en-US" sz="1800" dirty="0"/>
              <a:t>An initial malfunction report must be submitted within 24 hours via </a:t>
            </a:r>
            <a:r>
              <a:rPr lang="en-US" sz="1800" dirty="0" smtClean="0"/>
              <a:t>naval message.</a:t>
            </a:r>
            <a:endParaRPr lang="en-US" sz="1800" dirty="0"/>
          </a:p>
          <a:p>
            <a:pPr lvl="1"/>
            <a:endParaRPr lang="en-US" sz="1800" dirty="0" smtClean="0"/>
          </a:p>
          <a:p>
            <a:pPr lvl="1"/>
            <a:r>
              <a:rPr lang="en-US" sz="1800" dirty="0" smtClean="0"/>
              <a:t>A </a:t>
            </a:r>
            <a:r>
              <a:rPr lang="en-US" sz="1800" dirty="0"/>
              <a:t>supplemental malfunction report shall be submitted </a:t>
            </a:r>
            <a:r>
              <a:rPr lang="en-US" sz="1800" dirty="0" smtClean="0"/>
              <a:t>within </a:t>
            </a:r>
            <a:r>
              <a:rPr lang="en-US" sz="1800" dirty="0"/>
              <a:t>5 working days of the malfunction via naval message.</a:t>
            </a:r>
          </a:p>
          <a:p>
            <a:endParaRPr lang="en-US" altLang="en-US" sz="1800" dirty="0" smtClean="0"/>
          </a:p>
          <a:p>
            <a:pPr lvl="1"/>
            <a:endParaRPr lang="en-US" altLang="en-US" sz="2000" dirty="0"/>
          </a:p>
          <a:p>
            <a:pPr lvl="1"/>
            <a:endParaRPr lang="en-US" altLang="en-US" sz="2000" dirty="0" smtClean="0"/>
          </a:p>
          <a:p>
            <a:pPr marL="457200" lvl="1" indent="0">
              <a:buNone/>
            </a:pPr>
            <a:endParaRPr lang="en-US" altLang="en-US" sz="2000" dirty="0" smtClean="0"/>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20734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D16C6621-23A9-4611-9069-94CAC3A228E9}" type="slidenum">
              <a:rPr lang="en-US" altLang="en-US" sz="1400" smtClean="0">
                <a:solidFill>
                  <a:srgbClr val="000000"/>
                </a:solidFill>
              </a:rPr>
              <a:pPr/>
              <a:t>8</a:t>
            </a:fld>
            <a:endParaRPr lang="en-US" altLang="en-US" sz="1400" smtClean="0">
              <a:solidFill>
                <a:srgbClr val="000000"/>
              </a:solidFill>
            </a:endParaRPr>
          </a:p>
        </p:txBody>
      </p:sp>
      <p:sp>
        <p:nvSpPr>
          <p:cNvPr id="22531" name="Content Placeholder 2"/>
          <p:cNvSpPr>
            <a:spLocks noGrp="1"/>
          </p:cNvSpPr>
          <p:nvPr>
            <p:ph idx="1"/>
          </p:nvPr>
        </p:nvSpPr>
        <p:spPr>
          <a:xfrm>
            <a:off x="0" y="1867786"/>
            <a:ext cx="9144000" cy="4990214"/>
          </a:xfrm>
        </p:spPr>
        <p:txBody>
          <a:bodyPr/>
          <a:lstStyle/>
          <a:p>
            <a:endParaRPr lang="en-US" sz="2400" dirty="0" smtClean="0"/>
          </a:p>
          <a:p>
            <a:r>
              <a:rPr lang="en-US" sz="2400" dirty="0" smtClean="0"/>
              <a:t>Class </a:t>
            </a:r>
            <a:r>
              <a:rPr lang="en-US" sz="2400" dirty="0"/>
              <a:t>D </a:t>
            </a:r>
            <a:r>
              <a:rPr lang="en-US" sz="2400" dirty="0" smtClean="0"/>
              <a:t>Malfunctions </a:t>
            </a:r>
            <a:r>
              <a:rPr lang="en-US" sz="2400" dirty="0"/>
              <a:t>will be reported within 96 hours of </a:t>
            </a:r>
            <a:r>
              <a:rPr lang="en-US" sz="2400" dirty="0" smtClean="0"/>
              <a:t>malfunction</a:t>
            </a:r>
          </a:p>
          <a:p>
            <a:pPr lvl="1"/>
            <a:endParaRPr lang="en-US" sz="2000" dirty="0" smtClean="0"/>
          </a:p>
          <a:p>
            <a:pPr lvl="1"/>
            <a:r>
              <a:rPr lang="en-US" sz="1800" dirty="0" smtClean="0"/>
              <a:t>Conduct </a:t>
            </a:r>
            <a:r>
              <a:rPr lang="en-US" sz="1800" dirty="0"/>
              <a:t>formal investigations involving casualties, equipment damage, and  potential safety issues</a:t>
            </a:r>
            <a:r>
              <a:rPr lang="en-US" sz="1800" dirty="0" smtClean="0"/>
              <a:t>.</a:t>
            </a:r>
          </a:p>
          <a:p>
            <a:pPr marL="514350" lvl="1" indent="0">
              <a:buNone/>
              <a:defRPr/>
            </a:pPr>
            <a:endParaRPr lang="en-US" sz="1800" dirty="0"/>
          </a:p>
          <a:p>
            <a:r>
              <a:rPr lang="en-US" sz="2400" dirty="0" smtClean="0"/>
              <a:t>Reference:  </a:t>
            </a:r>
            <a:r>
              <a:rPr lang="en-US" sz="2400" dirty="0"/>
              <a:t>MCO 8025.1E and C</a:t>
            </a:r>
            <a:r>
              <a:rPr lang="en-US" sz="2400" dirty="0" smtClean="0"/>
              <a:t>lass V(W) </a:t>
            </a:r>
            <a:r>
              <a:rPr lang="en-US" sz="2400" dirty="0"/>
              <a:t>M</a:t>
            </a:r>
            <a:r>
              <a:rPr lang="en-US" sz="2400" dirty="0" smtClean="0"/>
              <a:t>alfunction and Defect Reporting message dtd</a:t>
            </a:r>
            <a:r>
              <a:rPr lang="en-US" sz="2400" dirty="0"/>
              <a:t> 132004Z Apr </a:t>
            </a:r>
            <a:r>
              <a:rPr lang="en-US" sz="2400" dirty="0" smtClean="0"/>
              <a:t>12.</a:t>
            </a:r>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cap="all" dirty="0" err="1" smtClean="0">
                <a:solidFill>
                  <a:srgbClr val="000000"/>
                </a:solidFill>
              </a:rPr>
              <a:t>a&amp;e</a:t>
            </a:r>
            <a:r>
              <a:rPr lang="en-US" altLang="en-US" kern="0" cap="all" dirty="0" smtClean="0">
                <a:solidFill>
                  <a:srgbClr val="000000"/>
                </a:solidFill>
              </a:rPr>
              <a:t> reporting</a:t>
            </a:r>
          </a:p>
          <a:p>
            <a:pPr>
              <a:defRPr/>
            </a:pPr>
            <a:r>
              <a:rPr lang="en-US" altLang="en-US" kern="0" cap="all" dirty="0" smtClean="0">
                <a:solidFill>
                  <a:srgbClr val="000000"/>
                </a:solidFill>
              </a:rPr>
              <a:t> requirements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065771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593D62BF-4496-4358-B67C-99476201EDA6}" type="slidenum">
              <a:rPr lang="en-US" altLang="en-US" sz="1400" smtClean="0">
                <a:solidFill>
                  <a:srgbClr val="000000"/>
                </a:solidFill>
              </a:rPr>
              <a:pPr/>
              <a:t>9</a:t>
            </a:fld>
            <a:endParaRPr lang="en-US" altLang="en-US" sz="1400" smtClean="0">
              <a:solidFill>
                <a:srgbClr val="000000"/>
              </a:solidFill>
            </a:endParaRPr>
          </a:p>
        </p:txBody>
      </p:sp>
      <p:pic>
        <p:nvPicPr>
          <p:cNvPr id="26628" name="Content Placeholder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26" r="2316" b="2448"/>
          <a:stretch/>
        </p:blipFill>
        <p:spPr>
          <a:xfrm>
            <a:off x="0" y="0"/>
            <a:ext cx="9144000" cy="6858000"/>
          </a:xfrm>
        </p:spPr>
      </p:pic>
    </p:spTree>
    <p:extLst>
      <p:ext uri="{BB962C8B-B14F-4D97-AF65-F5344CB8AC3E}">
        <p14:creationId xmlns:p14="http://schemas.microsoft.com/office/powerpoint/2010/main" val="2845588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SD Brief">
  <a:themeElements>
    <a:clrScheme name="">
      <a:dk1>
        <a:srgbClr val="000000"/>
      </a:dk1>
      <a:lt1>
        <a:srgbClr val="99FF66"/>
      </a:lt1>
      <a:dk2>
        <a:srgbClr val="000000"/>
      </a:dk2>
      <a:lt2>
        <a:srgbClr val="808080"/>
      </a:lt2>
      <a:accent1>
        <a:srgbClr val="00CC99"/>
      </a:accent1>
      <a:accent2>
        <a:srgbClr val="3333CC"/>
      </a:accent2>
      <a:accent3>
        <a:srgbClr val="CAFFB8"/>
      </a:accent3>
      <a:accent4>
        <a:srgbClr val="000000"/>
      </a:accent4>
      <a:accent5>
        <a:srgbClr val="AAE2CA"/>
      </a:accent5>
      <a:accent6>
        <a:srgbClr val="2D2DB9"/>
      </a:accent6>
      <a:hlink>
        <a:srgbClr val="CCCCFF"/>
      </a:hlink>
      <a:folHlink>
        <a:srgbClr val="B2B2B2"/>
      </a:folHlink>
    </a:clrScheme>
    <a:fontScheme name="BLSD Brie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BLSD Bri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SD Bri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SD Bri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SD Bri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SD Bri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SD Bri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SD Bri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BLSD Brief</Template>
  <TotalTime>47552</TotalTime>
  <Words>1189</Words>
  <Application>Microsoft Office PowerPoint</Application>
  <PresentationFormat>On-screen Show (4:3)</PresentationFormat>
  <Paragraphs>184</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Courier New</vt:lpstr>
      <vt:lpstr>Times New Roman</vt:lpstr>
      <vt:lpstr>BLSD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tom.barton</dc:creator>
  <cp:lastModifiedBy>Allison MSgt Jared R</cp:lastModifiedBy>
  <cp:revision>1709</cp:revision>
  <cp:lastPrinted>2014-06-18T16:13:53Z</cp:lastPrinted>
  <dcterms:created xsi:type="dcterms:W3CDTF">2007-07-26T17:56:45Z</dcterms:created>
  <dcterms:modified xsi:type="dcterms:W3CDTF">2017-10-16T18:20:07Z</dcterms:modified>
</cp:coreProperties>
</file>